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66" r:id="rId2"/>
    <p:sldId id="257" r:id="rId3"/>
    <p:sldId id="279" r:id="rId4"/>
    <p:sldId id="258" r:id="rId5"/>
    <p:sldId id="370" r:id="rId6"/>
    <p:sldId id="303" r:id="rId7"/>
    <p:sldId id="360" r:id="rId8"/>
    <p:sldId id="362" r:id="rId9"/>
    <p:sldId id="363" r:id="rId10"/>
    <p:sldId id="364" r:id="rId11"/>
    <p:sldId id="346" r:id="rId12"/>
    <p:sldId id="305" r:id="rId13"/>
    <p:sldId id="367" r:id="rId14"/>
    <p:sldId id="366" r:id="rId15"/>
    <p:sldId id="368" r:id="rId16"/>
    <p:sldId id="369" r:id="rId17"/>
    <p:sldId id="345" r:id="rId18"/>
    <p:sldId id="371" r:id="rId19"/>
    <p:sldId id="372" r:id="rId20"/>
    <p:sldId id="365" r:id="rId21"/>
    <p:sldId id="306" r:id="rId22"/>
    <p:sldId id="290" r:id="rId23"/>
    <p:sldId id="298" r:id="rId24"/>
  </p:sldIdLst>
  <p:sldSz cx="12192000" cy="6858000"/>
  <p:notesSz cx="12192000" cy="6858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Lato Black" panose="020F0502020204030203" pitchFamily="34" charset="0"/>
      <p:bold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2060"/>
    <a:srgbClr val="C2DAF0"/>
    <a:srgbClr val="9DC3E6"/>
    <a:srgbClr val="317ABD"/>
    <a:srgbClr val="70A8DA"/>
    <a:srgbClr val="DAE3F3"/>
    <a:srgbClr val="D3D3D3"/>
    <a:srgbClr val="EB856E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8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3B65AF20-716B-FB15-5B4D-697B092FDC57}"/>
              </a:ext>
            </a:extLst>
          </p:cNvPr>
          <p:cNvSpPr/>
          <p:nvPr/>
        </p:nvSpPr>
        <p:spPr>
          <a:xfrm>
            <a:off x="1755300" y="961724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858295" y="3778833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58296" y="99276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9600" y="6477000"/>
            <a:ext cx="10974705" cy="0"/>
          </a:xfrm>
          <a:custGeom>
            <a:avLst/>
            <a:gdLst/>
            <a:ahLst/>
            <a:cxnLst/>
            <a:rect l="l" t="t" r="r" b="b"/>
            <a:pathLst>
              <a:path w="10974705" h="120000" extrusionOk="0">
                <a:moveTo>
                  <a:pt x="0" y="0"/>
                </a:moveTo>
                <a:lnTo>
                  <a:pt x="10974578" y="0"/>
                </a:lnTo>
              </a:path>
            </a:pathLst>
          </a:custGeom>
          <a:noFill/>
          <a:ln w="9525" cap="flat" cmpd="sng">
            <a:solidFill>
              <a:srgbClr val="D15A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15847" y="1822830"/>
            <a:ext cx="10560300" cy="3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09600" y="320040"/>
            <a:ext cx="965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609416"/>
            <a:ext cx="96519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039" algn="l">
              <a:spcBef>
                <a:spcPts val="600"/>
              </a:spcBef>
              <a:spcAft>
                <a:spcPts val="0"/>
              </a:spcAft>
              <a:buSzPts val="1314"/>
              <a:buChar char="●"/>
              <a:defRPr/>
            </a:lvl1pPr>
            <a:lvl2pPr marL="914400" lvl="1" indent="-320040" algn="l"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>
              <a:spcBef>
                <a:spcPts val="21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08610" algn="l">
              <a:spcBef>
                <a:spcPts val="21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20039" algn="l"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661248" y="6557946"/>
            <a:ext cx="2670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335264" y="6556248"/>
            <a:ext cx="78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35A95127-1827-4A1B-B0E1-42C43A48394D}"/>
              </a:ext>
            </a:extLst>
          </p:cNvPr>
          <p:cNvSpPr/>
          <p:nvPr/>
        </p:nvSpPr>
        <p:spPr>
          <a:xfrm rot="10800000" flipH="1">
            <a:off x="0" y="0"/>
            <a:ext cx="5498400" cy="6896400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D94E991A-9EFF-4B65-BCC3-F9383B0FD1C2}"/>
              </a:ext>
            </a:extLst>
          </p:cNvPr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677071" y="-3701643"/>
            <a:ext cx="12192000" cy="813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E4662EFA-9AD5-466E-92CF-15C8F262B99C}"/>
              </a:ext>
            </a:extLst>
          </p:cNvPr>
          <p:cNvSpPr/>
          <p:nvPr userDrawn="1"/>
        </p:nvSpPr>
        <p:spPr>
          <a:xfrm>
            <a:off x="1772383" y="1088281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6BE0C581-BCF5-4DD1-AA50-6EAF940B2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58294" y="115665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D3049E27-3662-49B5-A3E6-67022085BD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000" y="3996912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9">
            <a:extLst>
              <a:ext uri="{FF2B5EF4-FFF2-40B4-BE49-F238E27FC236}">
                <a16:creationId xmlns:a16="http://schemas.microsoft.com/office/drawing/2014/main" id="{C11553E2-BCCD-F3CC-5988-04C42B803CEE}"/>
              </a:ext>
            </a:extLst>
          </p:cNvPr>
          <p:cNvSpPr/>
          <p:nvPr/>
        </p:nvSpPr>
        <p:spPr>
          <a:xfrm rot="-2573517">
            <a:off x="10659016" y="-3385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15;p19">
            <a:extLst>
              <a:ext uri="{FF2B5EF4-FFF2-40B4-BE49-F238E27FC236}">
                <a16:creationId xmlns:a16="http://schemas.microsoft.com/office/drawing/2014/main" id="{5F20BD3F-69AE-577C-5F8E-4451741DA67D}"/>
              </a:ext>
            </a:extLst>
          </p:cNvPr>
          <p:cNvSpPr/>
          <p:nvPr/>
        </p:nvSpPr>
        <p:spPr>
          <a:xfrm flipH="1">
            <a:off x="11208850" y="1502615"/>
            <a:ext cx="350700" cy="350700"/>
          </a:xfrm>
          <a:prstGeom prst="ellipse">
            <a:avLst/>
          </a:prstGeom>
          <a:solidFill>
            <a:srgbClr val="FCA1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4D7C8D56-EC84-3363-9AAB-1104FEB0F017}"/>
              </a:ext>
            </a:extLst>
          </p:cNvPr>
          <p:cNvSpPr/>
          <p:nvPr/>
        </p:nvSpPr>
        <p:spPr>
          <a:xfrm flipH="1">
            <a:off x="10569025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106;p19">
            <a:extLst>
              <a:ext uri="{FF2B5EF4-FFF2-40B4-BE49-F238E27FC236}">
                <a16:creationId xmlns:a16="http://schemas.microsoft.com/office/drawing/2014/main" id="{D59AB6AD-A2AB-49D9-A5D2-3183F4DC62EC}"/>
              </a:ext>
            </a:extLst>
          </p:cNvPr>
          <p:cNvCxnSpPr>
            <a:cxnSpLocks/>
          </p:cNvCxnSpPr>
          <p:nvPr/>
        </p:nvCxnSpPr>
        <p:spPr>
          <a:xfrm>
            <a:off x="795786" y="1421954"/>
            <a:ext cx="257835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20EB50BF-4407-4A93-8C68-D85C9398F612}"/>
              </a:ext>
            </a:extLst>
          </p:cNvPr>
          <p:cNvSpPr/>
          <p:nvPr/>
        </p:nvSpPr>
        <p:spPr>
          <a:xfrm rot="3710394">
            <a:off x="-3789042" y="2528568"/>
            <a:ext cx="8251739" cy="3598327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11;p19">
            <a:extLst>
              <a:ext uri="{FF2B5EF4-FFF2-40B4-BE49-F238E27FC236}">
                <a16:creationId xmlns:a16="http://schemas.microsoft.com/office/drawing/2014/main" id="{4C1E3F15-6FF3-4CA7-9D35-9B63B6604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185" y="174884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19">
            <a:extLst>
              <a:ext uri="{FF2B5EF4-FFF2-40B4-BE49-F238E27FC236}">
                <a16:creationId xmlns:a16="http://schemas.microsoft.com/office/drawing/2014/main" id="{2401D89F-174F-4632-A216-94C9D1AB0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2626" y="228977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9">
            <a:extLst>
              <a:ext uri="{FF2B5EF4-FFF2-40B4-BE49-F238E27FC236}">
                <a16:creationId xmlns:a16="http://schemas.microsoft.com/office/drawing/2014/main" id="{03D74B2B-1B86-4BA2-BB07-43C2CE1F35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5071" y="2768755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9;p19">
            <a:extLst>
              <a:ext uri="{FF2B5EF4-FFF2-40B4-BE49-F238E27FC236}">
                <a16:creationId xmlns:a16="http://schemas.microsoft.com/office/drawing/2014/main" id="{7DD02F1D-67F8-470E-8049-5325546B0AC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885" y="3318176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9">
            <a:extLst>
              <a:ext uri="{FF2B5EF4-FFF2-40B4-BE49-F238E27FC236}">
                <a16:creationId xmlns:a16="http://schemas.microsoft.com/office/drawing/2014/main" id="{175A39CC-BAE4-4925-A090-8EDC57CBB7B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1218" y="3867597"/>
            <a:ext cx="428076" cy="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223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9" name="Google Shape;131;p20">
            <a:extLst>
              <a:ext uri="{FF2B5EF4-FFF2-40B4-BE49-F238E27FC236}">
                <a16:creationId xmlns:a16="http://schemas.microsoft.com/office/drawing/2014/main" id="{DD1EE105-D957-4456-9C50-A22431472A02}"/>
              </a:ext>
            </a:extLst>
          </p:cNvPr>
          <p:cNvCxnSpPr/>
          <p:nvPr/>
        </p:nvCxnSpPr>
        <p:spPr>
          <a:xfrm>
            <a:off x="415600" y="1536633"/>
            <a:ext cx="4810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32;p20">
            <a:extLst>
              <a:ext uri="{FF2B5EF4-FFF2-40B4-BE49-F238E27FC236}">
                <a16:creationId xmlns:a16="http://schemas.microsoft.com/office/drawing/2014/main" id="{BD3A11E4-1A2A-497B-B3D0-6AB7853B87FE}"/>
              </a:ext>
            </a:extLst>
          </p:cNvPr>
          <p:cNvSpPr/>
          <p:nvPr/>
        </p:nvSpPr>
        <p:spPr>
          <a:xfrm rot="-2573517">
            <a:off x="10909766" y="-1099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33;p20">
            <a:extLst>
              <a:ext uri="{FF2B5EF4-FFF2-40B4-BE49-F238E27FC236}">
                <a16:creationId xmlns:a16="http://schemas.microsoft.com/office/drawing/2014/main" id="{78A1EC21-A2C0-4E03-BB3E-387BB10C18ED}"/>
              </a:ext>
            </a:extLst>
          </p:cNvPr>
          <p:cNvSpPr/>
          <p:nvPr/>
        </p:nvSpPr>
        <p:spPr>
          <a:xfrm flipH="1">
            <a:off x="11208850" y="1731215"/>
            <a:ext cx="350700" cy="350700"/>
          </a:xfrm>
          <a:prstGeom prst="ellipse">
            <a:avLst/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55D6CACD-57EF-4A2D-ABEE-DA3EE7D19064}"/>
              </a:ext>
            </a:extLst>
          </p:cNvPr>
          <p:cNvSpPr/>
          <p:nvPr/>
        </p:nvSpPr>
        <p:spPr>
          <a:xfrm flipH="1">
            <a:off x="10870900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5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5" r:id="rId1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E175D-C307-4D57-9949-7F125A79EEF2}"/>
              </a:ext>
            </a:extLst>
          </p:cNvPr>
          <p:cNvSpPr/>
          <p:nvPr/>
        </p:nvSpPr>
        <p:spPr>
          <a:xfrm>
            <a:off x="2296595" y="3728870"/>
            <a:ext cx="493058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By: </a:t>
            </a:r>
            <a:r>
              <a:rPr lang="en-US" sz="3400" b="1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Bhawna Gunwani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9B30AF-1631-4B7D-A1E0-E25C67D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866" y="1831264"/>
            <a:ext cx="9947564" cy="2008443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08734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service consumer can locate the service metadata in the registry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and develop the required client components to bind and use the service.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SERVICE CONNECTIONS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D2713C-CA0F-4A64-9877-D88726CD6F4B}"/>
              </a:ext>
            </a:extLst>
          </p:cNvPr>
          <p:cNvSpPr/>
          <p:nvPr/>
        </p:nvSpPr>
        <p:spPr>
          <a:xfrm>
            <a:off x="415600" y="1748118"/>
            <a:ext cx="2725271" cy="394447"/>
          </a:xfrm>
          <a:prstGeom prst="rect">
            <a:avLst/>
          </a:prstGeom>
          <a:solidFill>
            <a:srgbClr val="C2D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Service Consumer</a:t>
            </a:r>
            <a:endParaRPr lang="en-IN" sz="1800" b="1" dirty="0">
              <a:solidFill>
                <a:schemeClr val="tx1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F9C75C-D7E1-4C4B-96D5-BC11B30DE670}"/>
              </a:ext>
            </a:extLst>
          </p:cNvPr>
          <p:cNvGrpSpPr/>
          <p:nvPr/>
        </p:nvGrpSpPr>
        <p:grpSpPr>
          <a:xfrm>
            <a:off x="1437576" y="4029046"/>
            <a:ext cx="8988377" cy="1372779"/>
            <a:chOff x="1778235" y="4230162"/>
            <a:chExt cx="8414637" cy="11514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0A1475-C932-4B23-BD54-D3A5996AB0E7}"/>
                </a:ext>
              </a:extLst>
            </p:cNvPr>
            <p:cNvSpPr/>
            <p:nvPr/>
          </p:nvSpPr>
          <p:spPr>
            <a:xfrm>
              <a:off x="1778235" y="4473389"/>
              <a:ext cx="2510118" cy="654424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Service Provider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D77BAD-D6BA-4B3A-B739-6185C7CD0D9D}"/>
                </a:ext>
              </a:extLst>
            </p:cNvPr>
            <p:cNvSpPr/>
            <p:nvPr/>
          </p:nvSpPr>
          <p:spPr>
            <a:xfrm>
              <a:off x="7682754" y="4473389"/>
              <a:ext cx="2510118" cy="654424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Service Consumer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04A532-3A25-42C6-AAB5-3EFA6944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288353" y="4684059"/>
              <a:ext cx="339440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D91465E-BF03-4F0A-A3B9-F545E67248B5}"/>
                </a:ext>
              </a:extLst>
            </p:cNvPr>
            <p:cNvCxnSpPr/>
            <p:nvPr/>
          </p:nvCxnSpPr>
          <p:spPr>
            <a:xfrm flipH="1">
              <a:off x="4288353" y="4966447"/>
              <a:ext cx="339440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E075AF-06CB-4862-B75F-7A8D444351AE}"/>
                </a:ext>
              </a:extLst>
            </p:cNvPr>
            <p:cNvSpPr txBox="1"/>
            <p:nvPr/>
          </p:nvSpPr>
          <p:spPr>
            <a:xfrm>
              <a:off x="4805083" y="4230162"/>
              <a:ext cx="2111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Service response</a:t>
              </a:r>
              <a:endPara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7A9F27-F0DB-46CB-A8CA-457531295C30}"/>
                </a:ext>
              </a:extLst>
            </p:cNvPr>
            <p:cNvSpPr txBox="1"/>
            <p:nvPr/>
          </p:nvSpPr>
          <p:spPr>
            <a:xfrm>
              <a:off x="4814048" y="4981547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Service request</a:t>
              </a:r>
              <a:endPara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24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Introduction to REST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REST stands for REpresentational State Transfer.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REST is an architectural style not a protocol.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is used for building scalable and efficient web services that can be accessed over the internet.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RESTful Web Services are based on the HTTP (Hypertext Transfer Protocol) protocol.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RESTful web service exposes a set of resources or objects that can be accessed using standard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HTTP methods such as GET, POST, PUT, and DELETE.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INTRODUCTION TO REST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9277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INTRODUCTION TO REST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" name="AutoShape 2" descr="REST API Model">
            <a:extLst>
              <a:ext uri="{FF2B5EF4-FFF2-40B4-BE49-F238E27FC236}">
                <a16:creationId xmlns:a16="http://schemas.microsoft.com/office/drawing/2014/main" id="{1A737A87-DACB-407E-8662-352DC3FC04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26F19-71E4-4B4A-9261-11AE22178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980" y="2617832"/>
            <a:ext cx="10181240" cy="2395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7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consumes less bandwidth and resource.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RESTful web services can be executed in any platform.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RESTful web services can use SOAP web services as the implementation.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RESTful web service permits different data format such as Plain Text, HTML, XML and JSON.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ADVANTAGES OF REST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86028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State and functionality are divided into distributed resources.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This is because every resource has to be accessible via normal HTTP commands.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That means a user should be able to issue GET request to get a file, POST or PUT request to put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a file on the server, or DELETE request to delete a file from the server.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RESTful ARCHITECTURE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90F61-1CE4-435F-B0FE-2835723CFC0A}"/>
              </a:ext>
            </a:extLst>
          </p:cNvPr>
          <p:cNvSpPr/>
          <p:nvPr/>
        </p:nvSpPr>
        <p:spPr>
          <a:xfrm>
            <a:off x="3406588" y="1936377"/>
            <a:ext cx="4545106" cy="564776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Division of State and Functionality</a:t>
            </a:r>
            <a:endParaRPr lang="en-IN"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 type of architecture where the web browser acts as the client,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and the web server acts as server hosting the application, is called a client/server architecture.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state of the application should not be maintained by REST.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architecture should also be layered, meaning that there can be intermediate servers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between the client and the end server.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should also be able to implement a well-managed caching mechanism.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RESTful ARCHITECTURE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90F61-1CE4-435F-B0FE-2835723CFC0A}"/>
              </a:ext>
            </a:extLst>
          </p:cNvPr>
          <p:cNvSpPr/>
          <p:nvPr/>
        </p:nvSpPr>
        <p:spPr>
          <a:xfrm>
            <a:off x="1981201" y="1936377"/>
            <a:ext cx="7736541" cy="564776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Stateless, Layered, Caching-Support, Client/Server Architecture:</a:t>
            </a:r>
            <a:endParaRPr lang="en-IN"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Introduction to ASP.NET WEB API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2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term API stands for Application Programming Interface.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Web API is a framework for building Web APIs, i.e. HTTP based services on top of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.NET Framework.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most common case of using Web API is building RESTful services.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These services can then be consumed by a broad range of clients like,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Browsers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Mobile Applications 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Desktop Applications 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fr-F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IOT’s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INTRODUCTION TO ASP.NET WEB API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8053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Web API is much similar to ASP.NET MVC.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contains similar features as ASP.NET MVC like: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Routing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Controllers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Action results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Filter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Model, etc.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Stand-alone services can be developed using the Web API.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ASP.NET Web API framework is widely used to develop RESTful services.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FEATURES OF ASP.NET WEB API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3855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978" y="2682922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WCF vs. WEB API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8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9589"/>
            <a:ext cx="11360150" cy="6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WCF vs. WEB API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A768BB3-73BB-4225-9471-5DEFA150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9197"/>
              </p:ext>
            </p:extLst>
          </p:nvPr>
        </p:nvGraphicFramePr>
        <p:xfrm>
          <a:off x="528916" y="2124477"/>
          <a:ext cx="11247384" cy="37798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3291">
                  <a:extLst>
                    <a:ext uri="{9D8B030D-6E8A-4147-A177-3AD203B41FA5}">
                      <a16:colId xmlns:a16="http://schemas.microsoft.com/office/drawing/2014/main" val="2107723414"/>
                    </a:ext>
                  </a:extLst>
                </a:gridCol>
                <a:gridCol w="4223040">
                  <a:extLst>
                    <a:ext uri="{9D8B030D-6E8A-4147-A177-3AD203B41FA5}">
                      <a16:colId xmlns:a16="http://schemas.microsoft.com/office/drawing/2014/main" val="1149083140"/>
                    </a:ext>
                  </a:extLst>
                </a:gridCol>
                <a:gridCol w="4981053">
                  <a:extLst>
                    <a:ext uri="{9D8B030D-6E8A-4147-A177-3AD203B41FA5}">
                      <a16:colId xmlns:a16="http://schemas.microsoft.com/office/drawing/2014/main" val="1840981300"/>
                    </a:ext>
                  </a:extLst>
                </a:gridCol>
              </a:tblGrid>
              <a:tr h="428853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Feature</a:t>
                      </a:r>
                      <a:endParaRPr lang="en-IN" sz="1800" b="1" i="0" u="none" strike="noStrike" cap="none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Segoe UI" panose="020B0502040204020203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WCF</a:t>
                      </a:r>
                      <a:endParaRPr lang="en-IN" sz="1800" b="1" i="0" u="none" strike="noStrike" cap="none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Segoe UI" panose="020B0502040204020203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WEB API</a:t>
                      </a:r>
                      <a:endParaRPr lang="en-IN" sz="1800" b="1" i="0" u="none" strike="noStrike" cap="none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Segoe UI" panose="020B0502040204020203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15272"/>
                  </a:ext>
                </a:extLst>
              </a:tr>
              <a:tr h="52029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Design Focus</a:t>
                      </a:r>
                      <a:endParaRPr lang="en-IN" sz="1600" b="1" i="0" u="none" strike="noStrike" cap="none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Segoe UI" panose="020B0502040204020203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Service-oriented architecture (SOA)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Representational State Transfer (REST)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220975"/>
                  </a:ext>
                </a:extLst>
              </a:tr>
              <a:tr h="55472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Protocol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Supports a wide range of protocols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Primarily uses HTTP(S) and RESTful conventions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877230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Data Formats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Supports multiple data formats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Supports JSON and XML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141201"/>
                  </a:ext>
                </a:extLst>
              </a:tr>
              <a:tr h="60256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Hosting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Can be hosted in IIS, Windows Services,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Can be hosted in IIS, self-hosted, or in 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82974"/>
                  </a:ext>
                </a:extLst>
              </a:tr>
              <a:tr h="60256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Lower performance due to additional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Higher performance due to lightweight architecture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60950"/>
                  </a:ext>
                </a:extLst>
              </a:tr>
              <a:tr h="51500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Provides strong security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Provides security through HTTPS and other protocols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67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607858" y="2617202"/>
            <a:ext cx="6386917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Building Web API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958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;p34">
            <a:extLst>
              <a:ext uri="{FF2B5EF4-FFF2-40B4-BE49-F238E27FC236}">
                <a16:creationId xmlns:a16="http://schemas.microsoft.com/office/drawing/2014/main" id="{2B8EE55D-E7BC-346B-DA2B-9247FAC54F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5"/>
          <a:stretch/>
        </p:blipFill>
        <p:spPr>
          <a:xfrm>
            <a:off x="7203233" y="2169268"/>
            <a:ext cx="4781817" cy="468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;p34">
            <a:extLst>
              <a:ext uri="{FF2B5EF4-FFF2-40B4-BE49-F238E27FC236}">
                <a16:creationId xmlns:a16="http://schemas.microsoft.com/office/drawing/2014/main" id="{52723FD2-2D8B-4D14-F30F-28E3F3340F91}"/>
              </a:ext>
            </a:extLst>
          </p:cNvPr>
          <p:cNvSpPr txBox="1"/>
          <p:nvPr/>
        </p:nvSpPr>
        <p:spPr>
          <a:xfrm>
            <a:off x="1008457" y="2821069"/>
            <a:ext cx="58226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  <a:sym typeface="Calibri"/>
              </a:rPr>
              <a:t>Thank You</a:t>
            </a:r>
            <a:endParaRPr b="0" i="0" u="none" strike="noStrike" cap="none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Introduction to Web API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19">
            <a:extLst>
              <a:ext uri="{FF2B5EF4-FFF2-40B4-BE49-F238E27FC236}">
                <a16:creationId xmlns:a16="http://schemas.microsoft.com/office/drawing/2014/main" id="{1DA0F844-76D8-4122-B016-E3DB59DBCAD9}"/>
              </a:ext>
            </a:extLst>
          </p:cNvPr>
          <p:cNvSpPr txBox="1"/>
          <p:nvPr/>
        </p:nvSpPr>
        <p:spPr>
          <a:xfrm>
            <a:off x="843491" y="866313"/>
            <a:ext cx="965825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340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Google Shape;109;p19">
            <a:extLst>
              <a:ext uri="{FF2B5EF4-FFF2-40B4-BE49-F238E27FC236}">
                <a16:creationId xmlns:a16="http://schemas.microsoft.com/office/drawing/2014/main" id="{0FB838EE-3883-4907-B595-5E8A067F7BE6}"/>
              </a:ext>
            </a:extLst>
          </p:cNvPr>
          <p:cNvSpPr txBox="1"/>
          <p:nvPr/>
        </p:nvSpPr>
        <p:spPr>
          <a:xfrm>
            <a:off x="1342619" y="1712626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Introduction to SOA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97029BD7-0DAD-44B3-825D-1ECE8CF80583}"/>
              </a:ext>
            </a:extLst>
          </p:cNvPr>
          <p:cNvSpPr txBox="1"/>
          <p:nvPr/>
        </p:nvSpPr>
        <p:spPr>
          <a:xfrm>
            <a:off x="1604053" y="2266818"/>
            <a:ext cx="6036531" cy="3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Introduction to REST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9433DB2-CDC8-4B39-82AE-2F97BC7F851A}"/>
              </a:ext>
            </a:extLst>
          </p:cNvPr>
          <p:cNvSpPr txBox="1"/>
          <p:nvPr/>
        </p:nvSpPr>
        <p:spPr>
          <a:xfrm>
            <a:off x="1892890" y="2751082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Introduction to ASP.NET Web API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00BC49A3-DA41-445D-8815-DA5DA62DFDAD}"/>
              </a:ext>
            </a:extLst>
          </p:cNvPr>
          <p:cNvSpPr txBox="1"/>
          <p:nvPr/>
        </p:nvSpPr>
        <p:spPr>
          <a:xfrm>
            <a:off x="2202308" y="327513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WCF vs. Web API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09;p19">
            <a:extLst>
              <a:ext uri="{FF2B5EF4-FFF2-40B4-BE49-F238E27FC236}">
                <a16:creationId xmlns:a16="http://schemas.microsoft.com/office/drawing/2014/main" id="{D27E8C24-249D-4585-B657-5029D437433A}"/>
              </a:ext>
            </a:extLst>
          </p:cNvPr>
          <p:cNvSpPr txBox="1"/>
          <p:nvPr/>
        </p:nvSpPr>
        <p:spPr>
          <a:xfrm>
            <a:off x="2474782" y="3827186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Demo: Building Web API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49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Introduction to SOA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SOA is a stage in the evolution of application development and/or integration.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defines a way to make software components reusable using the interfaces.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 SOA, applications make use of services available in the network.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Services are provided to form applications, through a network call over the internet.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uses common communication standards to speed up the service integrations in applications.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services are published in such a way that it makes it easy for the developers to assemble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their apps using those services.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Note that SOA is different from microservice architecture.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INTRODUCTION TO SOA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38469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BENEFITS OF SOA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8AF0DD-A76E-4091-89B9-3E60CEEC3485}"/>
              </a:ext>
            </a:extLst>
          </p:cNvPr>
          <p:cNvGrpSpPr/>
          <p:nvPr/>
        </p:nvGrpSpPr>
        <p:grpSpPr>
          <a:xfrm>
            <a:off x="1559862" y="2630765"/>
            <a:ext cx="4482489" cy="1208195"/>
            <a:chOff x="1894279" y="2441414"/>
            <a:chExt cx="4345489" cy="1205367"/>
          </a:xfrm>
        </p:grpSpPr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ACA673D7-0C2F-407F-BA89-B09CE44F406C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02</a:t>
              </a:r>
              <a:endParaRPr sz="2000" b="1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5631A5-FC94-45DB-99F2-6E95B0806704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00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9C9BCE55-11A3-4CD9-8F2F-77A51E055087}"/>
                </a:ext>
              </a:extLst>
            </p:cNvPr>
            <p:cNvSpPr/>
            <p:nvPr/>
          </p:nvSpPr>
          <p:spPr>
            <a:xfrm>
              <a:off x="1894279" y="2441414"/>
              <a:ext cx="4345489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Greater Adaptability</a:t>
              </a:r>
              <a:endParaRPr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9E050-F79D-4668-BAD2-9B6E7367A62D}"/>
              </a:ext>
            </a:extLst>
          </p:cNvPr>
          <p:cNvGrpSpPr/>
          <p:nvPr/>
        </p:nvGrpSpPr>
        <p:grpSpPr>
          <a:xfrm>
            <a:off x="5684433" y="1908913"/>
            <a:ext cx="4257426" cy="1208195"/>
            <a:chOff x="5865152" y="1838728"/>
            <a:chExt cx="4127305" cy="1205367"/>
          </a:xfrm>
          <a:solidFill>
            <a:srgbClr val="FFAB40"/>
          </a:solidFill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2DF2F64C-BB70-4D90-907E-65CD75BE04A1}"/>
                </a:ext>
              </a:extLst>
            </p:cNvPr>
            <p:cNvSpPr/>
            <p:nvPr/>
          </p:nvSpPr>
          <p:spPr>
            <a:xfrm>
              <a:off x="5892481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lnSpc>
                  <a:spcPct val="200000"/>
                </a:lnSpc>
                <a:defRPr sz="3000">
                  <a:solidFill>
                    <a:srgbClr val="FFFFFF"/>
                  </a:solidFill>
                </a:defRPr>
              </a:pP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01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FC0B0D0-1EC8-45A3-89A5-572FB9A54EC7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9D83544F-0199-49F7-96F2-38783642C01D}"/>
                </a:ext>
              </a:extLst>
            </p:cNvPr>
            <p:cNvSpPr/>
            <p:nvPr/>
          </p:nvSpPr>
          <p:spPr>
            <a:xfrm>
              <a:off x="5865152" y="1838728"/>
              <a:ext cx="4127305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Reusability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C2689D0-2CA5-417B-95DE-B39F837EEB50}"/>
              </a:ext>
            </a:extLst>
          </p:cNvPr>
          <p:cNvGrpSpPr/>
          <p:nvPr/>
        </p:nvGrpSpPr>
        <p:grpSpPr>
          <a:xfrm>
            <a:off x="1552310" y="4125492"/>
            <a:ext cx="4482490" cy="1208195"/>
            <a:chOff x="1886958" y="2441414"/>
            <a:chExt cx="4345490" cy="1205367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89CEE878-1061-40AB-989A-4DC848C7BCC4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EB856E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04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6DF63B-8C6B-49BC-9357-5EE3ADEBA322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AB5103B4-61F2-417C-832C-691CCEDE9FB0}"/>
                </a:ext>
              </a:extLst>
            </p:cNvPr>
            <p:cNvSpPr/>
            <p:nvPr/>
          </p:nvSpPr>
          <p:spPr>
            <a:xfrm>
              <a:off x="1886958" y="2441414"/>
              <a:ext cx="4345490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85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Interoperability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560EDA-218A-48E5-A3E7-084CB066BBE3}"/>
              </a:ext>
            </a:extLst>
          </p:cNvPr>
          <p:cNvGrpSpPr/>
          <p:nvPr/>
        </p:nvGrpSpPr>
        <p:grpSpPr>
          <a:xfrm>
            <a:off x="5680538" y="3357858"/>
            <a:ext cx="4224879" cy="1218411"/>
            <a:chOff x="5901012" y="1838728"/>
            <a:chExt cx="4095752" cy="1215558"/>
          </a:xfrm>
        </p:grpSpPr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08D3867D-2E3E-4DA3-AE65-4B16C547F004}"/>
                </a:ext>
              </a:extLst>
            </p:cNvPr>
            <p:cNvSpPr/>
            <p:nvPr/>
          </p:nvSpPr>
          <p:spPr>
            <a:xfrm>
              <a:off x="5901016" y="1848919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03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30C5C1-E7E8-48DE-9273-3EE61737C8C2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FAA85FA3-3372-4223-B388-ED89F6ED59AB}"/>
                </a:ext>
              </a:extLst>
            </p:cNvPr>
            <p:cNvSpPr/>
            <p:nvPr/>
          </p:nvSpPr>
          <p:spPr>
            <a:xfrm>
              <a:off x="5901012" y="1838728"/>
              <a:ext cx="4095752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Manage Complexity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B1F5EE-D7EA-41F0-BEB9-5896D585C8B6}"/>
              </a:ext>
            </a:extLst>
          </p:cNvPr>
          <p:cNvGrpSpPr/>
          <p:nvPr/>
        </p:nvGrpSpPr>
        <p:grpSpPr>
          <a:xfrm>
            <a:off x="5680538" y="4888016"/>
            <a:ext cx="4224879" cy="1243843"/>
            <a:chOff x="5901012" y="1838728"/>
            <a:chExt cx="4095752" cy="1240931"/>
          </a:xfrm>
          <a:solidFill>
            <a:srgbClr val="9DC3E6"/>
          </a:solidFill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514B82DD-07C7-44F1-99FC-DFA1E8EBBD81}"/>
                </a:ext>
              </a:extLst>
            </p:cNvPr>
            <p:cNvSpPr/>
            <p:nvPr/>
          </p:nvSpPr>
          <p:spPr>
            <a:xfrm>
              <a:off x="5901012" y="1874292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lnSpc>
                  <a:spcPct val="150000"/>
                </a:lnSpc>
                <a:defRPr sz="3000">
                  <a:solidFill>
                    <a:srgbClr val="FFFFFF"/>
                  </a:solidFill>
                </a:defRPr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05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2E39D4-56D9-4D1B-9C66-E8CEEFCD2EDE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67BABDC0-39AF-4DE7-8248-180A7BBE4769}"/>
                </a:ext>
              </a:extLst>
            </p:cNvPr>
            <p:cNvSpPr/>
            <p:nvPr/>
          </p:nvSpPr>
          <p:spPr>
            <a:xfrm>
              <a:off x="5901012" y="1838728"/>
              <a:ext cx="4095752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Faster time to market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77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USES OF SOA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15AC5-3314-4F5D-A20D-038E0C5329D1}"/>
              </a:ext>
            </a:extLst>
          </p:cNvPr>
          <p:cNvSpPr/>
          <p:nvPr/>
        </p:nvSpPr>
        <p:spPr>
          <a:xfrm>
            <a:off x="2958353" y="2265989"/>
            <a:ext cx="5262282" cy="634413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defRPr/>
            </a:pPr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It could be used to make a reliable service.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D412-0B84-466E-96B6-E5CD4E9159D1}"/>
              </a:ext>
            </a:extLst>
          </p:cNvPr>
          <p:cNvSpPr/>
          <p:nvPr/>
        </p:nvSpPr>
        <p:spPr>
          <a:xfrm>
            <a:off x="2478740" y="3111793"/>
            <a:ext cx="6221507" cy="634413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defRPr/>
            </a:pPr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Main use of SOA is to make a reusable service.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741E4-E65E-4200-919E-F5A1939AD624}"/>
              </a:ext>
            </a:extLst>
          </p:cNvPr>
          <p:cNvSpPr/>
          <p:nvPr/>
        </p:nvSpPr>
        <p:spPr>
          <a:xfrm>
            <a:off x="1822074" y="3975524"/>
            <a:ext cx="7534837" cy="63441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defRPr/>
            </a:pP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SOA can be used for developing new functions combinations</a:t>
            </a:r>
            <a:r>
              <a:rPr lang="en-US" sz="20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14FAE-65E8-4D82-826A-EB0B0EAEB393}"/>
              </a:ext>
            </a:extLst>
          </p:cNvPr>
          <p:cNvSpPr/>
          <p:nvPr/>
        </p:nvSpPr>
        <p:spPr>
          <a:xfrm>
            <a:off x="1373839" y="4812360"/>
            <a:ext cx="8451479" cy="6344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defRPr/>
            </a:pP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It is highly flexible and could be easily configured as per our needs.</a:t>
            </a:r>
          </a:p>
        </p:txBody>
      </p:sp>
    </p:spTree>
    <p:extLst>
      <p:ext uri="{BB962C8B-B14F-4D97-AF65-F5344CB8AC3E}">
        <p14:creationId xmlns:p14="http://schemas.microsoft.com/office/powerpoint/2010/main" val="26224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There are two major roles within Service-oriented Architecture: 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service provider is the maintainer of the service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and the organization that makes available one or more services for others to use.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 advertise services, the provider can publish them in a registry, together with a service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contract that specifies the nature of the service, how to use it, the requirements for the service,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and the fees charged.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SERVICE CONNECTIONS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D2713C-CA0F-4A64-9877-D88726CD6F4B}"/>
              </a:ext>
            </a:extLst>
          </p:cNvPr>
          <p:cNvSpPr/>
          <p:nvPr/>
        </p:nvSpPr>
        <p:spPr>
          <a:xfrm>
            <a:off x="600635" y="2187388"/>
            <a:ext cx="2725271" cy="394447"/>
          </a:xfrm>
          <a:prstGeom prst="rect">
            <a:avLst/>
          </a:prstGeom>
          <a:solidFill>
            <a:srgbClr val="C2D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Service Provider</a:t>
            </a:r>
            <a:endParaRPr lang="en-IN" sz="1800" b="1" dirty="0">
              <a:solidFill>
                <a:schemeClr val="tx1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1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CB21AB-1B17-4D7F-8631-F94519B4BF0B}" vid="{3DE2DD11-3490-48C2-86D1-83AD55FD4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2952</TotalTime>
  <Words>893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Lato</vt:lpstr>
      <vt:lpstr>Lato Black</vt:lpstr>
      <vt:lpstr>Arial</vt:lpstr>
      <vt:lpstr>Trebuchet MS</vt:lpstr>
      <vt:lpstr>Theme1</vt:lpstr>
      <vt:lpstr>INTRODUCTION TO ASP.NET CORE</vt:lpstr>
      <vt:lpstr>PowerPoint Presentation</vt:lpstr>
      <vt:lpstr>PowerPoint Presentation</vt:lpstr>
      <vt:lpstr>PowerPoint Presentation</vt:lpstr>
      <vt:lpstr>PowerPoint Presentation</vt:lpstr>
      <vt:lpstr>INTRODUCTION TO SOA </vt:lpstr>
      <vt:lpstr>BENEFITS OF SOA </vt:lpstr>
      <vt:lpstr>USES OF SOA </vt:lpstr>
      <vt:lpstr>SERVICE CONNECTIONS</vt:lpstr>
      <vt:lpstr>SERVICE CONNECTIONS</vt:lpstr>
      <vt:lpstr>PowerPoint Presentation</vt:lpstr>
      <vt:lpstr>INTRODUCTION TO REST</vt:lpstr>
      <vt:lpstr>INTRODUCTION TO REST</vt:lpstr>
      <vt:lpstr>ADVANTAGES OF REST</vt:lpstr>
      <vt:lpstr>RESTful ARCHITECTURE</vt:lpstr>
      <vt:lpstr>RESTful ARCHITECTURE</vt:lpstr>
      <vt:lpstr>PowerPoint Presentation</vt:lpstr>
      <vt:lpstr>INTRODUCTION TO ASP.NET WEB API</vt:lpstr>
      <vt:lpstr>FEATURES OF ASP.NET WEB API</vt:lpstr>
      <vt:lpstr>PowerPoint Presentation</vt:lpstr>
      <vt:lpstr>WCF vs. WEB API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Dhameja</dc:creator>
  <cp:lastModifiedBy>Bhawna Gunwani</cp:lastModifiedBy>
  <cp:revision>396</cp:revision>
  <dcterms:created xsi:type="dcterms:W3CDTF">2023-04-12T08:52:19Z</dcterms:created>
  <dcterms:modified xsi:type="dcterms:W3CDTF">2023-07-27T03:49:20Z</dcterms:modified>
</cp:coreProperties>
</file>