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sldIdLst>
    <p:sldId id="266" r:id="rId2"/>
    <p:sldId id="257" r:id="rId3"/>
    <p:sldId id="279" r:id="rId4"/>
    <p:sldId id="258" r:id="rId5"/>
    <p:sldId id="300" r:id="rId6"/>
    <p:sldId id="312" r:id="rId7"/>
    <p:sldId id="318" r:id="rId8"/>
    <p:sldId id="319" r:id="rId9"/>
    <p:sldId id="320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298" r:id="rId23"/>
  </p:sldIdLst>
  <p:sldSz cx="12192000" cy="6858000"/>
  <p:notesSz cx="12192000" cy="6858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Lato Black" panose="020F0502020204030203" pitchFamily="34" charset="0"/>
      <p:bold r:id="rId32"/>
      <p:boldItalic r:id="rId33"/>
    </p:embeddedFont>
    <p:embeddedFont>
      <p:font typeface="Trebuchet MS" panose="020B0603020202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EB856E"/>
    <a:srgbClr val="317ABD"/>
    <a:srgbClr val="5B9BD5"/>
    <a:srgbClr val="DAE3F3"/>
    <a:srgbClr val="70A8DA"/>
    <a:srgbClr val="9DC3E6"/>
    <a:srgbClr val="C2DAF0"/>
    <a:srgbClr val="D3D3D3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4660"/>
  </p:normalViewPr>
  <p:slideViewPr>
    <p:cSldViewPr snapToGrid="0">
      <p:cViewPr varScale="1">
        <p:scale>
          <a:sx n="81" d="100"/>
          <a:sy n="81" d="100"/>
        </p:scale>
        <p:origin x="998" y="8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wna Gunwani" userId="6a8f5cafce9d9ecc" providerId="LiveId" clId="{707FA0E6-2A8B-4D10-8D41-779B02F11828}"/>
    <pc:docChg chg="delSld modSld sldOrd">
      <pc:chgData name="Bhawna Gunwani" userId="6a8f5cafce9d9ecc" providerId="LiveId" clId="{707FA0E6-2A8B-4D10-8D41-779B02F11828}" dt="2023-05-12T04:00:36.038" v="23"/>
      <pc:docMkLst>
        <pc:docMk/>
      </pc:docMkLst>
      <pc:sldChg chg="del">
        <pc:chgData name="Bhawna Gunwani" userId="6a8f5cafce9d9ecc" providerId="LiveId" clId="{707FA0E6-2A8B-4D10-8D41-779B02F11828}" dt="2023-05-11T15:06:56.128" v="2" actId="47"/>
        <pc:sldMkLst>
          <pc:docMk/>
          <pc:sldMk cId="410511101" sldId="259"/>
        </pc:sldMkLst>
      </pc:sldChg>
      <pc:sldChg chg="del">
        <pc:chgData name="Bhawna Gunwani" userId="6a8f5cafce9d9ecc" providerId="LiveId" clId="{707FA0E6-2A8B-4D10-8D41-779B02F11828}" dt="2023-05-11T15:06:58.687" v="3" actId="47"/>
        <pc:sldMkLst>
          <pc:docMk/>
          <pc:sldMk cId="2295887906" sldId="290"/>
        </pc:sldMkLst>
      </pc:sldChg>
      <pc:sldChg chg="ord">
        <pc:chgData name="Bhawna Gunwani" userId="6a8f5cafce9d9ecc" providerId="LiveId" clId="{707FA0E6-2A8B-4D10-8D41-779B02F11828}" dt="2023-05-12T04:00:36.038" v="23"/>
        <pc:sldMkLst>
          <pc:docMk/>
          <pc:sldMk cId="2623539371" sldId="298"/>
        </pc:sldMkLst>
      </pc:sldChg>
      <pc:sldChg chg="del">
        <pc:chgData name="Bhawna Gunwani" userId="6a8f5cafce9d9ecc" providerId="LiveId" clId="{707FA0E6-2A8B-4D10-8D41-779B02F11828}" dt="2023-05-11T15:07:10.721" v="5" actId="47"/>
        <pc:sldMkLst>
          <pc:docMk/>
          <pc:sldMk cId="2384698941" sldId="303"/>
        </pc:sldMkLst>
      </pc:sldChg>
      <pc:sldChg chg="del">
        <pc:chgData name="Bhawna Gunwani" userId="6a8f5cafce9d9ecc" providerId="LiveId" clId="{707FA0E6-2A8B-4D10-8D41-779B02F11828}" dt="2023-05-11T15:07:10.721" v="5" actId="47"/>
        <pc:sldMkLst>
          <pc:docMk/>
          <pc:sldMk cId="2545647081" sldId="304"/>
        </pc:sldMkLst>
      </pc:sldChg>
      <pc:sldChg chg="del">
        <pc:chgData name="Bhawna Gunwani" userId="6a8f5cafce9d9ecc" providerId="LiveId" clId="{707FA0E6-2A8B-4D10-8D41-779B02F11828}" dt="2023-05-11T15:06:37.950" v="0" actId="47"/>
        <pc:sldMkLst>
          <pc:docMk/>
          <pc:sldMk cId="3927735967" sldId="305"/>
        </pc:sldMkLst>
      </pc:sldChg>
      <pc:sldChg chg="del">
        <pc:chgData name="Bhawna Gunwani" userId="6a8f5cafce9d9ecc" providerId="LiveId" clId="{707FA0E6-2A8B-4D10-8D41-779B02F11828}" dt="2023-05-11T15:06:37.950" v="0" actId="47"/>
        <pc:sldMkLst>
          <pc:docMk/>
          <pc:sldMk cId="3851336914" sldId="306"/>
        </pc:sldMkLst>
      </pc:sldChg>
      <pc:sldChg chg="del">
        <pc:chgData name="Bhawna Gunwani" userId="6a8f5cafce9d9ecc" providerId="LiveId" clId="{707FA0E6-2A8B-4D10-8D41-779B02F11828}" dt="2023-05-11T15:06:56.128" v="2" actId="47"/>
        <pc:sldMkLst>
          <pc:docMk/>
          <pc:sldMk cId="884832969" sldId="316"/>
        </pc:sldMkLst>
      </pc:sldChg>
      <pc:sldChg chg="del">
        <pc:chgData name="Bhawna Gunwani" userId="6a8f5cafce9d9ecc" providerId="LiveId" clId="{707FA0E6-2A8B-4D10-8D41-779B02F11828}" dt="2023-05-11T15:07:00.664" v="4" actId="47"/>
        <pc:sldMkLst>
          <pc:docMk/>
          <pc:sldMk cId="1460293397" sldId="343"/>
        </pc:sldMkLst>
      </pc:sldChg>
      <pc:sldChg chg="del">
        <pc:chgData name="Bhawna Gunwani" userId="6a8f5cafce9d9ecc" providerId="LiveId" clId="{707FA0E6-2A8B-4D10-8D41-779B02F11828}" dt="2023-05-11T15:07:10.721" v="5" actId="47"/>
        <pc:sldMkLst>
          <pc:docMk/>
          <pc:sldMk cId="436725587" sldId="345"/>
        </pc:sldMkLst>
      </pc:sldChg>
      <pc:sldChg chg="del">
        <pc:chgData name="Bhawna Gunwani" userId="6a8f5cafce9d9ecc" providerId="LiveId" clId="{707FA0E6-2A8B-4D10-8D41-779B02F11828}" dt="2023-05-11T15:06:41.823" v="1" actId="47"/>
        <pc:sldMkLst>
          <pc:docMk/>
          <pc:sldMk cId="3899981443" sldId="346"/>
        </pc:sldMkLst>
      </pc:sldChg>
      <pc:sldChg chg="del">
        <pc:chgData name="Bhawna Gunwani" userId="6a8f5cafce9d9ecc" providerId="LiveId" clId="{707FA0E6-2A8B-4D10-8D41-779B02F11828}" dt="2023-05-11T15:06:37.950" v="0" actId="47"/>
        <pc:sldMkLst>
          <pc:docMk/>
          <pc:sldMk cId="72725782" sldId="347"/>
        </pc:sldMkLst>
      </pc:sldChg>
      <pc:sldChg chg="del">
        <pc:chgData name="Bhawna Gunwani" userId="6a8f5cafce9d9ecc" providerId="LiveId" clId="{707FA0E6-2A8B-4D10-8D41-779B02F11828}" dt="2023-05-11T15:06:56.128" v="2" actId="47"/>
        <pc:sldMkLst>
          <pc:docMk/>
          <pc:sldMk cId="2913646791" sldId="360"/>
        </pc:sldMkLst>
      </pc:sldChg>
      <pc:sldChg chg="del">
        <pc:chgData name="Bhawna Gunwani" userId="6a8f5cafce9d9ecc" providerId="LiveId" clId="{707FA0E6-2A8B-4D10-8D41-779B02F11828}" dt="2023-05-11T15:06:56.128" v="2" actId="47"/>
        <pc:sldMkLst>
          <pc:docMk/>
          <pc:sldMk cId="3855353021" sldId="361"/>
        </pc:sldMkLst>
      </pc:sldChg>
      <pc:sldMasterChg chg="delSldLayout">
        <pc:chgData name="Bhawna Gunwani" userId="6a8f5cafce9d9ecc" providerId="LiveId" clId="{707FA0E6-2A8B-4D10-8D41-779B02F11828}" dt="2023-05-11T15:06:58.687" v="3" actId="47"/>
        <pc:sldMasterMkLst>
          <pc:docMk/>
          <pc:sldMasterMk cId="0" sldId="2147483662"/>
        </pc:sldMasterMkLst>
        <pc:sldLayoutChg chg="del">
          <pc:chgData name="Bhawna Gunwani" userId="6a8f5cafce9d9ecc" providerId="LiveId" clId="{707FA0E6-2A8B-4D10-8D41-779B02F11828}" dt="2023-05-11T15:06:58.687" v="3" actId="47"/>
          <pc:sldLayoutMkLst>
            <pc:docMk/>
            <pc:sldMasterMk cId="0" sldId="2147483662"/>
            <pc:sldLayoutMk cId="3893489044" sldId="214748366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" name="Google Shape;79;p16">
            <a:extLst>
              <a:ext uri="{FF2B5EF4-FFF2-40B4-BE49-F238E27FC236}">
                <a16:creationId xmlns:a16="http://schemas.microsoft.com/office/drawing/2014/main" id="{3B65AF20-716B-FB15-5B4D-697B092FDC57}"/>
              </a:ext>
            </a:extLst>
          </p:cNvPr>
          <p:cNvSpPr/>
          <p:nvPr/>
        </p:nvSpPr>
        <p:spPr>
          <a:xfrm>
            <a:off x="1755300" y="961724"/>
            <a:ext cx="10436700" cy="4719300"/>
          </a:xfrm>
          <a:prstGeom prst="rect">
            <a:avLst/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858295" y="3778833"/>
            <a:ext cx="10264877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858296" y="992767"/>
            <a:ext cx="10264877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Google Shape;81;p16">
            <a:extLst>
              <a:ext uri="{FF2B5EF4-FFF2-40B4-BE49-F238E27FC236}">
                <a16:creationId xmlns:a16="http://schemas.microsoft.com/office/drawing/2014/main" id="{FE9B7AA1-A29F-6D81-3D4B-A46137AE888E}"/>
              </a:ext>
            </a:extLst>
          </p:cNvPr>
          <p:cNvSpPr/>
          <p:nvPr/>
        </p:nvSpPr>
        <p:spPr>
          <a:xfrm rot="-2573517">
            <a:off x="10446466" y="4538934"/>
            <a:ext cx="1793517" cy="1704986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FCA106">
              <a:alpha val="5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82;p16">
            <a:extLst>
              <a:ext uri="{FF2B5EF4-FFF2-40B4-BE49-F238E27FC236}">
                <a16:creationId xmlns:a16="http://schemas.microsoft.com/office/drawing/2014/main" id="{839B7C1A-8666-5747-CC25-3E1214004BDF}"/>
              </a:ext>
            </a:extLst>
          </p:cNvPr>
          <p:cNvSpPr/>
          <p:nvPr/>
        </p:nvSpPr>
        <p:spPr>
          <a:xfrm flipH="1">
            <a:off x="11253675" y="4489065"/>
            <a:ext cx="350700" cy="3507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5C2ECBA1-A536-4159-65FC-4A74EABFED3C}"/>
              </a:ext>
            </a:extLst>
          </p:cNvPr>
          <p:cNvSpPr/>
          <p:nvPr/>
        </p:nvSpPr>
        <p:spPr>
          <a:xfrm flipH="1">
            <a:off x="9917800" y="5019074"/>
            <a:ext cx="505200" cy="5052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84;p16">
            <a:extLst>
              <a:ext uri="{FF2B5EF4-FFF2-40B4-BE49-F238E27FC236}">
                <a16:creationId xmlns:a16="http://schemas.microsoft.com/office/drawing/2014/main" id="{70CDBBE8-A6AF-BA9F-9803-6A5F322AEAC7}"/>
              </a:ext>
            </a:extLst>
          </p:cNvPr>
          <p:cNvSpPr/>
          <p:nvPr/>
        </p:nvSpPr>
        <p:spPr>
          <a:xfrm flipH="1">
            <a:off x="9469525" y="4839774"/>
            <a:ext cx="122700" cy="1227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OBJECT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574040" y="1010234"/>
            <a:ext cx="110439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600" b="1" i="0">
                <a:solidFill>
                  <a:srgbClr val="A33E2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1">
  <p:cSld name="Title and Content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609600" y="6477000"/>
            <a:ext cx="10974705" cy="0"/>
          </a:xfrm>
          <a:custGeom>
            <a:avLst/>
            <a:gdLst/>
            <a:ahLst/>
            <a:cxnLst/>
            <a:rect l="l" t="t" r="r" b="b"/>
            <a:pathLst>
              <a:path w="10974705" h="120000" extrusionOk="0">
                <a:moveTo>
                  <a:pt x="0" y="0"/>
                </a:moveTo>
                <a:lnTo>
                  <a:pt x="10974578" y="0"/>
                </a:lnTo>
              </a:path>
            </a:pathLst>
          </a:custGeom>
          <a:noFill/>
          <a:ln w="9525" cap="flat" cmpd="sng">
            <a:solidFill>
              <a:srgbClr val="D15A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574040" y="1010234"/>
            <a:ext cx="110439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600" b="1" i="0">
                <a:solidFill>
                  <a:srgbClr val="A33E2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15847" y="1822830"/>
            <a:ext cx="10560300" cy="3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marL="1371600" lvl="2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marL="1828800" lvl="3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marL="2286000" lvl="4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marL="2743200" lvl="5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marL="3200400" lvl="6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marL="3657600" lvl="7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marL="4114800" lvl="8" indent="-228600" algn="l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609600" y="320040"/>
            <a:ext cx="9651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09600" y="1609416"/>
            <a:ext cx="9651900" cy="4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039" algn="l">
              <a:spcBef>
                <a:spcPts val="600"/>
              </a:spcBef>
              <a:spcAft>
                <a:spcPts val="0"/>
              </a:spcAft>
              <a:buSzPts val="1314"/>
              <a:buChar char="●"/>
              <a:defRPr/>
            </a:lvl1pPr>
            <a:lvl2pPr marL="914400" lvl="1" indent="-320040" algn="l">
              <a:spcBef>
                <a:spcPts val="21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297180" algn="l">
              <a:spcBef>
                <a:spcPts val="2100"/>
              </a:spcBef>
              <a:spcAft>
                <a:spcPts val="0"/>
              </a:spcAft>
              <a:buSzPts val="1080"/>
              <a:buChar char="■"/>
              <a:defRPr/>
            </a:lvl3pPr>
            <a:lvl4pPr marL="1828800" lvl="3" indent="-320039" algn="l">
              <a:spcBef>
                <a:spcPts val="21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08610" algn="l">
              <a:spcBef>
                <a:spcPts val="21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20039" algn="l">
              <a:spcBef>
                <a:spcPts val="21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>
              <a:spcBef>
                <a:spcPts val="21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42900" algn="l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5661248" y="6557946"/>
            <a:ext cx="26700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335264" y="6556248"/>
            <a:ext cx="784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3" name="Google Shape;81;p16">
            <a:extLst>
              <a:ext uri="{FF2B5EF4-FFF2-40B4-BE49-F238E27FC236}">
                <a16:creationId xmlns:a16="http://schemas.microsoft.com/office/drawing/2014/main" id="{FE9B7AA1-A29F-6D81-3D4B-A46137AE888E}"/>
              </a:ext>
            </a:extLst>
          </p:cNvPr>
          <p:cNvSpPr/>
          <p:nvPr/>
        </p:nvSpPr>
        <p:spPr>
          <a:xfrm rot="-2573517">
            <a:off x="10446466" y="4538934"/>
            <a:ext cx="1793517" cy="1704986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FCA106">
              <a:alpha val="5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82;p16">
            <a:extLst>
              <a:ext uri="{FF2B5EF4-FFF2-40B4-BE49-F238E27FC236}">
                <a16:creationId xmlns:a16="http://schemas.microsoft.com/office/drawing/2014/main" id="{839B7C1A-8666-5747-CC25-3E1214004BDF}"/>
              </a:ext>
            </a:extLst>
          </p:cNvPr>
          <p:cNvSpPr/>
          <p:nvPr/>
        </p:nvSpPr>
        <p:spPr>
          <a:xfrm flipH="1">
            <a:off x="11253675" y="4489065"/>
            <a:ext cx="350700" cy="3507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5C2ECBA1-A536-4159-65FC-4A74EABFED3C}"/>
              </a:ext>
            </a:extLst>
          </p:cNvPr>
          <p:cNvSpPr/>
          <p:nvPr/>
        </p:nvSpPr>
        <p:spPr>
          <a:xfrm flipH="1">
            <a:off x="9917800" y="5019074"/>
            <a:ext cx="505200" cy="5052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84;p16">
            <a:extLst>
              <a:ext uri="{FF2B5EF4-FFF2-40B4-BE49-F238E27FC236}">
                <a16:creationId xmlns:a16="http://schemas.microsoft.com/office/drawing/2014/main" id="{70CDBBE8-A6AF-BA9F-9803-6A5F322AEAC7}"/>
              </a:ext>
            </a:extLst>
          </p:cNvPr>
          <p:cNvSpPr/>
          <p:nvPr/>
        </p:nvSpPr>
        <p:spPr>
          <a:xfrm flipH="1">
            <a:off x="9469525" y="4839774"/>
            <a:ext cx="122700" cy="1227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" name="Google Shape;78;p16">
            <a:extLst>
              <a:ext uri="{FF2B5EF4-FFF2-40B4-BE49-F238E27FC236}">
                <a16:creationId xmlns:a16="http://schemas.microsoft.com/office/drawing/2014/main" id="{D94E991A-9EFF-4B65-BCC3-F9383B0FD1C2}"/>
              </a:ext>
            </a:extLst>
          </p:cNvPr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-8677071" y="-3701643"/>
            <a:ext cx="12192000" cy="813538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79;p16">
            <a:extLst>
              <a:ext uri="{FF2B5EF4-FFF2-40B4-BE49-F238E27FC236}">
                <a16:creationId xmlns:a16="http://schemas.microsoft.com/office/drawing/2014/main" id="{E4662EFA-9AD5-466E-92CF-15C8F262B99C}"/>
              </a:ext>
            </a:extLst>
          </p:cNvPr>
          <p:cNvSpPr/>
          <p:nvPr userDrawn="1"/>
        </p:nvSpPr>
        <p:spPr>
          <a:xfrm>
            <a:off x="1772383" y="1088281"/>
            <a:ext cx="10436700" cy="4719300"/>
          </a:xfrm>
          <a:prstGeom prst="rect">
            <a:avLst/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4;p2">
            <a:extLst>
              <a:ext uri="{FF2B5EF4-FFF2-40B4-BE49-F238E27FC236}">
                <a16:creationId xmlns:a16="http://schemas.microsoft.com/office/drawing/2014/main" id="{6BE0C581-BCF5-4DD1-AA50-6EAF940B26D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58294" y="1156657"/>
            <a:ext cx="10264877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Google Shape;15;p2">
            <a:extLst>
              <a:ext uri="{FF2B5EF4-FFF2-40B4-BE49-F238E27FC236}">
                <a16:creationId xmlns:a16="http://schemas.microsoft.com/office/drawing/2014/main" id="{D3049E27-3662-49B5-A3E6-67022085BD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69000" y="3996912"/>
            <a:ext cx="10264877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242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4;p19">
            <a:extLst>
              <a:ext uri="{FF2B5EF4-FFF2-40B4-BE49-F238E27FC236}">
                <a16:creationId xmlns:a16="http://schemas.microsoft.com/office/drawing/2014/main" id="{C11553E2-BCCD-F3CC-5988-04C42B803CEE}"/>
              </a:ext>
            </a:extLst>
          </p:cNvPr>
          <p:cNvSpPr/>
          <p:nvPr/>
        </p:nvSpPr>
        <p:spPr>
          <a:xfrm rot="-2573517">
            <a:off x="10659016" y="-338566"/>
            <a:ext cx="1793517" cy="1704986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115;p19">
            <a:extLst>
              <a:ext uri="{FF2B5EF4-FFF2-40B4-BE49-F238E27FC236}">
                <a16:creationId xmlns:a16="http://schemas.microsoft.com/office/drawing/2014/main" id="{5F20BD3F-69AE-577C-5F8E-4451741DA67D}"/>
              </a:ext>
            </a:extLst>
          </p:cNvPr>
          <p:cNvSpPr/>
          <p:nvPr/>
        </p:nvSpPr>
        <p:spPr>
          <a:xfrm flipH="1">
            <a:off x="11208850" y="1502615"/>
            <a:ext cx="350700" cy="350700"/>
          </a:xfrm>
          <a:prstGeom prst="ellipse">
            <a:avLst/>
          </a:prstGeom>
          <a:solidFill>
            <a:srgbClr val="FCA1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116;p19">
            <a:extLst>
              <a:ext uri="{FF2B5EF4-FFF2-40B4-BE49-F238E27FC236}">
                <a16:creationId xmlns:a16="http://schemas.microsoft.com/office/drawing/2014/main" id="{4D7C8D56-EC84-3363-9AAB-1104FEB0F017}"/>
              </a:ext>
            </a:extLst>
          </p:cNvPr>
          <p:cNvSpPr/>
          <p:nvPr/>
        </p:nvSpPr>
        <p:spPr>
          <a:xfrm flipH="1">
            <a:off x="10569025" y="96724"/>
            <a:ext cx="505200" cy="5052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" name="Google Shape;106;p19">
            <a:extLst>
              <a:ext uri="{FF2B5EF4-FFF2-40B4-BE49-F238E27FC236}">
                <a16:creationId xmlns:a16="http://schemas.microsoft.com/office/drawing/2014/main" id="{D59AB6AD-A2AB-49D9-A5D2-3183F4DC62EC}"/>
              </a:ext>
            </a:extLst>
          </p:cNvPr>
          <p:cNvCxnSpPr>
            <a:cxnSpLocks/>
          </p:cNvCxnSpPr>
          <p:nvPr/>
        </p:nvCxnSpPr>
        <p:spPr>
          <a:xfrm>
            <a:off x="795786" y="1421954"/>
            <a:ext cx="2578350" cy="0"/>
          </a:xfrm>
          <a:prstGeom prst="straightConnector1">
            <a:avLst/>
          </a:prstGeom>
          <a:noFill/>
          <a:ln w="762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07;p19">
            <a:extLst>
              <a:ext uri="{FF2B5EF4-FFF2-40B4-BE49-F238E27FC236}">
                <a16:creationId xmlns:a16="http://schemas.microsoft.com/office/drawing/2014/main" id="{20EB50BF-4407-4A93-8C68-D85C9398F612}"/>
              </a:ext>
            </a:extLst>
          </p:cNvPr>
          <p:cNvSpPr/>
          <p:nvPr/>
        </p:nvSpPr>
        <p:spPr>
          <a:xfrm rot="3710394">
            <a:off x="-3789042" y="2528568"/>
            <a:ext cx="8251739" cy="3598327"/>
          </a:xfrm>
          <a:prstGeom prst="round1Rect">
            <a:avLst>
              <a:gd name="adj" fmla="val 16667"/>
            </a:avLst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" name="Google Shape;111;p19">
            <a:extLst>
              <a:ext uri="{FF2B5EF4-FFF2-40B4-BE49-F238E27FC236}">
                <a16:creationId xmlns:a16="http://schemas.microsoft.com/office/drawing/2014/main" id="{4C1E3F15-6FF3-4CA7-9D35-9B63B660456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0185" y="1748847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13;p19">
            <a:extLst>
              <a:ext uri="{FF2B5EF4-FFF2-40B4-BE49-F238E27FC236}">
                <a16:creationId xmlns:a16="http://schemas.microsoft.com/office/drawing/2014/main" id="{2401D89F-174F-4632-A216-94C9D1AB02D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2626" y="2289777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19;p19">
            <a:extLst>
              <a:ext uri="{FF2B5EF4-FFF2-40B4-BE49-F238E27FC236}">
                <a16:creationId xmlns:a16="http://schemas.microsoft.com/office/drawing/2014/main" id="{03D74B2B-1B86-4BA2-BB07-43C2CE1F35D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85071" y="2768755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9;p19">
            <a:extLst>
              <a:ext uri="{FF2B5EF4-FFF2-40B4-BE49-F238E27FC236}">
                <a16:creationId xmlns:a16="http://schemas.microsoft.com/office/drawing/2014/main" id="{7DD02F1D-67F8-470E-8049-5325546B0AC2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885" y="3318176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9;p19">
            <a:extLst>
              <a:ext uri="{FF2B5EF4-FFF2-40B4-BE49-F238E27FC236}">
                <a16:creationId xmlns:a16="http://schemas.microsoft.com/office/drawing/2014/main" id="{175A39CC-BAE4-4925-A090-8EDC57CBB7BE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51218" y="3867597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19;p19">
            <a:extLst>
              <a:ext uri="{FF2B5EF4-FFF2-40B4-BE49-F238E27FC236}">
                <a16:creationId xmlns:a16="http://schemas.microsoft.com/office/drawing/2014/main" id="{B8E88EF1-A480-4FF0-8215-BC252FF750F3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40778" y="4350529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19;p19">
            <a:extLst>
              <a:ext uri="{FF2B5EF4-FFF2-40B4-BE49-F238E27FC236}">
                <a16:creationId xmlns:a16="http://schemas.microsoft.com/office/drawing/2014/main" id="{24EF0677-2483-4288-8B4C-B646D30232EB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54816" y="4857187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19;p19">
            <a:extLst>
              <a:ext uri="{FF2B5EF4-FFF2-40B4-BE49-F238E27FC236}">
                <a16:creationId xmlns:a16="http://schemas.microsoft.com/office/drawing/2014/main" id="{82A38976-FFB7-45D1-ACB2-00FC7433E6B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44376" y="5354701"/>
            <a:ext cx="428076" cy="428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72233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cxnSp>
        <p:nvCxnSpPr>
          <p:cNvPr id="9" name="Google Shape;131;p20">
            <a:extLst>
              <a:ext uri="{FF2B5EF4-FFF2-40B4-BE49-F238E27FC236}">
                <a16:creationId xmlns:a16="http://schemas.microsoft.com/office/drawing/2014/main" id="{DD1EE105-D957-4456-9C50-A22431472A02}"/>
              </a:ext>
            </a:extLst>
          </p:cNvPr>
          <p:cNvCxnSpPr/>
          <p:nvPr/>
        </p:nvCxnSpPr>
        <p:spPr>
          <a:xfrm>
            <a:off x="415600" y="1536633"/>
            <a:ext cx="48108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32;p20">
            <a:extLst>
              <a:ext uri="{FF2B5EF4-FFF2-40B4-BE49-F238E27FC236}">
                <a16:creationId xmlns:a16="http://schemas.microsoft.com/office/drawing/2014/main" id="{BD3A11E4-1A2A-497B-B3D0-6AB7853B87FE}"/>
              </a:ext>
            </a:extLst>
          </p:cNvPr>
          <p:cNvSpPr/>
          <p:nvPr/>
        </p:nvSpPr>
        <p:spPr>
          <a:xfrm rot="-2573517">
            <a:off x="10909766" y="-109966"/>
            <a:ext cx="1793517" cy="1704986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33;p20">
            <a:extLst>
              <a:ext uri="{FF2B5EF4-FFF2-40B4-BE49-F238E27FC236}">
                <a16:creationId xmlns:a16="http://schemas.microsoft.com/office/drawing/2014/main" id="{78A1EC21-A2C0-4E03-BB3E-387BB10C18ED}"/>
              </a:ext>
            </a:extLst>
          </p:cNvPr>
          <p:cNvSpPr/>
          <p:nvPr/>
        </p:nvSpPr>
        <p:spPr>
          <a:xfrm flipH="1">
            <a:off x="11208850" y="1731215"/>
            <a:ext cx="350700" cy="350700"/>
          </a:xfrm>
          <a:prstGeom prst="ellipse">
            <a:avLst/>
          </a:prstGeom>
          <a:solidFill>
            <a:srgbClr val="FCA106">
              <a:alpha val="5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34;p20">
            <a:extLst>
              <a:ext uri="{FF2B5EF4-FFF2-40B4-BE49-F238E27FC236}">
                <a16:creationId xmlns:a16="http://schemas.microsoft.com/office/drawing/2014/main" id="{55D6CACD-57EF-4A2D-ABEE-DA3EE7D19064}"/>
              </a:ext>
            </a:extLst>
          </p:cNvPr>
          <p:cNvSpPr/>
          <p:nvPr/>
        </p:nvSpPr>
        <p:spPr>
          <a:xfrm flipH="1">
            <a:off x="10870900" y="96724"/>
            <a:ext cx="505200" cy="5052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612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4" r:id="rId2"/>
    <p:sldLayoutId id="2147483650" r:id="rId3"/>
    <p:sldLayoutId id="214748366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00" b="0" i="0" u="none" strike="noStrike" cap="none">
          <a:solidFill>
            <a:srgbClr val="000000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5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1E175D-C307-4D57-9949-7F125A79EEF2}"/>
              </a:ext>
            </a:extLst>
          </p:cNvPr>
          <p:cNvSpPr/>
          <p:nvPr/>
        </p:nvSpPr>
        <p:spPr>
          <a:xfrm>
            <a:off x="2296595" y="3728870"/>
            <a:ext cx="493058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rgbClr val="FDCA7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By: </a:t>
            </a:r>
            <a:r>
              <a:rPr lang="en-US" sz="3400" b="1" dirty="0">
                <a:solidFill>
                  <a:srgbClr val="FDCA7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Bhawna Gunwani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1A9B30AF-1631-4B7D-A1E0-E25C67DE5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1866" y="1831264"/>
            <a:ext cx="9947564" cy="2008443"/>
          </a:xfrm>
        </p:spPr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INTRODUCTION TO ASP.NET CORE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08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943" y="2559891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Route Constraints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18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238518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Routing constraints let you restrict how the parameters in the route template are matched. 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helps to filter out the input parameter and action method it can accept.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b="1" i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For example, </a:t>
            </a: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if the URL Parameter is restricted to have int value, the route engine will match the controller action having integer value in the parameter or restrict it.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There are several built-in route constraints that can be used.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ROUTE CONSTRAINTS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199367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ROUTE CONSTRAINTS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E52806BF-F7F5-4DAF-9F5D-2400F53D3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848756"/>
              </p:ext>
            </p:extLst>
          </p:nvPr>
        </p:nvGraphicFramePr>
        <p:xfrm>
          <a:off x="678446" y="1763982"/>
          <a:ext cx="11097304" cy="47007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0244">
                  <a:extLst>
                    <a:ext uri="{9D8B030D-6E8A-4147-A177-3AD203B41FA5}">
                      <a16:colId xmlns:a16="http://schemas.microsoft.com/office/drawing/2014/main" val="2107723414"/>
                    </a:ext>
                  </a:extLst>
                </a:gridCol>
                <a:gridCol w="6525686">
                  <a:extLst>
                    <a:ext uri="{9D8B030D-6E8A-4147-A177-3AD203B41FA5}">
                      <a16:colId xmlns:a16="http://schemas.microsoft.com/office/drawing/2014/main" val="1149083140"/>
                    </a:ext>
                  </a:extLst>
                </a:gridCol>
                <a:gridCol w="2981374">
                  <a:extLst>
                    <a:ext uri="{9D8B030D-6E8A-4147-A177-3AD203B41FA5}">
                      <a16:colId xmlns:a16="http://schemas.microsoft.com/office/drawing/2014/main" val="1840981300"/>
                    </a:ext>
                  </a:extLst>
                </a:gridCol>
              </a:tblGrid>
              <a:tr h="4121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Constraint</a:t>
                      </a:r>
                      <a:endParaRPr lang="en-IN" sz="1800" b="1" dirty="0">
                        <a:solidFill>
                          <a:schemeClr val="bg1"/>
                        </a:solidFill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Description</a:t>
                      </a:r>
                      <a:endParaRPr lang="en-IN" sz="1800" b="1" dirty="0">
                        <a:solidFill>
                          <a:schemeClr val="bg1"/>
                        </a:solidFill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Example</a:t>
                      </a:r>
                      <a:endParaRPr lang="en-IN" sz="1800" b="1" dirty="0">
                        <a:solidFill>
                          <a:schemeClr val="tx1"/>
                        </a:solidFill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915272"/>
                  </a:ext>
                </a:extLst>
              </a:tr>
              <a:tr h="4121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alpha</a:t>
                      </a:r>
                      <a:endParaRPr lang="en-IN" sz="1600" b="1" dirty="0"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Matches uppercase or lowercase Latin alphabet characters (a-z, A-Z)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{</a:t>
                      </a:r>
                      <a:r>
                        <a:rPr lang="en-IN" sz="1600" b="0" i="0" u="none" strike="noStrike" cap="none" dirty="0" err="1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x:alpha</a:t>
                      </a:r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0220975"/>
                  </a:ext>
                </a:extLst>
              </a:tr>
              <a:tr h="4121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bool</a:t>
                      </a:r>
                      <a:endParaRPr lang="en-IN" sz="1600" b="1" dirty="0"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Matches a Boolean value.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{</a:t>
                      </a:r>
                      <a:r>
                        <a:rPr lang="en-IN" sz="1600" b="0" i="0" u="none" strike="noStrike" cap="none" dirty="0" err="1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x:bool</a:t>
                      </a:r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877230"/>
                  </a:ext>
                </a:extLst>
              </a:tr>
              <a:tr h="4121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datetime </a:t>
                      </a:r>
                      <a:endParaRPr lang="en-IN" sz="1600" b="1" dirty="0"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Matches a DateTime value.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{</a:t>
                      </a:r>
                      <a:r>
                        <a:rPr lang="en-IN" sz="1600" b="0" i="0" u="none" strike="noStrike" cap="none" dirty="0" err="1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x:datetime</a:t>
                      </a:r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141201"/>
                  </a:ext>
                </a:extLst>
              </a:tr>
              <a:tr h="412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600" b="1" kern="1200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Matches a 32-bit integer value.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{</a:t>
                      </a:r>
                      <a:r>
                        <a:rPr lang="en-IN" sz="1600" b="0" i="0" u="none" strike="noStrike" cap="none" dirty="0" err="1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x:int</a:t>
                      </a:r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082974"/>
                  </a:ext>
                </a:extLst>
              </a:tr>
              <a:tr h="412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600" b="1" kern="1200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Matches a 32-bit floating-point value.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{</a:t>
                      </a:r>
                      <a:r>
                        <a:rPr lang="en-IN" sz="1600" b="0" i="0" u="none" strike="noStrike" cap="none" dirty="0" err="1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x:float</a:t>
                      </a:r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160950"/>
                  </a:ext>
                </a:extLst>
              </a:tr>
              <a:tr h="412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length</a:t>
                      </a:r>
                      <a:endParaRPr lang="en-IN" sz="1600" b="1" kern="1200" dirty="0">
                        <a:solidFill>
                          <a:schemeClr val="tx1"/>
                        </a:solidFill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Matches a string with the specified length or within a specified range of lengths.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{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x:length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(6)} </a:t>
                      </a:r>
                    </a:p>
                    <a:p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{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x:length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(1,20)}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8675899"/>
                  </a:ext>
                </a:extLst>
              </a:tr>
              <a:tr h="412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600" b="1" kern="1200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Matches an integer with a maximum value.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{</a:t>
                      </a:r>
                      <a:r>
                        <a:rPr lang="en-IN" sz="1600" b="0" i="0" u="none" strike="noStrike" cap="none" dirty="0" err="1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x:max</a:t>
                      </a:r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(10)}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337271"/>
                  </a:ext>
                </a:extLst>
              </a:tr>
              <a:tr h="41216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IN" sz="1600" b="1" kern="1200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Matches an integer with a minimum value.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{</a:t>
                      </a:r>
                      <a:r>
                        <a:rPr lang="en-IN" sz="1600" b="0" i="0" u="none" strike="noStrike" cap="none" dirty="0" err="1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x:min</a:t>
                      </a:r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(10)}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820318"/>
                  </a:ext>
                </a:extLst>
              </a:tr>
              <a:tr h="41216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IN" sz="1600" b="1" kern="1200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Matches an integer within a range of values.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{</a:t>
                      </a:r>
                      <a:r>
                        <a:rPr lang="en-IN" sz="1600" b="0" i="0" u="none" strike="noStrike" cap="none" dirty="0" err="1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x:range</a:t>
                      </a:r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(10,50)}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555404"/>
                  </a:ext>
                </a:extLst>
              </a:tr>
              <a:tr h="41216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regex</a:t>
                      </a:r>
                      <a:endParaRPr lang="en-IN" sz="1600" b="1" kern="1200" dirty="0">
                        <a:solidFill>
                          <a:schemeClr val="tx1"/>
                        </a:solidFill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Matches a regular expression.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{</a:t>
                      </a:r>
                      <a:r>
                        <a:rPr lang="en-IN" sz="1600" b="0" i="0" u="none" strike="noStrike" cap="none" dirty="0" err="1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x:regex</a:t>
                      </a:r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(^\d{3}-\d{3}-\d{4}$)}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96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5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331" y="2496843"/>
            <a:ext cx="10264877" cy="1649157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sz="4400" b="1" dirty="0">
                <a:solidFill>
                  <a:schemeClr val="bg1"/>
                </a:solidFill>
              </a:rPr>
              <a:t>Content Negotiation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68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426776" cy="4352680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Whenever we consume an API, we receive data in either JSON or XML or plain text or your own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     custom format.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i.e. the requester and responder are aware of the format in which they will receive data. 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This is nothing but Content Negotiation.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Depending on the Accept header value in the request, the server sends the response.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71659"/>
            <a:ext cx="11360150" cy="67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CONTENT NEGOTIATION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339848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426776" cy="4352680"/>
          </a:xfrm>
        </p:spPr>
        <p:txBody>
          <a:bodyPr/>
          <a:lstStyle/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There are two main headers which hold the responsibility of content negotiation</a:t>
            </a:r>
          </a:p>
          <a:p>
            <a:pPr lvl="1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Content-Type</a:t>
            </a:r>
          </a:p>
          <a:p>
            <a:pPr lvl="1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Accept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When a requester send a service request, 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 CONTENT-TYPE tells responder the format he will receive data 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whereas the ACCEPT header tells in which format the requester requires the data.</a:t>
            </a:r>
            <a:endParaRPr lang="en-US" alt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71659"/>
            <a:ext cx="11360150" cy="67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HOW CONTENT NEGOTIATION WORKS?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54929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71659"/>
            <a:ext cx="11360150" cy="67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HOW CONTENT NEGOTIATION WORKS?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3074" name="Picture 2" descr="https://dotnettrickscloud.blob.core.windows.net/img/webapi/webapi-negotiationwebapi2-1.png">
            <a:extLst>
              <a:ext uri="{FF2B5EF4-FFF2-40B4-BE49-F238E27FC236}">
                <a16:creationId xmlns:a16="http://schemas.microsoft.com/office/drawing/2014/main" id="{89028B1E-C199-459A-A612-2D86FBFE7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460" y="1654032"/>
            <a:ext cx="7180728" cy="490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03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426776" cy="4352680"/>
          </a:xfrm>
        </p:spPr>
        <p:txBody>
          <a:bodyPr/>
          <a:lstStyle/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In the above pictorial view, there are few points which should be noted down,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User 2 didn’t mention Content-Type but then received the response in desired format. i.e. XML.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Whereas User 4 didn’t mention both Content-Type as well as Accept header. 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But then received the response. I.e. in JSON format. 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In short, JSON format is the default content negotiator in web API.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Also, User 3 requires data in text/html format but receives data in XML format. 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In short, text/html Accept header sends response in XML format by default.</a:t>
            </a:r>
          </a:p>
          <a:p>
            <a:endParaRPr lang="en-US" alt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71659"/>
            <a:ext cx="11360150" cy="67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HOW CONTENT NEGOTIATION WORKS?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41815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331" y="2496843"/>
            <a:ext cx="10264877" cy="1649157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sz="4400" b="1" dirty="0">
                <a:solidFill>
                  <a:schemeClr val="bg1"/>
                </a:solidFill>
              </a:rPr>
              <a:t>Media Type Formatters 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52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426776" cy="4352680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You have learnt above that Web API handles JSON and XML formats based on Accept and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     Content-Type headers.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b="1" i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But, how does it handle these different formats?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 answer is: By using Media-Type formatters.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Media type formatters are classes responsible for serializing request/response data,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so that Web API can understand the request data format and send data in the format which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     client expects.</a:t>
            </a:r>
            <a:endParaRPr lang="en-US" alt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71659"/>
            <a:ext cx="11360150" cy="67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MEDIA-TYPE FORMATTERS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59497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3978" y="2682922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ASP.NET CORE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0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426776" cy="4352680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Web API includes following built-in media type formatters.</a:t>
            </a:r>
            <a:b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</a:br>
            <a:endParaRPr lang="en-US" alt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71659"/>
            <a:ext cx="11360150" cy="67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MEDIA-TYPE FORMATTERS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DCCB16C-CA22-4172-8422-401764CB5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925779"/>
              </p:ext>
            </p:extLst>
          </p:nvPr>
        </p:nvGraphicFramePr>
        <p:xfrm>
          <a:off x="490238" y="2548288"/>
          <a:ext cx="11211523" cy="268710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749368">
                  <a:extLst>
                    <a:ext uri="{9D8B030D-6E8A-4147-A177-3AD203B41FA5}">
                      <a16:colId xmlns:a16="http://schemas.microsoft.com/office/drawing/2014/main" val="2107723414"/>
                    </a:ext>
                  </a:extLst>
                </a:gridCol>
                <a:gridCol w="3676209">
                  <a:extLst>
                    <a:ext uri="{9D8B030D-6E8A-4147-A177-3AD203B41FA5}">
                      <a16:colId xmlns:a16="http://schemas.microsoft.com/office/drawing/2014/main" val="1149083140"/>
                    </a:ext>
                  </a:extLst>
                </a:gridCol>
                <a:gridCol w="3785946">
                  <a:extLst>
                    <a:ext uri="{9D8B030D-6E8A-4147-A177-3AD203B41FA5}">
                      <a16:colId xmlns:a16="http://schemas.microsoft.com/office/drawing/2014/main" val="1840981300"/>
                    </a:ext>
                  </a:extLst>
                </a:gridCol>
              </a:tblGrid>
              <a:tr h="4940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Media Type Formatter Class</a:t>
                      </a:r>
                      <a:endParaRPr lang="en-IN" sz="1600" b="1" dirty="0">
                        <a:solidFill>
                          <a:schemeClr val="bg1"/>
                        </a:solidFill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MIME Type</a:t>
                      </a:r>
                      <a:endParaRPr lang="en-IN" sz="1600" b="1" dirty="0">
                        <a:solidFill>
                          <a:schemeClr val="bg1"/>
                        </a:solidFill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Description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915272"/>
                  </a:ext>
                </a:extLst>
              </a:tr>
              <a:tr h="49403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i="0" u="none" strike="noStrike" cap="none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  <a:sym typeface="Arial"/>
                        </a:rPr>
                        <a:t>JsonMediaTypeFormatter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i="0" u="none" strike="noStrike" cap="none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  <a:sym typeface="Arial"/>
                        </a:rPr>
                        <a:t>application/json, text/json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i="0" u="none" strike="noStrike" cap="none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  <a:sym typeface="Arial"/>
                        </a:rPr>
                        <a:t>Handles JSON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220975"/>
                  </a:ext>
                </a:extLst>
              </a:tr>
              <a:tr h="49403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i="0" u="none" strike="noStrike" cap="none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  <a:sym typeface="Arial"/>
                        </a:rPr>
                        <a:t>XmlMediaTypeFormatter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i="0" u="none" strike="noStrike" cap="none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  <a:sym typeface="Arial"/>
                        </a:rPr>
                        <a:t>application/xml, text/json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i="0" u="none" strike="noStrike" cap="none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  <a:sym typeface="Arial"/>
                        </a:rPr>
                        <a:t>Handles XML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877230"/>
                  </a:ext>
                </a:extLst>
              </a:tr>
              <a:tr h="625879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i="0" u="none" strike="noStrike" cap="none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  <a:sym typeface="Arial"/>
                        </a:rPr>
                        <a:t>FormUrlEncodedMediaTypeFormatter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i="0" u="none" strike="noStrike" cap="none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  <a:sym typeface="Arial"/>
                        </a:rPr>
                        <a:t>application/x-www-form-</a:t>
                      </a:r>
                      <a:r>
                        <a:rPr lang="en-IN" sz="1600" b="0" i="0" u="none" strike="noStrike" cap="none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  <a:sym typeface="Arial"/>
                        </a:rPr>
                        <a:t>urlencoded</a:t>
                      </a:r>
                      <a:endParaRPr lang="en-IN" sz="1600" b="0" i="0" u="none" strike="noStrike" cap="none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Segoe UI" panose="020B0502040204020203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i="0" u="none" strike="noStrike" cap="none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  <a:sym typeface="Arial"/>
                        </a:rPr>
                        <a:t>Handles HTML form URL-encoded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141201"/>
                  </a:ext>
                </a:extLst>
              </a:tr>
              <a:tr h="545196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i="0" u="none" strike="noStrike" cap="none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  <a:sym typeface="Arial"/>
                        </a:rPr>
                        <a:t>JQueryMvcFormUrlEncodedFormatter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i="0" u="none" strike="noStrike" cap="none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  <a:sym typeface="Arial"/>
                        </a:rPr>
                        <a:t>application/x-www-form-</a:t>
                      </a:r>
                      <a:r>
                        <a:rPr lang="en-IN" sz="1600" b="0" i="0" u="none" strike="noStrike" cap="none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  <a:sym typeface="Arial"/>
                        </a:rPr>
                        <a:t>urlencoded</a:t>
                      </a:r>
                      <a:endParaRPr lang="en-IN" sz="1600" b="0" i="0" u="none" strike="noStrike" cap="none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Segoe UI" panose="020B0502040204020203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i="0" u="none" strike="noStrike" cap="none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  <a:sym typeface="Arial"/>
                        </a:rPr>
                        <a:t>Handles model-bound HTML form URL-encoded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082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6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71659"/>
            <a:ext cx="11360150" cy="67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MEDIA-TYPE FORMATTERS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D3565B1-DA31-4AD1-B5A4-D553459E48F0}"/>
              </a:ext>
            </a:extLst>
          </p:cNvPr>
          <p:cNvGrpSpPr/>
          <p:nvPr/>
        </p:nvGrpSpPr>
        <p:grpSpPr>
          <a:xfrm>
            <a:off x="1389527" y="1837765"/>
            <a:ext cx="9054354" cy="4329949"/>
            <a:chOff x="1389527" y="1837765"/>
            <a:chExt cx="9054354" cy="43299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40A08D-C907-47EF-B9C6-4D147FC6B536}"/>
                </a:ext>
              </a:extLst>
            </p:cNvPr>
            <p:cNvSpPr/>
            <p:nvPr/>
          </p:nvSpPr>
          <p:spPr>
            <a:xfrm>
              <a:off x="7306234" y="1837765"/>
              <a:ext cx="3137647" cy="4329949"/>
            </a:xfrm>
            <a:prstGeom prst="rect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80EF9A-F421-447E-ACD1-6CF18F16F896}"/>
                </a:ext>
              </a:extLst>
            </p:cNvPr>
            <p:cNvSpPr/>
            <p:nvPr/>
          </p:nvSpPr>
          <p:spPr>
            <a:xfrm>
              <a:off x="7584139" y="2499375"/>
              <a:ext cx="2581835" cy="109369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.</a:t>
              </a:r>
              <a:r>
                <a:rPr lang="en-US" sz="18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Net Types</a:t>
              </a:r>
            </a:p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Ex: Employee</a:t>
              </a:r>
              <a:endParaRPr lang="en-IN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913748-BF52-47F8-81A6-4ADEB6E65B8E}"/>
                </a:ext>
              </a:extLst>
            </p:cNvPr>
            <p:cNvSpPr/>
            <p:nvPr/>
          </p:nvSpPr>
          <p:spPr>
            <a:xfrm>
              <a:off x="7584139" y="4727551"/>
              <a:ext cx="2581835" cy="109369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XML, JSON etc.</a:t>
              </a:r>
              <a:endParaRPr lang="en-IN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4550B0-20A4-474B-9CEF-CAAAA7A2FA67}"/>
                </a:ext>
              </a:extLst>
            </p:cNvPr>
            <p:cNvSpPr txBox="1"/>
            <p:nvPr/>
          </p:nvSpPr>
          <p:spPr>
            <a:xfrm>
              <a:off x="7806834" y="2101047"/>
              <a:ext cx="2212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Web API Controller</a:t>
              </a:r>
              <a:endParaRPr lang="en-IN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AC2D4F-B086-4007-B57E-1F8805885294}"/>
                </a:ext>
              </a:extLst>
            </p:cNvPr>
            <p:cNvSpPr/>
            <p:nvPr/>
          </p:nvSpPr>
          <p:spPr>
            <a:xfrm>
              <a:off x="1389527" y="3308137"/>
              <a:ext cx="2805954" cy="1205752"/>
            </a:xfrm>
            <a:prstGeom prst="rect">
              <a:avLst/>
            </a:prstGeom>
            <a:solidFill>
              <a:srgbClr val="317A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Client</a:t>
              </a:r>
              <a:r>
                <a:rPr lang="en-US" sz="18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 </a:t>
              </a:r>
              <a:endParaRPr lang="en-IN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9A77B35-601D-4303-A0DF-44D82DDC0386}"/>
                </a:ext>
              </a:extLst>
            </p:cNvPr>
            <p:cNvCxnSpPr/>
            <p:nvPr/>
          </p:nvCxnSpPr>
          <p:spPr>
            <a:xfrm flipV="1">
              <a:off x="9439835" y="3577316"/>
              <a:ext cx="0" cy="1150235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135D270-BBA9-44CA-BCA2-316FAAC7DD6E}"/>
                </a:ext>
              </a:extLst>
            </p:cNvPr>
            <p:cNvCxnSpPr/>
            <p:nvPr/>
          </p:nvCxnSpPr>
          <p:spPr>
            <a:xfrm>
              <a:off x="8139953" y="3613099"/>
              <a:ext cx="0" cy="1105487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CFC57D-381D-42CB-A4B8-F86032AC8973}"/>
                </a:ext>
              </a:extLst>
            </p:cNvPr>
            <p:cNvSpPr txBox="1"/>
            <p:nvPr/>
          </p:nvSpPr>
          <p:spPr>
            <a:xfrm>
              <a:off x="7660160" y="4144557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EB856E"/>
                  </a:solidFill>
                  <a:latin typeface="Lato" panose="020F050202020403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Media Type Formatter</a:t>
              </a:r>
              <a:endParaRPr lang="en-IN" sz="1800" b="1" dirty="0">
                <a:solidFill>
                  <a:srgbClr val="EB856E"/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826C59B-01D3-4322-914F-8FCEF5C90F7C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2792504" y="2285713"/>
              <a:ext cx="0" cy="1022424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52C9510-E881-431D-9963-DE30F4F35E97}"/>
                </a:ext>
              </a:extLst>
            </p:cNvPr>
            <p:cNvCxnSpPr>
              <a:cxnSpLocks/>
            </p:cNvCxnSpPr>
            <p:nvPr/>
          </p:nvCxnSpPr>
          <p:spPr>
            <a:xfrm>
              <a:off x="2792504" y="4513889"/>
              <a:ext cx="0" cy="837758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B01161F-2E20-4089-BC7B-E5D1FF60DB0E}"/>
                </a:ext>
              </a:extLst>
            </p:cNvPr>
            <p:cNvCxnSpPr>
              <a:cxnSpLocks/>
            </p:cNvCxnSpPr>
            <p:nvPr/>
          </p:nvCxnSpPr>
          <p:spPr>
            <a:xfrm>
              <a:off x="2792504" y="2285713"/>
              <a:ext cx="4513730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05883F6-BDB4-4418-A536-C2BD447DA5DC}"/>
                </a:ext>
              </a:extLst>
            </p:cNvPr>
            <p:cNvCxnSpPr>
              <a:cxnSpLocks/>
            </p:cNvCxnSpPr>
            <p:nvPr/>
          </p:nvCxnSpPr>
          <p:spPr>
            <a:xfrm>
              <a:off x="2792504" y="5351647"/>
              <a:ext cx="4513730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B47DC8-E69B-4613-B276-F18E7BECDF3F}"/>
                </a:ext>
              </a:extLst>
            </p:cNvPr>
            <p:cNvSpPr txBox="1"/>
            <p:nvPr/>
          </p:nvSpPr>
          <p:spPr>
            <a:xfrm>
              <a:off x="3500547" y="4948636"/>
              <a:ext cx="1548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Post Request</a:t>
              </a:r>
              <a:endParaRPr lang="en-IN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3EDF45-4874-417C-8FE8-571B078D94BB}"/>
                </a:ext>
              </a:extLst>
            </p:cNvPr>
            <p:cNvSpPr txBox="1"/>
            <p:nvPr/>
          </p:nvSpPr>
          <p:spPr>
            <a:xfrm>
              <a:off x="3253749" y="5428168"/>
              <a:ext cx="3264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ContentType:application/json</a:t>
              </a:r>
              <a:endParaRPr lang="en-IN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5994342-1454-4250-8E72-DEF033F73D3E}"/>
                </a:ext>
              </a:extLst>
            </p:cNvPr>
            <p:cNvSpPr txBox="1"/>
            <p:nvPr/>
          </p:nvSpPr>
          <p:spPr>
            <a:xfrm>
              <a:off x="3635018" y="1882702"/>
              <a:ext cx="1463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Get Request</a:t>
              </a:r>
              <a:endParaRPr lang="en-IN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1449F98-BEDC-4B00-8E46-E6A360DD8C93}"/>
                </a:ext>
              </a:extLst>
            </p:cNvPr>
            <p:cNvSpPr txBox="1"/>
            <p:nvPr/>
          </p:nvSpPr>
          <p:spPr>
            <a:xfrm>
              <a:off x="3671555" y="2308542"/>
              <a:ext cx="2630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Accept:application/json</a:t>
              </a:r>
              <a:endParaRPr lang="en-IN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99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6;p34">
            <a:extLst>
              <a:ext uri="{FF2B5EF4-FFF2-40B4-BE49-F238E27FC236}">
                <a16:creationId xmlns:a16="http://schemas.microsoft.com/office/drawing/2014/main" id="{2B8EE55D-E7BC-346B-DA2B-9247FAC54F0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945"/>
          <a:stretch/>
        </p:blipFill>
        <p:spPr>
          <a:xfrm>
            <a:off x="7203233" y="2169268"/>
            <a:ext cx="4781817" cy="46887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7;p34">
            <a:extLst>
              <a:ext uri="{FF2B5EF4-FFF2-40B4-BE49-F238E27FC236}">
                <a16:creationId xmlns:a16="http://schemas.microsoft.com/office/drawing/2014/main" id="{52723FD2-2D8B-4D14-F30F-28E3F3340F91}"/>
              </a:ext>
            </a:extLst>
          </p:cNvPr>
          <p:cNvSpPr txBox="1"/>
          <p:nvPr/>
        </p:nvSpPr>
        <p:spPr>
          <a:xfrm>
            <a:off x="1008457" y="2821069"/>
            <a:ext cx="582265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8000"/>
              <a:buFont typeface="Calibri"/>
              <a:buNone/>
            </a:pPr>
            <a:r>
              <a:rPr lang="en-US" sz="8000" b="0" i="0" u="none" strike="noStrike" cap="none" dirty="0">
                <a:solidFill>
                  <a:srgbClr val="0070C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  <a:sym typeface="Calibri"/>
              </a:rPr>
              <a:t>Thank You</a:t>
            </a:r>
            <a:endParaRPr b="0" i="0" u="none" strike="noStrike" cap="none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353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943" y="2559891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ASP.NET Web API Fundamentals 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5;p19">
            <a:extLst>
              <a:ext uri="{FF2B5EF4-FFF2-40B4-BE49-F238E27FC236}">
                <a16:creationId xmlns:a16="http://schemas.microsoft.com/office/drawing/2014/main" id="{1DA0F844-76D8-4122-B016-E3DB59DBCAD9}"/>
              </a:ext>
            </a:extLst>
          </p:cNvPr>
          <p:cNvSpPr txBox="1"/>
          <p:nvPr/>
        </p:nvSpPr>
        <p:spPr>
          <a:xfrm>
            <a:off x="843491" y="866313"/>
            <a:ext cx="9658254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AGENDA</a:t>
            </a:r>
            <a:endParaRPr sz="340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" name="Google Shape;109;p19">
            <a:extLst>
              <a:ext uri="{FF2B5EF4-FFF2-40B4-BE49-F238E27FC236}">
                <a16:creationId xmlns:a16="http://schemas.microsoft.com/office/drawing/2014/main" id="{0FB838EE-3883-4907-B595-5E8A067F7BE6}"/>
              </a:ext>
            </a:extLst>
          </p:cNvPr>
          <p:cNvSpPr txBox="1"/>
          <p:nvPr/>
        </p:nvSpPr>
        <p:spPr>
          <a:xfrm>
            <a:off x="1342619" y="1712626"/>
            <a:ext cx="6036531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Convention Routing and Attribute Routing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109;p19">
            <a:extLst>
              <a:ext uri="{FF2B5EF4-FFF2-40B4-BE49-F238E27FC236}">
                <a16:creationId xmlns:a16="http://schemas.microsoft.com/office/drawing/2014/main" id="{97029BD7-0DAD-44B3-825D-1ECE8CF80583}"/>
              </a:ext>
            </a:extLst>
          </p:cNvPr>
          <p:cNvSpPr txBox="1"/>
          <p:nvPr/>
        </p:nvSpPr>
        <p:spPr>
          <a:xfrm>
            <a:off x="1604053" y="2266818"/>
            <a:ext cx="6036531" cy="32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Route Constraints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109;p19">
            <a:extLst>
              <a:ext uri="{FF2B5EF4-FFF2-40B4-BE49-F238E27FC236}">
                <a16:creationId xmlns:a16="http://schemas.microsoft.com/office/drawing/2014/main" id="{79433DB2-CDC8-4B39-82AE-2F97BC7F851A}"/>
              </a:ext>
            </a:extLst>
          </p:cNvPr>
          <p:cNvSpPr txBox="1"/>
          <p:nvPr/>
        </p:nvSpPr>
        <p:spPr>
          <a:xfrm>
            <a:off x="1892890" y="2751082"/>
            <a:ext cx="6036531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</a:rPr>
              <a:t>Action Methods and Result Types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109;p19">
            <a:extLst>
              <a:ext uri="{FF2B5EF4-FFF2-40B4-BE49-F238E27FC236}">
                <a16:creationId xmlns:a16="http://schemas.microsoft.com/office/drawing/2014/main" id="{00BC49A3-DA41-445D-8815-DA5DA62DFDAD}"/>
              </a:ext>
            </a:extLst>
          </p:cNvPr>
          <p:cNvSpPr txBox="1"/>
          <p:nvPr/>
        </p:nvSpPr>
        <p:spPr>
          <a:xfrm>
            <a:off x="2202308" y="3275135"/>
            <a:ext cx="6036531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Content Negotiation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109;p19">
            <a:extLst>
              <a:ext uri="{FF2B5EF4-FFF2-40B4-BE49-F238E27FC236}">
                <a16:creationId xmlns:a16="http://schemas.microsoft.com/office/drawing/2014/main" id="{D27E8C24-249D-4585-B657-5029D437433A}"/>
              </a:ext>
            </a:extLst>
          </p:cNvPr>
          <p:cNvSpPr txBox="1"/>
          <p:nvPr/>
        </p:nvSpPr>
        <p:spPr>
          <a:xfrm>
            <a:off x="2474782" y="3827186"/>
            <a:ext cx="6036531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Media Type Formatters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109;p19">
            <a:extLst>
              <a:ext uri="{FF2B5EF4-FFF2-40B4-BE49-F238E27FC236}">
                <a16:creationId xmlns:a16="http://schemas.microsoft.com/office/drawing/2014/main" id="{93AC8480-54B9-487B-9C11-3D600E826EA6}"/>
              </a:ext>
            </a:extLst>
          </p:cNvPr>
          <p:cNvSpPr txBox="1"/>
          <p:nvPr/>
        </p:nvSpPr>
        <p:spPr>
          <a:xfrm>
            <a:off x="2987400" y="4826267"/>
            <a:ext cx="8114708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Model Validation</a:t>
            </a: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109;p19">
            <a:extLst>
              <a:ext uri="{FF2B5EF4-FFF2-40B4-BE49-F238E27FC236}">
                <a16:creationId xmlns:a16="http://schemas.microsoft.com/office/drawing/2014/main" id="{F4D4629D-1D1F-4226-98BD-55A3ABFD05BB}"/>
              </a:ext>
            </a:extLst>
          </p:cNvPr>
          <p:cNvSpPr txBox="1"/>
          <p:nvPr/>
        </p:nvSpPr>
        <p:spPr>
          <a:xfrm>
            <a:off x="2747255" y="4331779"/>
            <a:ext cx="6036531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</a:rPr>
              <a:t>Model Binding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109;p19">
            <a:extLst>
              <a:ext uri="{FF2B5EF4-FFF2-40B4-BE49-F238E27FC236}">
                <a16:creationId xmlns:a16="http://schemas.microsoft.com/office/drawing/2014/main" id="{75DBC4B0-E3EC-430C-A215-0C825E507B28}"/>
              </a:ext>
            </a:extLst>
          </p:cNvPr>
          <p:cNvSpPr txBox="1"/>
          <p:nvPr/>
        </p:nvSpPr>
        <p:spPr>
          <a:xfrm>
            <a:off x="3294088" y="5330860"/>
            <a:ext cx="8114708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Demo: Handling Validation Errors</a:t>
            </a: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91490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943" y="2559891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Routing- Convention and Attribute Routing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24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238518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is used for defining routes based on conventions and defaults,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rather than explicitly defining each route.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Developers define a set of conventions that are used to generate routes for different types of controllers and actions.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provides a simple and flexible way to define routes in an ASP.NET Core application.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 URL pattern is generated based on the names of the controller and action methods.  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CONVENTION ROUTING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407757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CONVENTION ROUTING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E6D62B-37BB-4C19-A40B-7B90FB299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19" y="2292879"/>
            <a:ext cx="6409109" cy="1845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7E7BD0-3B86-4AE6-BD95-14C5A7BBC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5496"/>
            <a:ext cx="11426776" cy="4461892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For example, consider the following code: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101600" indent="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lvl="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alt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101600" lvl="0" indent="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endParaRPr lang="en-US" alt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lvl="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alt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This code sets up a default route that maps URLs in the format of /{controller}/{action}/{id}.</a:t>
            </a:r>
          </a:p>
          <a:p>
            <a:pPr marL="444500" lvl="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alt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When a request arrives, the routing middleware uses this route definition to match the incoming URL to the appropriate controller and action method.</a:t>
            </a:r>
          </a:p>
          <a:p>
            <a:pPr marL="444500" lvl="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alt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28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238518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is a technique used for defining routes directly in the controller code using attributes.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Developers can specify the URL pattern for a particular action method using attributes,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instead of relying on conventions or explicit route definitions.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 attribute routing, [Route] attribute is used to specify the URL pattern for an action method.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By specifying the route directly in the controller code, developers can have fine-grained control over the URL patterns for each action method.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ATTRIBUTE ROUTING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36730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ATTRIBUTE ROUTING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D7DA9-1D61-4905-B3C4-B0807E04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82" y="2327381"/>
            <a:ext cx="6083613" cy="1663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89FA555-63CE-455C-ABC9-018DA6F03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54758"/>
            <a:ext cx="11426776" cy="4277797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For example, consider the following code: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101600" indent="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lvl="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alt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101600" lvl="0" indent="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endParaRPr lang="en-US" alt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lvl="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alt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 this example, the [Route] attribute specifies that the </a:t>
            </a:r>
            <a:r>
              <a:rPr lang="en-US" altLang="en-US" sz="2000" b="1" i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GetProduct</a:t>
            </a:r>
            <a:r>
              <a:rPr lang="en-US" alt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method should be invoked for URLs in the format of /products/{id}. </a:t>
            </a:r>
          </a:p>
          <a:p>
            <a:pPr marL="444500" lvl="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alt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 {id} placeholder in the URL pattern is replaced with the value of the id parameter.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13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3CB21AB-1B17-4D7F-8631-F94519B4BF0B}" vid="{3DE2DD11-3490-48C2-86D1-83AD55FD42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3688</TotalTime>
  <Words>991</Words>
  <Application>Microsoft Office PowerPoint</Application>
  <PresentationFormat>Widescreen</PresentationFormat>
  <Paragraphs>155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Lato Black</vt:lpstr>
      <vt:lpstr>Lato</vt:lpstr>
      <vt:lpstr>Calibri</vt:lpstr>
      <vt:lpstr>Arial</vt:lpstr>
      <vt:lpstr>Trebuchet MS</vt:lpstr>
      <vt:lpstr>Theme1</vt:lpstr>
      <vt:lpstr>INTRODUCTION TO ASP.NET CORE</vt:lpstr>
      <vt:lpstr>PowerPoint Presentation</vt:lpstr>
      <vt:lpstr>PowerPoint Presentation</vt:lpstr>
      <vt:lpstr>PowerPoint Presentation</vt:lpstr>
      <vt:lpstr>PowerPoint Presentation</vt:lpstr>
      <vt:lpstr>CONVENTION ROUTING</vt:lpstr>
      <vt:lpstr>CONVENTION ROUTING</vt:lpstr>
      <vt:lpstr>ATTRIBUTE ROUTING</vt:lpstr>
      <vt:lpstr>ATTRIBUTE ROUTING</vt:lpstr>
      <vt:lpstr>PowerPoint Presentation</vt:lpstr>
      <vt:lpstr>ROUTE CONSTRAINTS</vt:lpstr>
      <vt:lpstr>ROUTE CONSTRAINTS</vt:lpstr>
      <vt:lpstr>PowerPoint Presentation</vt:lpstr>
      <vt:lpstr>CONTENT NEGOTIATION</vt:lpstr>
      <vt:lpstr>HOW CONTENT NEGOTIATION WORKS?</vt:lpstr>
      <vt:lpstr>HOW CONTENT NEGOTIATION WORKS?</vt:lpstr>
      <vt:lpstr>HOW CONTENT NEGOTIATION WORKS?</vt:lpstr>
      <vt:lpstr>PowerPoint Presentation</vt:lpstr>
      <vt:lpstr>MEDIA-TYPE FORMATTERS</vt:lpstr>
      <vt:lpstr>MEDIA-TYPE FORMATTERS</vt:lpstr>
      <vt:lpstr>MEDIA-TYPE FORMATTERS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Sakshi Dhameja</dc:creator>
  <cp:lastModifiedBy>Bhawna Gunwani</cp:lastModifiedBy>
  <cp:revision>395</cp:revision>
  <dcterms:created xsi:type="dcterms:W3CDTF">2023-04-12T08:52:19Z</dcterms:created>
  <dcterms:modified xsi:type="dcterms:W3CDTF">2023-07-27T03:50:24Z</dcterms:modified>
</cp:coreProperties>
</file>