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0VHxekTJv6MxLa2I2m6rndqx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13" name="Google Shape;31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2" name="Google Shape;36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 descr="Visiting Card Introductio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0"/>
          <p:cNvSpPr txBox="1">
            <a:spLocks noGrp="1"/>
          </p:cNvSpPr>
          <p:nvPr>
            <p:ph type="ctrTitle"/>
          </p:nvPr>
        </p:nvSpPr>
        <p:spPr>
          <a:xfrm>
            <a:off x="228600" y="457200"/>
            <a:ext cx="5410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 Medium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685800" y="586740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3" descr="barj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33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1600200" y="3733800"/>
            <a:ext cx="632460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1600200" y="2919413"/>
            <a:ext cx="6324600" cy="7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 Medium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 Medium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 descr="opbatwithcd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85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map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crimemapby-type/hom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view/project1-chicagocrime/crime-ma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chicago.com/blogs/ward-room/Get-to-Know-Your-Ward-24th-Ward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bcchicago.com/blogs/ward-room/Get-to-Know-Your-Ward-28th-Ward-290971061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updatedchicagocrime2017-2018/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016200" cy="1263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ibre Franklin Medium"/>
              <a:buNone/>
            </a:pPr>
            <a:r>
              <a:rPr lang="en-US" sz="3000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Data Analysis of Crime </a:t>
            </a:r>
            <a:endParaRPr sz="3000" b="1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ibre Franklin Medium"/>
              <a:buNone/>
            </a:pPr>
            <a:r>
              <a:rPr lang="en-US" sz="3000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br>
              <a:rPr lang="en-US" sz="3000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000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the City of Chicago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lang="en-US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Presented by: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lang="en-US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The Data Analytics Group Inc.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4433575" y="4282925"/>
            <a:ext cx="1077600" cy="10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0" y="197300"/>
            <a:ext cx="7973100" cy="1217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Crimes:  Specific location of occurrences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4700"/>
            <a:ext cx="9144000" cy="5622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0" y="213250"/>
            <a:ext cx="7946700" cy="1204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Breakdown of wards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0" y="1571400"/>
            <a:ext cx="9144000" cy="52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Explain what wards are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286000"/>
            <a:ext cx="6802896" cy="45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0" y="26500"/>
            <a:ext cx="8070300" cy="938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/>
              <a:t>Nature of Crime in Chicago:  By Ward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300"/>
            <a:ext cx="9144000" cy="59616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0" y="954125"/>
            <a:ext cx="9144000" cy="607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14"/>
          <p:cNvSpPr/>
          <p:nvPr/>
        </p:nvSpPr>
        <p:spPr>
          <a:xfrm>
            <a:off x="0" y="202025"/>
            <a:ext cx="7958100" cy="752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file:///C:/Users/Nathan%20Deering/Documents/DAB/GitLab_Repository/UNCCCLT201905DATA4/01-Lesson-Plans/07-Project-1/gmap.html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 flipH="1">
            <a:off x="4971495" y="3686451"/>
            <a:ext cx="1171853" cy="30382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14"/>
          <p:cNvCxnSpPr/>
          <p:nvPr/>
        </p:nvCxnSpPr>
        <p:spPr>
          <a:xfrm rot="10800000" flipH="1">
            <a:off x="3037643" y="4369294"/>
            <a:ext cx="1003176" cy="22194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2814221" y="4121083"/>
            <a:ext cx="1075678" cy="2159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4"/>
          <p:cNvSpPr txBox="1"/>
          <p:nvPr/>
        </p:nvSpPr>
        <p:spPr>
          <a:xfrm>
            <a:off x="6143348" y="3528609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2396970" y="3967194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02" name="Google Shape;202;p14"/>
          <p:cNvSpPr txBox="1"/>
          <p:nvPr/>
        </p:nvSpPr>
        <p:spPr>
          <a:xfrm>
            <a:off x="2650284" y="4437346"/>
            <a:ext cx="4527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/>
              <a:t>Nature of Crime: Ward 24 Type of Crime</a:t>
            </a:r>
            <a:endParaRPr/>
          </a:p>
        </p:txBody>
      </p:sp>
      <p:sp>
        <p:nvSpPr>
          <p:cNvPr id="208" name="Google Shape;208;p15" descr="http://localhost:8888/files/Documents/DAB/GitLab_Repository/UNCCCLT201905DATA4/01-Lesson-Plans/07-Project-1/ward24crime.png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143000"/>
            <a:ext cx="7239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5067300" y="2686447"/>
            <a:ext cx="2870613" cy="216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 attributes: Violent, poor, struggling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 (2015)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Population: 54,909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White: 3.98 percent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Black: 85.72 percent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Hispanic: 9.55 percent</a:t>
            </a:r>
            <a:endParaRPr/>
          </a:p>
          <a:p>
            <a:pPr marL="285750" marR="0" lvl="0" indent="-285750" algn="l" rtl="0">
              <a:lnSpc>
                <a:spcPct val="2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Asian: 0.23 percent</a:t>
            </a:r>
            <a:endParaRPr/>
          </a:p>
          <a:p>
            <a:pPr marL="285750" marR="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4027840" y="1242219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Ward 24</a:t>
            </a:r>
            <a:r>
              <a:rPr lang="en-US" sz="2000" b="0" i="0" u="sng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North Lawndale, Douglas Park and Little Village.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ward was also on the top 3 list for homicides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0" y="184875"/>
            <a:ext cx="7991700" cy="958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Crime: Ward 24 Type of Narcotics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9144000" cy="5883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0" y="179600"/>
            <a:ext cx="8058900" cy="96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Crime: Ward 28 Type of Crime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3112"/>
            <a:ext cx="9144000" cy="5883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17"/>
          <p:cNvSpPr txBox="1"/>
          <p:nvPr/>
        </p:nvSpPr>
        <p:spPr>
          <a:xfrm>
            <a:off x="5999238" y="2487889"/>
            <a:ext cx="3017369" cy="290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 attributes: Violent, struggling economically, downtrodden, gentrifying (early stages)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Demographic(2015)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Population: 55,199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White: 11.65 percent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Black: 75.65 percent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Hispanic: 6.74 percent</a:t>
            </a:r>
            <a:endParaRPr/>
          </a:p>
          <a:p>
            <a:pPr marL="285750" marR="0" lvl="0" indent="-285750" algn="l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Asian: 5.11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2567872" y="1143198"/>
            <a:ext cx="5365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Ward 28</a:t>
            </a:r>
            <a:r>
              <a:rPr lang="en-US" sz="1800" b="0" i="0" u="sng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West Garfield Park, East Garfield Park, Austin, Douglas Park, the Illinois Medical District and University Village/Little Italy.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br>
              <a:rPr lang="en-US"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ward was also on the top 3 list for homicides.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0" y="220675"/>
            <a:ext cx="7958100" cy="948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Crime: Ward 28 Type of Narcotics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9575"/>
            <a:ext cx="9144000" cy="58455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0" y="184850"/>
            <a:ext cx="7590600" cy="944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Crime: Location – Ward 42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7" name="Google Shape;23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29550"/>
            <a:ext cx="9144000" cy="58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19"/>
          <p:cNvSpPr txBox="1"/>
          <p:nvPr/>
        </p:nvSpPr>
        <p:spPr>
          <a:xfrm>
            <a:off x="5723467" y="2548622"/>
            <a:ext cx="3420533" cy="256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 attributes: Violent, struggling economically, downtrodden, gentrifying (early stages)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Demographic(2015)</a:t>
            </a:r>
            <a:endParaRPr/>
          </a:p>
          <a:p>
            <a:pPr marL="285750" marR="0" lvl="0" indent="-28575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Population: 55,199</a:t>
            </a:r>
            <a:endParaRPr/>
          </a:p>
          <a:p>
            <a:pPr marL="285750" marR="0" lvl="0" indent="-28575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White: 11.65 percent</a:t>
            </a:r>
            <a:endParaRPr/>
          </a:p>
          <a:p>
            <a:pPr marL="285750" marR="0" lvl="0" indent="-28575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Black: 75.65 percent</a:t>
            </a:r>
            <a:endParaRPr/>
          </a:p>
          <a:p>
            <a:pPr marL="285750" marR="0" lvl="0" indent="-28575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Hispanic: 6.74 percent</a:t>
            </a:r>
            <a:endParaRPr/>
          </a:p>
          <a:p>
            <a:pPr marL="285750" marR="0" lvl="0" indent="-28575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Asian: 5.11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4706785" y="1309512"/>
            <a:ext cx="4267881" cy="298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Arial"/>
              <a:buNone/>
            </a:pPr>
            <a:r>
              <a:rPr lang="en-US" sz="186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 42</a:t>
            </a:r>
            <a:r>
              <a:rPr lang="en-US" sz="186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Loop, Streeterville, the Near North Side and Greektown</a:t>
            </a:r>
            <a:br>
              <a:rPr lang="en-US" sz="1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ward is home to the famous “Bean” statue as well as the River District</a:t>
            </a: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0" y="213250"/>
            <a:ext cx="7969200" cy="853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Ward 42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5" name="Google Shape;24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66800"/>
            <a:ext cx="9144000" cy="595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207264" y="1918208"/>
            <a:ext cx="8887968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00" name="Google Shape;100;p2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567" y="1619756"/>
            <a:ext cx="8229600" cy="50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0" y="164592"/>
            <a:ext cx="6441440" cy="1213104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Background</a:t>
            </a:r>
            <a:br>
              <a:rPr lang="en-US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endParaRPr sz="3200" b="0" i="0" u="none" strike="noStrike" cap="non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/>
          <p:nvPr/>
        </p:nvSpPr>
        <p:spPr>
          <a:xfrm>
            <a:off x="0" y="4951231"/>
            <a:ext cx="9144000" cy="1906770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/>
              <a:t>Comparative Analysis of Data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2466312" y="2223394"/>
            <a:ext cx="2626044" cy="1960563"/>
          </a:xfrm>
          <a:custGeom>
            <a:avLst/>
            <a:gdLst/>
            <a:ahLst/>
            <a:cxnLst/>
            <a:rect l="l" t="t" r="r" b="b"/>
            <a:pathLst>
              <a:path w="9858" h="6176" extrusionOk="0">
                <a:moveTo>
                  <a:pt x="0" y="0"/>
                </a:moveTo>
                <a:lnTo>
                  <a:pt x="7394" y="0"/>
                </a:lnTo>
                <a:lnTo>
                  <a:pt x="7394" y="2059"/>
                </a:lnTo>
                <a:cubicBezTo>
                  <a:pt x="7394" y="3088"/>
                  <a:pt x="9858" y="515"/>
                  <a:pt x="9858" y="3088"/>
                </a:cubicBezTo>
                <a:cubicBezTo>
                  <a:pt x="9858" y="5661"/>
                  <a:pt x="7394" y="3088"/>
                  <a:pt x="7394" y="4117"/>
                </a:cubicBezTo>
                <a:lnTo>
                  <a:pt x="7394" y="6176"/>
                </a:lnTo>
                <a:lnTo>
                  <a:pt x="4929" y="6176"/>
                </a:lnTo>
                <a:cubicBezTo>
                  <a:pt x="3697" y="6176"/>
                  <a:pt x="6778" y="4117"/>
                  <a:pt x="3697" y="4117"/>
                </a:cubicBezTo>
                <a:cubicBezTo>
                  <a:pt x="616" y="4117"/>
                  <a:pt x="3697" y="6176"/>
                  <a:pt x="2464" y="6176"/>
                </a:cubicBezTo>
                <a:lnTo>
                  <a:pt x="0" y="6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AB949"/>
              </a:gs>
              <a:gs pos="100000">
                <a:srgbClr val="FFEA8F"/>
              </a:gs>
            </a:gsLst>
            <a:lin ang="162000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781332" y="4201419"/>
            <a:ext cx="2626044" cy="1960563"/>
          </a:xfrm>
          <a:custGeom>
            <a:avLst/>
            <a:gdLst/>
            <a:ahLst/>
            <a:cxnLst/>
            <a:rect l="l" t="t" r="r" b="b"/>
            <a:pathLst>
              <a:path w="9859" h="6176" extrusionOk="0">
                <a:moveTo>
                  <a:pt x="9859" y="6176"/>
                </a:moveTo>
                <a:lnTo>
                  <a:pt x="2465" y="6176"/>
                </a:lnTo>
                <a:lnTo>
                  <a:pt x="2465" y="4117"/>
                </a:lnTo>
                <a:cubicBezTo>
                  <a:pt x="2465" y="3088"/>
                  <a:pt x="0" y="5661"/>
                  <a:pt x="0" y="3088"/>
                </a:cubicBezTo>
                <a:cubicBezTo>
                  <a:pt x="0" y="514"/>
                  <a:pt x="2465" y="3088"/>
                  <a:pt x="2465" y="2058"/>
                </a:cubicBezTo>
                <a:lnTo>
                  <a:pt x="2465" y="0"/>
                </a:lnTo>
                <a:lnTo>
                  <a:pt x="4930" y="0"/>
                </a:lnTo>
                <a:cubicBezTo>
                  <a:pt x="6162" y="0"/>
                  <a:pt x="3081" y="2058"/>
                  <a:pt x="6162" y="2058"/>
                </a:cubicBezTo>
                <a:cubicBezTo>
                  <a:pt x="9243" y="2058"/>
                  <a:pt x="6162" y="0"/>
                  <a:pt x="7395" y="0"/>
                </a:cubicBezTo>
                <a:lnTo>
                  <a:pt x="9859" y="0"/>
                </a:lnTo>
                <a:lnTo>
                  <a:pt x="9859" y="6176"/>
                </a:lnTo>
                <a:close/>
              </a:path>
            </a:pathLst>
          </a:custGeom>
          <a:gradFill>
            <a:gsLst>
              <a:gs pos="0">
                <a:srgbClr val="978A8A"/>
              </a:gs>
              <a:gs pos="100000">
                <a:srgbClr val="D5CBCB"/>
              </a:gs>
            </a:gsLst>
            <a:lin ang="162000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442173" y="2223394"/>
            <a:ext cx="1965203" cy="2619375"/>
          </a:xfrm>
          <a:custGeom>
            <a:avLst/>
            <a:gdLst/>
            <a:ahLst/>
            <a:cxnLst/>
            <a:rect l="l" t="t" r="r" b="b"/>
            <a:pathLst>
              <a:path w="7378" h="8252" extrusionOk="0">
                <a:moveTo>
                  <a:pt x="7378" y="0"/>
                </a:moveTo>
                <a:lnTo>
                  <a:pt x="7378" y="6189"/>
                </a:lnTo>
                <a:lnTo>
                  <a:pt x="4919" y="6189"/>
                </a:lnTo>
                <a:cubicBezTo>
                  <a:pt x="3689" y="6189"/>
                  <a:pt x="6763" y="8252"/>
                  <a:pt x="3689" y="8252"/>
                </a:cubicBezTo>
                <a:cubicBezTo>
                  <a:pt x="615" y="8252"/>
                  <a:pt x="3689" y="6189"/>
                  <a:pt x="2459" y="6189"/>
                </a:cubicBezTo>
                <a:lnTo>
                  <a:pt x="0" y="6189"/>
                </a:lnTo>
                <a:lnTo>
                  <a:pt x="0" y="4126"/>
                </a:lnTo>
                <a:cubicBezTo>
                  <a:pt x="0" y="3094"/>
                  <a:pt x="2459" y="5673"/>
                  <a:pt x="2459" y="3094"/>
                </a:cubicBezTo>
                <a:cubicBezTo>
                  <a:pt x="2459" y="516"/>
                  <a:pt x="0" y="3094"/>
                  <a:pt x="0" y="2063"/>
                </a:cubicBezTo>
                <a:lnTo>
                  <a:pt x="0" y="0"/>
                </a:lnTo>
                <a:lnTo>
                  <a:pt x="7378" y="0"/>
                </a:lnTo>
                <a:close/>
              </a:path>
            </a:pathLst>
          </a:custGeom>
          <a:gradFill>
            <a:gsLst>
              <a:gs pos="0">
                <a:srgbClr val="74ADA0"/>
              </a:gs>
              <a:gs pos="100000">
                <a:srgbClr val="B8E9DE"/>
              </a:gs>
            </a:gsLst>
            <a:lin ang="162000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2466312" y="3542607"/>
            <a:ext cx="1965203" cy="2619375"/>
          </a:xfrm>
          <a:custGeom>
            <a:avLst/>
            <a:gdLst/>
            <a:ahLst/>
            <a:cxnLst/>
            <a:rect l="l" t="t" r="r" b="b"/>
            <a:pathLst>
              <a:path w="7378" h="8252" extrusionOk="0">
                <a:moveTo>
                  <a:pt x="0" y="8252"/>
                </a:moveTo>
                <a:lnTo>
                  <a:pt x="0" y="2063"/>
                </a:lnTo>
                <a:lnTo>
                  <a:pt x="2459" y="2063"/>
                </a:lnTo>
                <a:cubicBezTo>
                  <a:pt x="3689" y="2063"/>
                  <a:pt x="615" y="0"/>
                  <a:pt x="3689" y="0"/>
                </a:cubicBezTo>
                <a:cubicBezTo>
                  <a:pt x="6763" y="0"/>
                  <a:pt x="3689" y="2063"/>
                  <a:pt x="4919" y="2063"/>
                </a:cubicBezTo>
                <a:lnTo>
                  <a:pt x="7378" y="2063"/>
                </a:lnTo>
                <a:lnTo>
                  <a:pt x="7378" y="4126"/>
                </a:lnTo>
                <a:cubicBezTo>
                  <a:pt x="7378" y="5157"/>
                  <a:pt x="4919" y="2578"/>
                  <a:pt x="4919" y="5157"/>
                </a:cubicBezTo>
                <a:cubicBezTo>
                  <a:pt x="4919" y="7736"/>
                  <a:pt x="7378" y="5157"/>
                  <a:pt x="7378" y="6189"/>
                </a:cubicBezTo>
                <a:lnTo>
                  <a:pt x="7378" y="8252"/>
                </a:lnTo>
                <a:lnTo>
                  <a:pt x="0" y="8252"/>
                </a:lnTo>
                <a:close/>
              </a:path>
            </a:pathLst>
          </a:custGeom>
          <a:gradFill>
            <a:gsLst>
              <a:gs pos="0">
                <a:srgbClr val="F37A30"/>
              </a:gs>
              <a:gs pos="100000">
                <a:srgbClr val="FFB083"/>
              </a:gs>
            </a:gsLst>
            <a:lin ang="162000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2560419" y="2869670"/>
            <a:ext cx="16322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>
            <a:off x="5023268" y="2869670"/>
            <a:ext cx="1259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4719473" y="5348886"/>
            <a:ext cx="16322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</p:txBody>
      </p:sp>
      <p:sp>
        <p:nvSpPr>
          <p:cNvPr id="259" name="Google Shape;259;p4"/>
          <p:cNvSpPr txBox="1"/>
          <p:nvPr/>
        </p:nvSpPr>
        <p:spPr>
          <a:xfrm>
            <a:off x="2494160" y="5303115"/>
            <a:ext cx="1259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0" y="207300"/>
            <a:ext cx="79581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Trend Analysis by Weather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98575"/>
            <a:ext cx="4572000" cy="35707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198575"/>
            <a:ext cx="4495800" cy="357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0" y="190800"/>
            <a:ext cx="7980300" cy="1226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Trend Analysis by Weather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2" name="Google Shape;272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981200"/>
            <a:ext cx="45720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981100"/>
            <a:ext cx="43434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>
            <a:spLocks noGrp="1"/>
          </p:cNvSpPr>
          <p:nvPr>
            <p:ph type="title"/>
          </p:nvPr>
        </p:nvSpPr>
        <p:spPr>
          <a:xfrm>
            <a:off x="0" y="213250"/>
            <a:ext cx="7958100" cy="1204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Average Temperature per Crime (2018)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9" name="Google Shape;279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739750"/>
            <a:ext cx="9144000" cy="378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0" y="207300"/>
            <a:ext cx="80142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8152"/>
            <a:ext cx="9144000" cy="455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0" y="207300"/>
            <a:ext cx="79467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1" name="Google Shape;291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9144000" cy="462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0" y="196075"/>
            <a:ext cx="79467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Annual Change in Crime by % (2017-2018)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7" name="Google Shape;297;p27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050" y="1869575"/>
            <a:ext cx="7093650" cy="34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0" y="151175"/>
            <a:ext cx="80589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Trend Analysis by Demographic - Gender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3" name="Google Shape;303;p3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6950"/>
            <a:ext cx="9143999" cy="47913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>
            <a:spLocks noGrp="1"/>
          </p:cNvSpPr>
          <p:nvPr>
            <p:ph type="title"/>
          </p:nvPr>
        </p:nvSpPr>
        <p:spPr>
          <a:xfrm>
            <a:off x="0" y="196075"/>
            <a:ext cx="79692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Crime by Age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9" name="Google Shape;309;p25" descr="A picture containing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9075"/>
            <a:ext cx="8720099" cy="4549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7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 b="1"/>
              <a:t>Data Derived Facts</a:t>
            </a:r>
            <a:endParaRPr/>
          </a:p>
        </p:txBody>
      </p:sp>
      <p:grpSp>
        <p:nvGrpSpPr>
          <p:cNvPr id="316" name="Google Shape;316;p30"/>
          <p:cNvGrpSpPr/>
          <p:nvPr/>
        </p:nvGrpSpPr>
        <p:grpSpPr>
          <a:xfrm>
            <a:off x="427046" y="2176353"/>
            <a:ext cx="762000" cy="646331"/>
            <a:chOff x="1295400" y="2209800"/>
            <a:chExt cx="762000" cy="646331"/>
          </a:xfrm>
        </p:grpSpPr>
        <p:sp>
          <p:nvSpPr>
            <p:cNvPr id="317" name="Google Shape;317;p30"/>
            <p:cNvSpPr/>
            <p:nvPr/>
          </p:nvSpPr>
          <p:spPr>
            <a:xfrm>
              <a:off x="1295400" y="22098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 txBox="1"/>
            <p:nvPr/>
          </p:nvSpPr>
          <p:spPr>
            <a:xfrm>
              <a:off x="1447800" y="22098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</a:t>
              </a:r>
              <a:endParaRPr/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419019" y="2895600"/>
            <a:ext cx="762000" cy="646331"/>
            <a:chOff x="1295400" y="2895600"/>
            <a:chExt cx="762000" cy="646331"/>
          </a:xfrm>
        </p:grpSpPr>
        <p:sp>
          <p:nvSpPr>
            <p:cNvPr id="320" name="Google Shape;320;p30"/>
            <p:cNvSpPr/>
            <p:nvPr/>
          </p:nvSpPr>
          <p:spPr>
            <a:xfrm>
              <a:off x="1295400" y="28956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1447800" y="28956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10992" y="3614847"/>
            <a:ext cx="762000" cy="646331"/>
            <a:chOff x="1295400" y="3581400"/>
            <a:chExt cx="762000" cy="646331"/>
          </a:xfrm>
        </p:grpSpPr>
        <p:sp>
          <p:nvSpPr>
            <p:cNvPr id="323" name="Google Shape;323;p30"/>
            <p:cNvSpPr/>
            <p:nvPr/>
          </p:nvSpPr>
          <p:spPr>
            <a:xfrm>
              <a:off x="1295400" y="35814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1447800" y="35814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</a:t>
              </a:r>
              <a:endParaRPr/>
            </a:p>
          </p:txBody>
        </p:sp>
      </p:grpSp>
      <p:grpSp>
        <p:nvGrpSpPr>
          <p:cNvPr id="325" name="Google Shape;325;p30"/>
          <p:cNvGrpSpPr/>
          <p:nvPr/>
        </p:nvGrpSpPr>
        <p:grpSpPr>
          <a:xfrm>
            <a:off x="410992" y="4306669"/>
            <a:ext cx="762000" cy="646331"/>
            <a:chOff x="1295400" y="4267200"/>
            <a:chExt cx="762000" cy="646331"/>
          </a:xfrm>
        </p:grpSpPr>
        <p:sp>
          <p:nvSpPr>
            <p:cNvPr id="326" name="Google Shape;326;p30"/>
            <p:cNvSpPr/>
            <p:nvPr/>
          </p:nvSpPr>
          <p:spPr>
            <a:xfrm>
              <a:off x="1295400" y="42672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 txBox="1"/>
            <p:nvPr/>
          </p:nvSpPr>
          <p:spPr>
            <a:xfrm>
              <a:off x="1447800" y="42672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</a:t>
              </a:r>
              <a:endParaRPr/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402965" y="4999387"/>
            <a:ext cx="762000" cy="646331"/>
            <a:chOff x="1295400" y="4953000"/>
            <a:chExt cx="762000" cy="646331"/>
          </a:xfrm>
        </p:grpSpPr>
        <p:sp>
          <p:nvSpPr>
            <p:cNvPr id="329" name="Google Shape;329;p3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 txBox="1"/>
            <p:nvPr/>
          </p:nvSpPr>
          <p:spPr>
            <a:xfrm>
              <a:off x="1447800" y="4953000"/>
              <a:ext cx="441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</a:t>
              </a:r>
              <a:endParaRPr/>
            </a:p>
          </p:txBody>
        </p:sp>
      </p:grpSp>
      <p:grpSp>
        <p:nvGrpSpPr>
          <p:cNvPr id="331" name="Google Shape;331;p30"/>
          <p:cNvGrpSpPr/>
          <p:nvPr/>
        </p:nvGrpSpPr>
        <p:grpSpPr>
          <a:xfrm>
            <a:off x="1288288" y="2209800"/>
            <a:ext cx="7575296" cy="609600"/>
            <a:chOff x="2209800" y="2209800"/>
            <a:chExt cx="5486400" cy="609600"/>
          </a:xfrm>
        </p:grpSpPr>
        <p:sp>
          <p:nvSpPr>
            <p:cNvPr id="332" name="Google Shape;332;p30"/>
            <p:cNvSpPr/>
            <p:nvPr/>
          </p:nvSpPr>
          <p:spPr>
            <a:xfrm>
              <a:off x="2209800" y="22098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2282729" y="2285880"/>
              <a:ext cx="52925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increased in Chicago from 2017-2018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30"/>
          <p:cNvGrpSpPr/>
          <p:nvPr/>
        </p:nvGrpSpPr>
        <p:grpSpPr>
          <a:xfrm>
            <a:off x="1288288" y="2932331"/>
            <a:ext cx="7575296" cy="609600"/>
            <a:chOff x="2209800" y="2895600"/>
            <a:chExt cx="5486400" cy="609600"/>
          </a:xfrm>
        </p:grpSpPr>
        <p:sp>
          <p:nvSpPr>
            <p:cNvPr id="335" name="Google Shape;335;p30"/>
            <p:cNvSpPr/>
            <p:nvPr/>
          </p:nvSpPr>
          <p:spPr>
            <a:xfrm>
              <a:off x="2209800" y="28956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 txBox="1"/>
            <p:nvPr/>
          </p:nvSpPr>
          <p:spPr>
            <a:xfrm>
              <a:off x="2282729" y="2971680"/>
              <a:ext cx="54134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occurred in specific locales, Heaviest crime: Ward 24, 28, &amp; 42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0"/>
          <p:cNvGrpSpPr/>
          <p:nvPr/>
        </p:nvGrpSpPr>
        <p:grpSpPr>
          <a:xfrm>
            <a:off x="1288288" y="3606683"/>
            <a:ext cx="7575296" cy="609600"/>
            <a:chOff x="2209800" y="3581400"/>
            <a:chExt cx="5486400" cy="609600"/>
          </a:xfrm>
        </p:grpSpPr>
        <p:sp>
          <p:nvSpPr>
            <p:cNvPr id="338" name="Google Shape;338;p30"/>
            <p:cNvSpPr/>
            <p:nvPr/>
          </p:nvSpPr>
          <p:spPr>
            <a:xfrm>
              <a:off x="2209800" y="35814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 txBox="1"/>
            <p:nvPr/>
          </p:nvSpPr>
          <p:spPr>
            <a:xfrm>
              <a:off x="2282729" y="3657600"/>
              <a:ext cx="53899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Weather influenced crime, more likely to occur in summer months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0"/>
          <p:cNvGrpSpPr/>
          <p:nvPr/>
        </p:nvGrpSpPr>
        <p:grpSpPr>
          <a:xfrm>
            <a:off x="1288288" y="4306669"/>
            <a:ext cx="7575296" cy="609600"/>
            <a:chOff x="2209800" y="4267200"/>
            <a:chExt cx="5486400" cy="609600"/>
          </a:xfrm>
        </p:grpSpPr>
        <p:sp>
          <p:nvSpPr>
            <p:cNvPr id="341" name="Google Shape;341;p30"/>
            <p:cNvSpPr/>
            <p:nvPr/>
          </p:nvSpPr>
          <p:spPr>
            <a:xfrm>
              <a:off x="2209800" y="42672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2282729" y="4343400"/>
              <a:ext cx="50690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Theft and Narcotics were the top leading crimes committed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1288288" y="4999387"/>
            <a:ext cx="7575296" cy="609600"/>
            <a:chOff x="2209800" y="4953000"/>
            <a:chExt cx="5486400" cy="609600"/>
          </a:xfrm>
        </p:grpSpPr>
        <p:sp>
          <p:nvSpPr>
            <p:cNvPr id="344" name="Google Shape;344;p30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2282729" y="5029200"/>
              <a:ext cx="41942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Men were more likely to commit a crime than women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342005" y="1299262"/>
            <a:ext cx="45757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Analysis Reveals:</a:t>
            </a:r>
            <a:endParaRPr/>
          </a:p>
        </p:txBody>
      </p:sp>
      <p:grpSp>
        <p:nvGrpSpPr>
          <p:cNvPr id="347" name="Google Shape;347;p30"/>
          <p:cNvGrpSpPr/>
          <p:nvPr/>
        </p:nvGrpSpPr>
        <p:grpSpPr>
          <a:xfrm>
            <a:off x="402965" y="5693646"/>
            <a:ext cx="762000" cy="646331"/>
            <a:chOff x="1295400" y="4953000"/>
            <a:chExt cx="762000" cy="646331"/>
          </a:xfrm>
        </p:grpSpPr>
        <p:sp>
          <p:nvSpPr>
            <p:cNvPr id="348" name="Google Shape;348;p3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>
                <a:gd name="adj" fmla="val 16667"/>
              </a:avLst>
            </a:prstGeom>
            <a:solidFill>
              <a:srgbClr val="548BB7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 txBox="1"/>
            <p:nvPr/>
          </p:nvSpPr>
          <p:spPr>
            <a:xfrm>
              <a:off x="1447800" y="4953000"/>
              <a:ext cx="4924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6</a:t>
              </a:r>
              <a:endParaRPr/>
            </a:p>
          </p:txBody>
        </p:sp>
      </p:grpSp>
      <p:grpSp>
        <p:nvGrpSpPr>
          <p:cNvPr id="350" name="Google Shape;350;p30"/>
          <p:cNvGrpSpPr/>
          <p:nvPr/>
        </p:nvGrpSpPr>
        <p:grpSpPr>
          <a:xfrm>
            <a:off x="1288288" y="5685187"/>
            <a:ext cx="7575296" cy="609600"/>
            <a:chOff x="2209800" y="4953000"/>
            <a:chExt cx="5486400" cy="609600"/>
          </a:xfrm>
        </p:grpSpPr>
        <p:sp>
          <p:nvSpPr>
            <p:cNvPr id="351" name="Google Shape;351;p30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4A4A4A"/>
                </a:gs>
                <a:gs pos="100000">
                  <a:srgbClr val="595959"/>
                </a:gs>
              </a:gsLst>
              <a:lin ang="2700000" scaled="0"/>
            </a:gra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2315761" y="5029200"/>
              <a:ext cx="41612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started from childhood on into adulthood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Analytics Team Chart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2694759" y="1799660"/>
            <a:ext cx="4013356" cy="4519266"/>
            <a:chOff x="2485344" y="1588571"/>
            <a:chExt cx="4498879" cy="5065993"/>
          </a:xfrm>
        </p:grpSpPr>
        <p:sp>
          <p:nvSpPr>
            <p:cNvPr id="108" name="Google Shape;108;p3"/>
            <p:cNvSpPr/>
            <p:nvPr/>
          </p:nvSpPr>
          <p:spPr>
            <a:xfrm>
              <a:off x="3854480" y="1588571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07800" tIns="207800" rIns="207800" bIns="20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1350000">
              <a:off x="5055358" y="2300770"/>
              <a:ext cx="152878" cy="332895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0" tIns="66575" rIns="4585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23616" y="2155685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07800" tIns="207800" rIns="207800" bIns="20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4050000">
              <a:off x="6025825" y="3266554"/>
              <a:ext cx="152878" cy="332895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0" tIns="66575" rIns="4585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790731" y="3524821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07800" tIns="207800" rIns="207800" bIns="20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4050000">
              <a:off x="6029137" y="4635689"/>
              <a:ext cx="152878" cy="332896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45850" tIns="66575" rIns="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23616" y="4893957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07800" tIns="207800" rIns="207800" bIns="20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-1350000">
              <a:off x="5063353" y="5606156"/>
              <a:ext cx="152879" cy="332896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45850" tIns="66575" rIns="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854480" y="5461072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07800" tIns="207800" rIns="207800" bIns="20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350000">
              <a:off x="3694217" y="5609468"/>
              <a:ext cx="152879" cy="332895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45850" tIns="66575" rIns="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85344" y="4893957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550" tIns="239550" rIns="239550" bIns="23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4050000">
              <a:off x="2723750" y="4643684"/>
              <a:ext cx="152878" cy="332896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152878" y="266316"/>
                  </a:moveTo>
                  <a:lnTo>
                    <a:pt x="76439" y="266316"/>
                  </a:lnTo>
                  <a:lnTo>
                    <a:pt x="76439" y="332895"/>
                  </a:lnTo>
                  <a:lnTo>
                    <a:pt x="0" y="166447"/>
                  </a:lnTo>
                  <a:lnTo>
                    <a:pt x="76439" y="0"/>
                  </a:lnTo>
                  <a:lnTo>
                    <a:pt x="76439" y="66579"/>
                  </a:lnTo>
                  <a:lnTo>
                    <a:pt x="152878" y="66579"/>
                  </a:lnTo>
                  <a:lnTo>
                    <a:pt x="152878" y="266316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45850" tIns="66575" rIns="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4050000">
              <a:off x="2720438" y="3274548"/>
              <a:ext cx="152878" cy="332895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0" tIns="66575" rIns="4585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85344" y="2155685"/>
              <a:ext cx="1193492" cy="1193492"/>
            </a:xfrm>
            <a:custGeom>
              <a:avLst/>
              <a:gdLst/>
              <a:ahLst/>
              <a:cxnLst/>
              <a:rect l="l" t="t" r="r" b="b"/>
              <a:pathLst>
                <a:path w="1193492" h="1193492" extrusionOk="0">
                  <a:moveTo>
                    <a:pt x="0" y="596746"/>
                  </a:moveTo>
                  <a:cubicBezTo>
                    <a:pt x="0" y="267172"/>
                    <a:pt x="267172" y="0"/>
                    <a:pt x="596746" y="0"/>
                  </a:cubicBezTo>
                  <a:cubicBezTo>
                    <a:pt x="926320" y="0"/>
                    <a:pt x="1193492" y="267172"/>
                    <a:pt x="1193492" y="596746"/>
                  </a:cubicBezTo>
                  <a:cubicBezTo>
                    <a:pt x="1193492" y="926320"/>
                    <a:pt x="926320" y="1193492"/>
                    <a:pt x="596746" y="1193492"/>
                  </a:cubicBezTo>
                  <a:cubicBezTo>
                    <a:pt x="267172" y="1193492"/>
                    <a:pt x="0" y="926320"/>
                    <a:pt x="0" y="59674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550" tIns="239550" rIns="239550" bIns="23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-1350000">
              <a:off x="3686222" y="2304081"/>
              <a:ext cx="152878" cy="332895"/>
            </a:xfrm>
            <a:custGeom>
              <a:avLst/>
              <a:gdLst/>
              <a:ahLst/>
              <a:cxnLst/>
              <a:rect l="l" t="t" r="r" b="b"/>
              <a:pathLst>
                <a:path w="152878" h="332895" extrusionOk="0">
                  <a:moveTo>
                    <a:pt x="0" y="66579"/>
                  </a:moveTo>
                  <a:lnTo>
                    <a:pt x="76439" y="66579"/>
                  </a:lnTo>
                  <a:lnTo>
                    <a:pt x="76439" y="0"/>
                  </a:lnTo>
                  <a:lnTo>
                    <a:pt x="152878" y="166448"/>
                  </a:lnTo>
                  <a:lnTo>
                    <a:pt x="76439" y="332895"/>
                  </a:lnTo>
                  <a:lnTo>
                    <a:pt x="76439" y="266316"/>
                  </a:lnTo>
                  <a:lnTo>
                    <a:pt x="0" y="266316"/>
                  </a:lnTo>
                  <a:lnTo>
                    <a:pt x="0" y="66579"/>
                  </a:lnTo>
                  <a:close/>
                </a:path>
              </a:pathLst>
            </a:custGeom>
            <a:solidFill>
              <a:srgbClr val="B85B22"/>
            </a:solidFill>
            <a:ln>
              <a:noFill/>
            </a:ln>
          </p:spPr>
          <p:txBody>
            <a:bodyPr spcFirstLastPara="1" wrap="square" lIns="0" tIns="66575" rIns="45850" bIns="66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4709225" y="1510034"/>
            <a:ext cx="6703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Lina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207324" y="2398554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Scott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713236" y="3659183"/>
            <a:ext cx="6703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Lina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214458" y="4945211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Jonathan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984376" y="6248346"/>
            <a:ext cx="925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Amrita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739174" y="4905211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301177" y="3300666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Nathan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975255" y="1955992"/>
            <a:ext cx="11256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Basanta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914659" y="3467565"/>
            <a:ext cx="1064689" cy="1064689"/>
          </a:xfrm>
          <a:custGeom>
            <a:avLst/>
            <a:gdLst/>
            <a:ahLst/>
            <a:cxnLst/>
            <a:rect l="l" t="t" r="r" b="b"/>
            <a:pathLst>
              <a:path w="1193492" h="1193492" extrusionOk="0">
                <a:moveTo>
                  <a:pt x="0" y="596746"/>
                </a:moveTo>
                <a:cubicBezTo>
                  <a:pt x="0" y="267172"/>
                  <a:pt x="267172" y="0"/>
                  <a:pt x="596746" y="0"/>
                </a:cubicBezTo>
                <a:cubicBezTo>
                  <a:pt x="926320" y="0"/>
                  <a:pt x="1193492" y="267172"/>
                  <a:pt x="1193492" y="596746"/>
                </a:cubicBezTo>
                <a:cubicBezTo>
                  <a:pt x="1193492" y="926320"/>
                  <a:pt x="926320" y="1193492"/>
                  <a:pt x="596746" y="1193492"/>
                </a:cubicBezTo>
                <a:cubicBezTo>
                  <a:pt x="267172" y="1193492"/>
                  <a:pt x="0" y="926320"/>
                  <a:pt x="0" y="596746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9550" tIns="239550" rIns="239550" bIns="239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868598" y="4465805"/>
            <a:ext cx="12019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2162415" y="3416333"/>
            <a:ext cx="1064689" cy="1064689"/>
          </a:xfrm>
          <a:custGeom>
            <a:avLst/>
            <a:gdLst/>
            <a:ahLst/>
            <a:cxnLst/>
            <a:rect l="l" t="t" r="r" b="b"/>
            <a:pathLst>
              <a:path w="1193492" h="1193492" extrusionOk="0">
                <a:moveTo>
                  <a:pt x="0" y="596746"/>
                </a:moveTo>
                <a:cubicBezTo>
                  <a:pt x="0" y="267172"/>
                  <a:pt x="267172" y="0"/>
                  <a:pt x="596746" y="0"/>
                </a:cubicBezTo>
                <a:cubicBezTo>
                  <a:pt x="926320" y="0"/>
                  <a:pt x="1193492" y="267172"/>
                  <a:pt x="1193492" y="596746"/>
                </a:cubicBezTo>
                <a:cubicBezTo>
                  <a:pt x="1193492" y="926320"/>
                  <a:pt x="926320" y="1193492"/>
                  <a:pt x="596746" y="1193492"/>
                </a:cubicBezTo>
                <a:cubicBezTo>
                  <a:pt x="267172" y="1193492"/>
                  <a:pt x="0" y="926320"/>
                  <a:pt x="0" y="596746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9550" tIns="239550" rIns="239550" bIns="239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>
            <a:spLocks noGrp="1"/>
          </p:cNvSpPr>
          <p:nvPr>
            <p:ph type="title"/>
          </p:nvPr>
        </p:nvSpPr>
        <p:spPr>
          <a:xfrm>
            <a:off x="0" y="83850"/>
            <a:ext cx="8025300" cy="99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body" idx="1"/>
          </p:nvPr>
        </p:nvSpPr>
        <p:spPr>
          <a:xfrm>
            <a:off x="0" y="1269500"/>
            <a:ext cx="9144000" cy="63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“Consistently, studies have found that schools play an important role in setting kids on positive developmental trajectories beyond simply their education, particularly through the safe and enriching environments they offer.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 addition to improved educational attainment, school connectedness has also been associated with lower rates of substance abuse, violence, suicide attempts, and pregnancy.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Further, racial and ethnic minorities, as well as students with disabilities, bear a disproportionate burden of suspension and expulsion.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A 2014 report from the U.S. Department of Education found that such disparities begin as early as preschool. Further, a 2014 study in the American Educational Research Journal concluded that, even after taking into account a student’s infraction type, gender, socioeconomic status and school demographics as well as the school principal’s attitude towards discipline…” </a:t>
            </a:r>
            <a:r>
              <a:rPr lang="en-US" sz="1295" i="1">
                <a:latin typeface="Libre Franklin Medium"/>
                <a:ea typeface="Libre Franklin Medium"/>
                <a:cs typeface="Libre Franklin Medium"/>
                <a:sym typeface="Libre Franklin Medium"/>
              </a:rPr>
              <a:t>Crime Prevention Projects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95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295" b="1" u="sng">
                <a:latin typeface="Libre Franklin Medium"/>
                <a:ea typeface="Libre Franklin Medium"/>
                <a:cs typeface="Libre Franklin Medium"/>
                <a:sym typeface="Libre Franklin Medium"/>
              </a:rPr>
              <a:t>Recommendations: (SNAP)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95" b="1" u="sng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Revisit our zero tolerance policies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Keep suspensions to the minimal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after school programs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Improve personal &amp; social skills (kids engaging each other)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Potential juvenile curfew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programs that decrease  aggression and other problematic behaviors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programs that improved self-confidence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Initiate residential conflict programs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Increase mental help programs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1295">
                <a:latin typeface="Libre Franklin Medium"/>
                <a:ea typeface="Libre Franklin Medium"/>
                <a:cs typeface="Libre Franklin Medium"/>
                <a:sym typeface="Libre Franklin Medium"/>
              </a:rPr>
              <a:t>Develop parenting  and siblings’ counseling groups.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1"/>
          <p:cNvGrpSpPr/>
          <p:nvPr/>
        </p:nvGrpSpPr>
        <p:grpSpPr>
          <a:xfrm>
            <a:off x="5146672" y="2510028"/>
            <a:ext cx="3293720" cy="4312695"/>
            <a:chOff x="5154800" y="3171335"/>
            <a:chExt cx="3293720" cy="3657600"/>
          </a:xfrm>
        </p:grpSpPr>
        <p:sp>
          <p:nvSpPr>
            <p:cNvPr id="365" name="Google Shape;365;p31"/>
            <p:cNvSpPr/>
            <p:nvPr/>
          </p:nvSpPr>
          <p:spPr>
            <a:xfrm>
              <a:off x="5154800" y="3171335"/>
              <a:ext cx="3276600" cy="3657600"/>
            </a:xfrm>
            <a:prstGeom prst="rect">
              <a:avLst/>
            </a:prstGeom>
            <a:gradFill>
              <a:gsLst>
                <a:gs pos="0">
                  <a:srgbClr val="C8CCB3"/>
                </a:gs>
                <a:gs pos="7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5171920" y="3273475"/>
              <a:ext cx="3276600" cy="347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Angry outbursts - Physically aggressive behavior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Verbally aggressive or defiant behavior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Lacks self-control and problem-solving skills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Has difficulty making and maintaining healthy relationships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Stealing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Bullies others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31"/>
          <p:cNvGrpSpPr/>
          <p:nvPr/>
        </p:nvGrpSpPr>
        <p:grpSpPr>
          <a:xfrm>
            <a:off x="703608" y="2300960"/>
            <a:ext cx="3276600" cy="4234268"/>
            <a:chOff x="613474" y="2831820"/>
            <a:chExt cx="3276600" cy="4078032"/>
          </a:xfrm>
        </p:grpSpPr>
        <p:sp>
          <p:nvSpPr>
            <p:cNvPr id="368" name="Google Shape;368;p31"/>
            <p:cNvSpPr/>
            <p:nvPr/>
          </p:nvSpPr>
          <p:spPr>
            <a:xfrm>
              <a:off x="613474" y="2831820"/>
              <a:ext cx="3276600" cy="3657600"/>
            </a:xfrm>
            <a:prstGeom prst="rect">
              <a:avLst/>
            </a:prstGeom>
            <a:gradFill>
              <a:gsLst>
                <a:gs pos="0">
                  <a:srgbClr val="EAB28F"/>
                </a:gs>
                <a:gs pos="75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613474" y="3124200"/>
              <a:ext cx="3200400" cy="3785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</a:t>
              </a: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Less school violence and bullying - More friends 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Fewer interactions with school principals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Improves parent-child relationships and emotional states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Reduced stress and anxiety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Reduced rates of depression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Increased overall happiness</a:t>
              </a:r>
              <a:b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</a:br>
              <a:r>
                <a:rPr lang="en-US" sz="2000" b="0" i="1" u="none" strike="noStrike" cap="none">
                  <a:solidFill>
                    <a:srgbClr val="00000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• Improved self-confidence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4777823" y="1498113"/>
            <a:ext cx="4119472" cy="990600"/>
            <a:chOff x="4783466" y="2184908"/>
            <a:chExt cx="4119472" cy="990600"/>
          </a:xfrm>
        </p:grpSpPr>
        <p:sp>
          <p:nvSpPr>
            <p:cNvPr id="371" name="Google Shape;371;p31"/>
            <p:cNvSpPr/>
            <p:nvPr/>
          </p:nvSpPr>
          <p:spPr>
            <a:xfrm>
              <a:off x="4783466" y="2184908"/>
              <a:ext cx="4119472" cy="990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A9B17A"/>
                </a:gs>
                <a:gs pos="100000">
                  <a:srgbClr val="E4EBBA"/>
                </a:gs>
              </a:gsLst>
              <a:lin ang="16200000" scaled="0"/>
            </a:gradFill>
            <a:ln w="9525" cap="flat" cmpd="sng">
              <a:solidFill>
                <a:srgbClr val="A1A87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 txBox="1"/>
            <p:nvPr/>
          </p:nvSpPr>
          <p:spPr>
            <a:xfrm>
              <a:off x="5731819" y="2479834"/>
              <a:ext cx="3112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 (Drawbacks)</a:t>
              </a:r>
              <a:endParaRPr/>
            </a:p>
          </p:txBody>
        </p:sp>
      </p:grpSp>
      <p:grpSp>
        <p:nvGrpSpPr>
          <p:cNvPr id="373" name="Google Shape;373;p31"/>
          <p:cNvGrpSpPr/>
          <p:nvPr/>
        </p:nvGrpSpPr>
        <p:grpSpPr>
          <a:xfrm>
            <a:off x="203959" y="1503567"/>
            <a:ext cx="4043273" cy="990600"/>
            <a:chOff x="152400" y="1943100"/>
            <a:chExt cx="4043273" cy="990600"/>
          </a:xfrm>
        </p:grpSpPr>
        <p:sp>
          <p:nvSpPr>
            <p:cNvPr id="374" name="Google Shape;374;p31"/>
            <p:cNvSpPr/>
            <p:nvPr/>
          </p:nvSpPr>
          <p:spPr>
            <a:xfrm flipH="1">
              <a:off x="152400" y="1943100"/>
              <a:ext cx="4043273" cy="9906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37A30"/>
                </a:gs>
                <a:gs pos="100000">
                  <a:srgbClr val="FFB083"/>
                </a:gs>
              </a:gsLst>
              <a:lin ang="16200000" scaled="0"/>
            </a:gradFill>
            <a:ln w="9525" cap="flat" cmpd="sng">
              <a:solidFill>
                <a:srgbClr val="DA7C4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 txBox="1"/>
            <p:nvPr/>
          </p:nvSpPr>
          <p:spPr>
            <a:xfrm>
              <a:off x="911609" y="2209800"/>
              <a:ext cx="2681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 (Benefits)</a:t>
              </a: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>
            <a:off x="3667186" y="1109472"/>
            <a:ext cx="1820254" cy="1828800"/>
            <a:chOff x="3585274" y="1524000"/>
            <a:chExt cx="1820254" cy="1828800"/>
          </a:xfrm>
        </p:grpSpPr>
        <p:sp>
          <p:nvSpPr>
            <p:cNvPr id="377" name="Google Shape;377;p31"/>
            <p:cNvSpPr/>
            <p:nvPr/>
          </p:nvSpPr>
          <p:spPr>
            <a:xfrm>
              <a:off x="3585274" y="1524000"/>
              <a:ext cx="1820254" cy="1828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3689678" y="1992442"/>
              <a:ext cx="15837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Possible Outcomes</a:t>
              </a:r>
              <a:endParaRPr/>
            </a:p>
          </p:txBody>
        </p:sp>
      </p:grpSp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xfrm>
            <a:off x="457200" y="173318"/>
            <a:ext cx="8229600" cy="12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Recommendations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2"/>
          <p:cNvGrpSpPr/>
          <p:nvPr/>
        </p:nvGrpSpPr>
        <p:grpSpPr>
          <a:xfrm>
            <a:off x="3352800" y="1981200"/>
            <a:ext cx="2166486" cy="3886200"/>
            <a:chOff x="3352800" y="1981200"/>
            <a:chExt cx="2166486" cy="3886200"/>
          </a:xfrm>
        </p:grpSpPr>
        <p:sp>
          <p:nvSpPr>
            <p:cNvPr id="387" name="Google Shape;387;p32"/>
            <p:cNvSpPr/>
            <p:nvPr/>
          </p:nvSpPr>
          <p:spPr>
            <a:xfrm>
              <a:off x="4267200" y="1981200"/>
              <a:ext cx="304800" cy="3886200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595959"/>
                </a:gs>
                <a:gs pos="50000">
                  <a:schemeClr val="lt1"/>
                </a:gs>
                <a:gs pos="100000">
                  <a:srgbClr val="595959"/>
                </a:gs>
              </a:gsLst>
              <a:lin ang="0" scaled="0"/>
            </a:gradFill>
            <a:ln w="254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52000" endA="300" endPos="35000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32"/>
            <p:cNvGrpSpPr/>
            <p:nvPr/>
          </p:nvGrpSpPr>
          <p:grpSpPr>
            <a:xfrm>
              <a:off x="3352800" y="2133600"/>
              <a:ext cx="2166486" cy="2057401"/>
              <a:chOff x="5943600" y="3028554"/>
              <a:chExt cx="2743200" cy="2605078"/>
            </a:xfrm>
          </p:grpSpPr>
          <p:sp>
            <p:nvSpPr>
              <p:cNvPr id="389" name="Google Shape;389;p32"/>
              <p:cNvSpPr/>
              <p:nvPr/>
            </p:nvSpPr>
            <p:spPr>
              <a:xfrm>
                <a:off x="5943600" y="3414493"/>
                <a:ext cx="2743200" cy="2219139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3276600" extrusionOk="0">
                    <a:moveTo>
                      <a:pt x="0" y="0"/>
                    </a:moveTo>
                    <a:cubicBezTo>
                      <a:pt x="793338" y="288966"/>
                      <a:pt x="1353127" y="419595"/>
                      <a:pt x="2590800" y="0"/>
                    </a:cubicBezTo>
                    <a:cubicBezTo>
                      <a:pt x="2389909" y="1139702"/>
                      <a:pt x="2260271" y="1432296"/>
                      <a:pt x="2590800" y="3276600"/>
                    </a:cubicBezTo>
                    <a:cubicBezTo>
                      <a:pt x="1482766" y="2859974"/>
                      <a:pt x="959592" y="2913413"/>
                      <a:pt x="0" y="3276600"/>
                    </a:cubicBezTo>
                    <a:cubicBezTo>
                      <a:pt x="257299" y="2187369"/>
                      <a:pt x="418605" y="1283195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6019800" y="3028554"/>
                <a:ext cx="2590800" cy="2224076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 txBox="1"/>
              <p:nvPr/>
            </p:nvSpPr>
            <p:spPr>
              <a:xfrm>
                <a:off x="6081724" y="3414493"/>
                <a:ext cx="2508591" cy="1519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Got any questions?</a:t>
                </a:r>
                <a:endParaRPr/>
              </a:p>
            </p:txBody>
          </p:sp>
        </p:grpSp>
      </p:grpSp>
      <p:sp>
        <p:nvSpPr>
          <p:cNvPr id="392" name="Google Shape;392;p32"/>
          <p:cNvSpPr txBox="1"/>
          <p:nvPr/>
        </p:nvSpPr>
        <p:spPr>
          <a:xfrm rot="-673728">
            <a:off x="1295400" y="2743200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 rot="763728">
            <a:off x="2714073" y="4149154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4" name="Google Shape;394;p32"/>
          <p:cNvSpPr txBox="1"/>
          <p:nvPr/>
        </p:nvSpPr>
        <p:spPr>
          <a:xfrm rot="2767609">
            <a:off x="7748874" y="3695710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 rot="-462040">
            <a:off x="6668104" y="2126222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396" name="Google Shape;396;p32"/>
          <p:cNvSpPr txBox="1"/>
          <p:nvPr/>
        </p:nvSpPr>
        <p:spPr>
          <a:xfrm rot="1245140">
            <a:off x="3614632" y="1320126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Blank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0" y="224990"/>
            <a:ext cx="7991700" cy="1143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Old links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Interactive Link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Interactive Link 2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https://sites.google.com/view/project1-chicagocrime/crime-map</a:t>
            </a:r>
            <a:r>
              <a:rPr lang="en-US"/>
              <a:t> 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https://sites.google.com/view/crimemapby-type/home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title"/>
          </p:nvPr>
        </p:nvSpPr>
        <p:spPr>
          <a:xfrm>
            <a:off x="0" y="173625"/>
            <a:ext cx="80364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3" name="Google Shape;413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8036400" cy="45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title"/>
          </p:nvPr>
        </p:nvSpPr>
        <p:spPr>
          <a:xfrm>
            <a:off x="0" y="196075"/>
            <a:ext cx="8014200" cy="946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19" name="Google Shape;41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238175"/>
            <a:ext cx="8014200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0" name="Google Shape;4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14800"/>
            <a:ext cx="8014201" cy="270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couple of side notes….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This data only represents cases where arrests were made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Any cases that had empty or N/A values were removed from he dataset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Sources (added by ND)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https://www.nbcchicago.com/blogs/ward-room/Get-to-Know-Your-Ward-24th-Ward.html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rgbClr val="000000"/>
                </a:solidFill>
                <a:hlinkClick r:id="rId4"/>
              </a:rPr>
              <a:t>https://www.nbcchicago.com/blogs/ward-room/Get-to-Know-Your-Ward-28th-Ward-290971061.html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rgbClr val="000000"/>
                </a:solidFill>
                <a:hlinkClick r:id="rId4"/>
              </a:rPr>
              <a:t>https://www.nbcchicago.com/blogs/ward-room/Get-to-Know-Your-Ward-28th-Ward-290971061.html</a:t>
            </a:r>
            <a:endParaRPr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0" y="-123475"/>
            <a:ext cx="8002800" cy="1129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Overview</a:t>
            </a:r>
            <a:br>
              <a:rPr lang="en-US"/>
            </a:b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0" y="1212225"/>
            <a:ext cx="9144000" cy="564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Purpose: </a:t>
            </a:r>
            <a:endParaRPr/>
          </a:p>
          <a:p>
            <a:pPr marL="342900" lvl="0" indent="-190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20"/>
          </a:p>
          <a:p>
            <a:pPr marL="457200" lvl="1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20"/>
              <a:t>This analysis identifies Chicago crimes and their relationships to weather conditions. Deep dive is made to understand the types of crimes, crime locations, crimes by gender and by age groups.  </a:t>
            </a:r>
            <a:endParaRPr/>
          </a:p>
          <a:p>
            <a:pPr marL="342900" lvl="0" indent="-190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20"/>
          </a:p>
          <a:p>
            <a:pPr marL="342900" lvl="0" indent="-190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20"/>
          </a:p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Nature of Crime in Chicago</a:t>
            </a:r>
            <a:endParaRPr sz="2220" u="sng"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Overview of crime 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Overview of weather conditions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When and where?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Locations of Crime overall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220"/>
              <a:t>Ward 24/28/42</a:t>
            </a:r>
            <a:endParaRPr sz="2220"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220"/>
              <a:t>Various Types of Crime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20"/>
          </a:p>
          <a:p>
            <a:pPr marL="342900" lvl="0" indent="-3429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20" u="sng"/>
              <a:t>Trend Analysis and Recommendation</a:t>
            </a:r>
            <a:endParaRPr sz="2220" u="sng"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Crimes by Weather/Year/Demographic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Findings 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sz="2220"/>
              <a:t>Recommendations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0" y="208525"/>
            <a:ext cx="8092800" cy="1032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When do the crimes occur?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324450"/>
            <a:ext cx="9200100" cy="553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0" y="190800"/>
            <a:ext cx="7969200" cy="1028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sz="2880" b="1">
                <a:latin typeface="Libre Franklin"/>
                <a:ea typeface="Libre Franklin"/>
                <a:cs typeface="Libre Franklin"/>
                <a:sym typeface="Libre Franklin"/>
              </a:rPr>
              <a:t>What is the Average Temperature Per Month?</a:t>
            </a:r>
            <a:endParaRPr sz="288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9144000" cy="559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0" y="213250"/>
            <a:ext cx="8058900" cy="1204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Where Does Crime Happen in Chicago?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https://sites.google.com/view/updatedchicagocrime2017-2018/home</a:t>
            </a:r>
            <a:r>
              <a:rPr lang="en-US"/>
              <a:t>  2017-2018 Crime Map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2519451"/>
            <a:ext cx="9144001" cy="43385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0" y="213250"/>
            <a:ext cx="7958100" cy="15393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Crimes:  Specific location of occurrences cont.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4" name="Google Shape;16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572000" cy="34239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209900"/>
            <a:ext cx="4162425" cy="3423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0" y="162275"/>
            <a:ext cx="8036700" cy="982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Nature of Crime in Chicago:  By Type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4775"/>
            <a:ext cx="9192650" cy="5870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1070</Words>
  <Application>Microsoft Office PowerPoint</Application>
  <PresentationFormat>On-screen Show (4:3)</PresentationFormat>
  <Paragraphs>152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Georgia</vt:lpstr>
      <vt:lpstr>Libre Franklin</vt:lpstr>
      <vt:lpstr>Libre Franklin Medium</vt:lpstr>
      <vt:lpstr>blank</vt:lpstr>
      <vt:lpstr>Data Analysis of Crime  for  the City of Chicago</vt:lpstr>
      <vt:lpstr>PowerPoint Presentation</vt:lpstr>
      <vt:lpstr>Data Analytics Team Chart</vt:lpstr>
      <vt:lpstr>Overview </vt:lpstr>
      <vt:lpstr>When do the crimes occur?</vt:lpstr>
      <vt:lpstr>What is the Average Temperature Per Month?</vt:lpstr>
      <vt:lpstr>Where Does Crime Happen in Chicago?</vt:lpstr>
      <vt:lpstr>Nature of Crimes:  Specific location of occurrences cont.</vt:lpstr>
      <vt:lpstr>Nature of Crime in Chicago:  By Type</vt:lpstr>
      <vt:lpstr>Nature of Crimes:  Specific location of occurrences</vt:lpstr>
      <vt:lpstr>Breakdown of wards</vt:lpstr>
      <vt:lpstr>Nature of Crime in Chicago:  By Ward</vt:lpstr>
      <vt:lpstr>PowerPoint Presentation</vt:lpstr>
      <vt:lpstr>Nature of Crime: Ward 24 Type of Crime</vt:lpstr>
      <vt:lpstr>Nature of Crime: Ward 24 Type of Narcotics</vt:lpstr>
      <vt:lpstr>Nature of Crime: Ward 28 Type of Crime</vt:lpstr>
      <vt:lpstr>Nature of Crime: Ward 28 Type of Narcotics</vt:lpstr>
      <vt:lpstr>Nature of Crime: Location – Ward 42</vt:lpstr>
      <vt:lpstr>Ward 42</vt:lpstr>
      <vt:lpstr>Comparative Analysis of Data</vt:lpstr>
      <vt:lpstr>Trend Analysis by Weather (2017-2018) cont.</vt:lpstr>
      <vt:lpstr>Trend Analysis by Weather</vt:lpstr>
      <vt:lpstr>Average Temperature per Crime (2018)</vt:lpstr>
      <vt:lpstr>Annual Change in Crime by % (2017-2018)</vt:lpstr>
      <vt:lpstr>Annual Change in Crime by % (2017-2018) cont.</vt:lpstr>
      <vt:lpstr>Annual Change in Crime by % (2017-2018) cont.</vt:lpstr>
      <vt:lpstr>Trend Analysis by Demographic - Gender</vt:lpstr>
      <vt:lpstr>Crime by Age</vt:lpstr>
      <vt:lpstr>Data Derived Facts</vt:lpstr>
      <vt:lpstr>Recommendation</vt:lpstr>
      <vt:lpstr>Recommendations</vt:lpstr>
      <vt:lpstr>PowerPoint Presentation</vt:lpstr>
      <vt:lpstr>Blank</vt:lpstr>
      <vt:lpstr>Old links</vt:lpstr>
      <vt:lpstr>Nature of Crime in Chicago:  By Type cont.</vt:lpstr>
      <vt:lpstr>Nature of Crime in Chicago:  By Type cont.</vt:lpstr>
      <vt:lpstr>PowerPoint Presentation</vt:lpstr>
      <vt:lpstr>Sources (added by 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Crime  for  the City of Chicago</dc:title>
  <dc:creator>James Rogers;Basanta Gurung</dc:creator>
  <cp:lastModifiedBy>Basanta Gurung</cp:lastModifiedBy>
  <cp:revision>1</cp:revision>
  <dcterms:created xsi:type="dcterms:W3CDTF">2019-07-31T16:42:07Z</dcterms:created>
  <dcterms:modified xsi:type="dcterms:W3CDTF">2019-11-22T19:25:22Z</dcterms:modified>
</cp:coreProperties>
</file>