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
      <p:font typeface="Lato Light"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6d4b62de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6d4b62de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c5ec840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c5ec840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c5ec8401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c5ec840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3c5ec840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3c5ec840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1a77b9d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31a77b9d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3c5ec84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3c5ec84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3c5ec840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3c5ec840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3c5ec840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3c5ec840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3c5ec8401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3c5ec8401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3c5ec840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3c5ec840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3c5ec8401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3c5ec8401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c5ec8401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3c5ec8401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3c5ec8401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3c5ec840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l="14507"/>
          <a:stretch/>
        </p:blipFill>
        <p:spPr>
          <a:xfrm>
            <a:off x="0" y="3581075"/>
            <a:ext cx="3689424" cy="1057275"/>
          </a:xfrm>
          <a:prstGeom prst="rect">
            <a:avLst/>
          </a:prstGeom>
          <a:noFill/>
          <a:ln>
            <a:noFill/>
          </a:ln>
        </p:spPr>
      </p:pic>
      <p:pic>
        <p:nvPicPr>
          <p:cNvPr id="56" name="Google Shape;56;p1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57" name="Google Shape;57;p14"/>
          <p:cNvSpPr txBox="1"/>
          <p:nvPr/>
        </p:nvSpPr>
        <p:spPr>
          <a:xfrm>
            <a:off x="440850" y="2177500"/>
            <a:ext cx="8262300" cy="8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434343"/>
                </a:solidFill>
                <a:latin typeface="Lato Black"/>
                <a:ea typeface="Lato Black"/>
                <a:cs typeface="Lato Black"/>
                <a:sym typeface="Lato Black"/>
              </a:rPr>
              <a:t>Customer Success in Salesforce </a:t>
            </a:r>
            <a:endParaRPr sz="1800">
              <a:solidFill>
                <a:srgbClr val="595959"/>
              </a:solidFill>
              <a:latin typeface="Lato"/>
              <a:ea typeface="Lato"/>
              <a:cs typeface="Lato"/>
              <a:sym typeface="Lato"/>
            </a:endParaRPr>
          </a:p>
          <a:p>
            <a:pPr marL="0" lvl="0" indent="0" algn="l" rtl="0">
              <a:spcBef>
                <a:spcPts val="0"/>
              </a:spcBef>
              <a:spcAft>
                <a:spcPts val="0"/>
              </a:spcAft>
              <a:buNone/>
            </a:pPr>
            <a:r>
              <a:rPr lang="en" sz="1800">
                <a:solidFill>
                  <a:srgbClr val="595959"/>
                </a:solidFill>
                <a:latin typeface="Lato"/>
                <a:ea typeface="Lato"/>
                <a:cs typeface="Lato"/>
                <a:sym typeface="Lato"/>
              </a:rPr>
              <a:t>Independent Project: Use Salesforce to Support Customers</a:t>
            </a:r>
            <a:endParaRPr sz="1800">
              <a:solidFill>
                <a:srgbClr val="595959"/>
              </a:solidFill>
              <a:latin typeface="Lato"/>
              <a:ea typeface="Lato"/>
              <a:cs typeface="Lato"/>
              <a:sym typeface="Lato"/>
            </a:endParaRPr>
          </a:p>
        </p:txBody>
      </p:sp>
      <p:sp>
        <p:nvSpPr>
          <p:cNvPr id="58" name="Google Shape;58;p14"/>
          <p:cNvSpPr txBox="1"/>
          <p:nvPr/>
        </p:nvSpPr>
        <p:spPr>
          <a:xfrm>
            <a:off x="440850" y="3065800"/>
            <a:ext cx="6039000" cy="48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i="1" dirty="0">
                <a:solidFill>
                  <a:srgbClr val="FC5155"/>
                </a:solidFill>
                <a:latin typeface="Lato"/>
                <a:ea typeface="Lato"/>
                <a:cs typeface="Lato"/>
                <a:sym typeface="Lato"/>
              </a:rPr>
              <a:t>Basanta Gurung</a:t>
            </a:r>
            <a:endParaRPr sz="2400" i="1" dirty="0">
              <a:solidFill>
                <a:srgbClr val="FC515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5" name="Google Shape;135;p23"/>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Knowledge Articles</a:t>
            </a:r>
            <a:endParaRPr sz="2400">
              <a:solidFill>
                <a:srgbClr val="434343"/>
              </a:solidFill>
              <a:latin typeface="Lato Light"/>
              <a:ea typeface="Lato Light"/>
              <a:cs typeface="Lato Light"/>
              <a:sym typeface="Lato Light"/>
            </a:endParaRPr>
          </a:p>
        </p:txBody>
      </p:sp>
      <p:pic>
        <p:nvPicPr>
          <p:cNvPr id="136" name="Google Shape;136;p23"/>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37" name="Google Shape;137;p23"/>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Insert Task 3 screenshot here.</a:t>
            </a: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43459924-547B-17CD-2FF9-55971E176BE5}"/>
              </a:ext>
            </a:extLst>
          </p:cNvPr>
          <p:cNvPicPr>
            <a:picLocks noChangeAspect="1"/>
          </p:cNvPicPr>
          <p:nvPr/>
        </p:nvPicPr>
        <p:blipFill>
          <a:blip r:embed="rId5"/>
          <a:stretch>
            <a:fillRect/>
          </a:stretch>
        </p:blipFill>
        <p:spPr>
          <a:xfrm>
            <a:off x="1371600" y="2050677"/>
            <a:ext cx="6515100" cy="2610773"/>
          </a:xfrm>
          <a:prstGeom prst="rect">
            <a:avLst/>
          </a:prstGeom>
        </p:spPr>
      </p:pic>
      <p:sp>
        <p:nvSpPr>
          <p:cNvPr id="4" name="TextBox 3">
            <a:extLst>
              <a:ext uri="{FF2B5EF4-FFF2-40B4-BE49-F238E27FC236}">
                <a16:creationId xmlns:a16="http://schemas.microsoft.com/office/drawing/2014/main" id="{0737D83F-0AAF-5DC9-81A6-E5A28D19C8A4}"/>
              </a:ext>
            </a:extLst>
          </p:cNvPr>
          <p:cNvSpPr txBox="1"/>
          <p:nvPr/>
        </p:nvSpPr>
        <p:spPr>
          <a:xfrm>
            <a:off x="3597088" y="1763075"/>
            <a:ext cx="1660712" cy="307777"/>
          </a:xfrm>
          <a:prstGeom prst="rect">
            <a:avLst/>
          </a:prstGeom>
          <a:noFill/>
        </p:spPr>
        <p:txBody>
          <a:bodyPr wrap="square" rtlCol="0">
            <a:spAutoFit/>
          </a:bodyPr>
          <a:lstStyle/>
          <a:p>
            <a:r>
              <a:rPr lang="en-US" dirty="0"/>
              <a:t>Knowledge Article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dirty="0">
                <a:solidFill>
                  <a:srgbClr val="4D4D4D"/>
                </a:solidFill>
                <a:latin typeface="Lato"/>
                <a:ea typeface="Lato"/>
                <a:cs typeface="Lato"/>
                <a:sym typeface="Lato"/>
              </a:rPr>
              <a:t>In a short paragraph, describe how creating cases and knowledge base articles in Salesforce helps SimplySocial more efficiently and effectively support their customers. In your description, include:</a:t>
            </a:r>
            <a:endParaRPr sz="1800" dirty="0">
              <a:solidFill>
                <a:srgbClr val="4D4D4D"/>
              </a:solidFill>
              <a:latin typeface="Lato"/>
              <a:ea typeface="Lato"/>
              <a:cs typeface="Lato"/>
              <a:sym typeface="Lato"/>
            </a:endParaRPr>
          </a:p>
          <a:p>
            <a:pPr marL="0" lvl="0" indent="0" algn="l" rtl="0">
              <a:spcBef>
                <a:spcPts val="0"/>
              </a:spcBef>
              <a:spcAft>
                <a:spcPts val="0"/>
              </a:spcAft>
              <a:buNone/>
            </a:pPr>
            <a:endParaRPr sz="1800" dirty="0">
              <a:solidFill>
                <a:srgbClr val="434343"/>
              </a:solidFill>
              <a:latin typeface="Lato"/>
              <a:ea typeface="Lato"/>
              <a:cs typeface="Lato"/>
              <a:sym typeface="Lato"/>
            </a:endParaRPr>
          </a:p>
        </p:txBody>
      </p:sp>
      <p:pic>
        <p:nvPicPr>
          <p:cNvPr id="143" name="Google Shape;143;p24"/>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44" name="Google Shape;144;p24"/>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5" name="Google Shape;145;p2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6" name="Google Shape;146;p24"/>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The overall purpose of cases and knowledge bases</a:t>
            </a:r>
            <a:endParaRPr dirty="0">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The major steps you took to create cases and a knowledge base</a:t>
            </a:r>
            <a:endParaRPr dirty="0">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How SimplySocial benefits from using cases and knowledge bases </a:t>
            </a:r>
            <a:endParaRPr dirty="0">
              <a:solidFill>
                <a:srgbClr val="4D4D4D"/>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52" name="Google Shape;152;p25"/>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53" name="Google Shape;153;p25"/>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54" name="Google Shape;154;p25"/>
          <p:cNvSpPr txBox="1"/>
          <p:nvPr/>
        </p:nvSpPr>
        <p:spPr>
          <a:xfrm>
            <a:off x="1371600" y="1783250"/>
            <a:ext cx="6515100" cy="2203803"/>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91440" marR="91440" lvl="0" indent="0" algn="l" rtl="0">
              <a:spcBef>
                <a:spcPts val="0"/>
              </a:spcBef>
              <a:spcAft>
                <a:spcPts val="0"/>
              </a:spcAft>
              <a:buNone/>
            </a:pPr>
            <a:r>
              <a:rPr lang="en-US" dirty="0">
                <a:solidFill>
                  <a:srgbClr val="434343"/>
                </a:solidFill>
                <a:latin typeface="Lato"/>
                <a:ea typeface="Lato"/>
                <a:cs typeface="Lato"/>
                <a:sym typeface="Lato"/>
              </a:rPr>
              <a:t>Creating cases and knowledge base articles in Salesforce enhances SimplySocial's customer support by streamlining issue resolution and providing a centralized repository of information. The process involves generating cases to track and manage customer inquiries, while knowledge-base articles capture solutions and best practices. </a:t>
            </a:r>
            <a:r>
              <a:rPr lang="en-US">
                <a:solidFill>
                  <a:srgbClr val="434343"/>
                </a:solidFill>
                <a:latin typeface="Lato"/>
                <a:ea typeface="Lato"/>
                <a:cs typeface="Lato"/>
                <a:sym typeface="Lato"/>
              </a:rPr>
              <a:t>This systematic approach accelerates problem-solving for support teams and empowers users to access self-help resources, improving overall customer satisfaction and efficiency for SimplySocial.</a:t>
            </a:r>
            <a:endParaRPr dirty="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485838" y="887775"/>
            <a:ext cx="8172300" cy="578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3000" b="1">
                <a:solidFill>
                  <a:srgbClr val="000099"/>
                </a:solidFill>
                <a:latin typeface="Lato"/>
                <a:ea typeface="Lato"/>
                <a:cs typeface="Lato"/>
                <a:sym typeface="Lato"/>
              </a:rPr>
              <a:t>You have reached the end of this </a:t>
            </a:r>
            <a:r>
              <a:rPr lang="en" sz="3000" b="1">
                <a:solidFill>
                  <a:srgbClr val="FF4C4C"/>
                </a:solidFill>
                <a:latin typeface="Lato"/>
                <a:ea typeface="Lato"/>
                <a:cs typeface="Lato"/>
                <a:sym typeface="Lato"/>
              </a:rPr>
              <a:t>Project!</a:t>
            </a:r>
            <a:endParaRPr sz="3000">
              <a:solidFill>
                <a:srgbClr val="FF4C4C"/>
              </a:solidFill>
              <a:latin typeface="Lato Black"/>
              <a:ea typeface="Lato Black"/>
              <a:cs typeface="Lato Black"/>
              <a:sym typeface="Lato Black"/>
            </a:endParaRPr>
          </a:p>
        </p:txBody>
      </p:sp>
      <p:pic>
        <p:nvPicPr>
          <p:cNvPr id="160" name="Google Shape;160;p26"/>
          <p:cNvPicPr preferRelativeResize="0"/>
          <p:nvPr/>
        </p:nvPicPr>
        <p:blipFill>
          <a:blip r:embed="rId3">
            <a:alphaModFix/>
          </a:blip>
          <a:stretch>
            <a:fillRect/>
          </a:stretch>
        </p:blipFill>
        <p:spPr>
          <a:xfrm>
            <a:off x="3744750" y="1600950"/>
            <a:ext cx="1654500" cy="1654500"/>
          </a:xfrm>
          <a:prstGeom prst="rect">
            <a:avLst/>
          </a:prstGeom>
          <a:noFill/>
          <a:ln>
            <a:noFill/>
          </a:ln>
        </p:spPr>
      </p:pic>
      <p:sp>
        <p:nvSpPr>
          <p:cNvPr id="161" name="Google Shape;161;p26"/>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This is the end of this Independent Project! Great job completing all these tasks in Salesforce. Make sure you download a copy of this deck for your portfolio. </a:t>
            </a:r>
            <a:endParaRPr sz="1800" b="1" i="1">
              <a:solidFill>
                <a:srgbClr val="4D4D4D"/>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64" name="Google Shape;64;p15"/>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D4D4D"/>
                </a:solidFill>
                <a:latin typeface="Lato Black"/>
                <a:ea typeface="Lato Black"/>
                <a:cs typeface="Lato Black"/>
                <a:sym typeface="Lato Black"/>
              </a:rPr>
              <a:t>Project</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p:txBody>
      </p:sp>
      <p:sp>
        <p:nvSpPr>
          <p:cNvPr id="65" name="Google Shape;65;p15"/>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66" name="Google Shape;66;p15"/>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67" name="Google Shape;67;p15"/>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Create New Cases</a:t>
            </a:r>
            <a:endParaRPr>
              <a:solidFill>
                <a:srgbClr val="4D4D4D"/>
              </a:solidFill>
              <a:latin typeface="Lato"/>
              <a:ea typeface="Lato"/>
              <a:cs typeface="Lato"/>
              <a:sym typeface="Lato"/>
            </a:endParaRPr>
          </a:p>
        </p:txBody>
      </p:sp>
      <p:sp>
        <p:nvSpPr>
          <p:cNvPr id="68" name="Google Shape;68;p15"/>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Create a Knowledge Base</a:t>
            </a:r>
            <a:endParaRPr>
              <a:solidFill>
                <a:srgbClr val="4D4D4D"/>
              </a:solidFill>
              <a:latin typeface="Lato"/>
              <a:ea typeface="Lato"/>
              <a:cs typeface="Lato"/>
              <a:sym typeface="Lato"/>
            </a:endParaRPr>
          </a:p>
        </p:txBody>
      </p:sp>
      <p:sp>
        <p:nvSpPr>
          <p:cNvPr id="69" name="Google Shape;69;p15"/>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70" name="Google Shape;70;p15"/>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71" name="Google Shape;71;p15"/>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Knowledge Articles</a:t>
            </a:r>
            <a:endParaRPr>
              <a:solidFill>
                <a:srgbClr val="4D4D4D"/>
              </a:solidFill>
              <a:latin typeface="Lato"/>
              <a:ea typeface="Lato"/>
              <a:cs typeface="Lato"/>
              <a:sym typeface="Lato"/>
            </a:endParaRPr>
          </a:p>
        </p:txBody>
      </p:sp>
      <p:sp>
        <p:nvSpPr>
          <p:cNvPr id="72" name="Google Shape;72;p15"/>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965950" anchor="ctr" anchorCtr="0">
            <a:noAutofit/>
          </a:bodyPr>
          <a:lstStyle/>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r>
              <a:rPr lang="en" sz="1600" b="1" i="1">
                <a:solidFill>
                  <a:srgbClr val="4D4D4D"/>
                </a:solidFill>
                <a:latin typeface="Lato"/>
                <a:ea typeface="Lato"/>
                <a:cs typeface="Lato"/>
                <a:sym typeface="Lato"/>
              </a:rPr>
              <a:t>Insert a screenshot of each of the 3 new cases you’ve just created. Make sure to show the Case Details and Contact Details sections in your screenshot so that the Subject, Description, Status, Priority, and associated Contact are all visible. </a:t>
            </a: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b="1" i="1">
              <a:solidFill>
                <a:srgbClr val="4D4D4D"/>
              </a:solidFill>
              <a:latin typeface="Lato"/>
              <a:ea typeface="Lato"/>
              <a:cs typeface="Lato"/>
              <a:sym typeface="Lato"/>
            </a:endParaRPr>
          </a:p>
        </p:txBody>
      </p:sp>
      <p:pic>
        <p:nvPicPr>
          <p:cNvPr id="78" name="Google Shape;78;p16"/>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79" name="Google Shape;79;p16"/>
          <p:cNvSpPr txBox="1"/>
          <p:nvPr/>
        </p:nvSpPr>
        <p:spPr>
          <a:xfrm>
            <a:off x="299450" y="292625"/>
            <a:ext cx="746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80" name="Google Shape;80;p16"/>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81" name="Google Shape;81;p16"/>
          <p:cNvSpPr txBox="1"/>
          <p:nvPr/>
        </p:nvSpPr>
        <p:spPr>
          <a:xfrm>
            <a:off x="1007500" y="3112425"/>
            <a:ext cx="6603600" cy="1829700"/>
          </a:xfrm>
          <a:prstGeom prst="rect">
            <a:avLst/>
          </a:prstGeom>
          <a:noFill/>
          <a:ln>
            <a:noFill/>
          </a:ln>
        </p:spPr>
        <p:txBody>
          <a:bodyPr spcFirstLastPara="1" wrap="square" lIns="91425" tIns="91425" rIns="91425" bIns="91425" anchor="t" anchorCtr="0">
            <a:noAutofit/>
          </a:bodyPr>
          <a:lstStyle/>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1:</a:t>
            </a:r>
            <a:r>
              <a:rPr lang="en" b="1">
                <a:solidFill>
                  <a:srgbClr val="4D4D4D"/>
                </a:solidFill>
                <a:latin typeface="Lato"/>
                <a:ea typeface="Lato"/>
                <a:cs typeface="Lato"/>
                <a:sym typeface="Lato"/>
              </a:rPr>
              <a:t> </a:t>
            </a:r>
            <a:r>
              <a:rPr lang="en">
                <a:solidFill>
                  <a:srgbClr val="4D4D4D"/>
                </a:solidFill>
                <a:latin typeface="Lato"/>
                <a:ea typeface="Lato"/>
                <a:cs typeface="Lato"/>
                <a:sym typeface="Lato"/>
              </a:rPr>
              <a:t>The new case you created for </a:t>
            </a:r>
            <a:r>
              <a:rPr lang="en" b="1">
                <a:solidFill>
                  <a:srgbClr val="4D4D4D"/>
                </a:solidFill>
                <a:latin typeface="Lato"/>
                <a:ea typeface="Lato"/>
                <a:cs typeface="Lato"/>
                <a:sym typeface="Lato"/>
              </a:rPr>
              <a:t>Rebecca Kim</a:t>
            </a:r>
            <a:r>
              <a:rPr lang="en">
                <a:solidFill>
                  <a:srgbClr val="4D4D4D"/>
                </a:solidFill>
                <a:latin typeface="Lato"/>
                <a:ea typeface="Lato"/>
                <a:cs typeface="Lato"/>
                <a:sym typeface="Lato"/>
              </a:rPr>
              <a:t>.</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2:</a:t>
            </a:r>
            <a:r>
              <a:rPr lang="en">
                <a:solidFill>
                  <a:srgbClr val="4D4D4D"/>
                </a:solidFill>
                <a:latin typeface="Lato"/>
                <a:ea typeface="Lato"/>
                <a:cs typeface="Lato"/>
                <a:sym typeface="Lato"/>
              </a:rPr>
              <a:t> The new case you created for </a:t>
            </a:r>
            <a:r>
              <a:rPr lang="en" b="1">
                <a:solidFill>
                  <a:srgbClr val="4D4D4D"/>
                </a:solidFill>
                <a:latin typeface="Lato"/>
                <a:ea typeface="Lato"/>
                <a:cs typeface="Lato"/>
                <a:sym typeface="Lato"/>
              </a:rPr>
              <a:t>Denise Choi</a:t>
            </a:r>
            <a:r>
              <a:rPr lang="en">
                <a:solidFill>
                  <a:srgbClr val="4D4D4D"/>
                </a:solidFill>
                <a:latin typeface="Lato"/>
                <a:ea typeface="Lato"/>
                <a:cs typeface="Lato"/>
                <a:sym typeface="Lato"/>
              </a:rPr>
              <a:t>.</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3:</a:t>
            </a:r>
            <a:r>
              <a:rPr lang="en">
                <a:solidFill>
                  <a:srgbClr val="4D4D4D"/>
                </a:solidFill>
                <a:latin typeface="Lato"/>
                <a:ea typeface="Lato"/>
                <a:cs typeface="Lato"/>
                <a:sym typeface="Lato"/>
              </a:rPr>
              <a:t> The second new case you created for </a:t>
            </a:r>
            <a:r>
              <a:rPr lang="en" b="1">
                <a:solidFill>
                  <a:srgbClr val="4D4D4D"/>
                </a:solidFill>
                <a:latin typeface="Lato"/>
                <a:ea typeface="Lato"/>
                <a:cs typeface="Lato"/>
                <a:sym typeface="Lato"/>
              </a:rPr>
              <a:t>Denise Choi</a:t>
            </a:r>
            <a:r>
              <a:rPr lang="en">
                <a:solidFill>
                  <a:srgbClr val="4D4D4D"/>
                </a:solidFill>
                <a:latin typeface="Lato"/>
                <a:ea typeface="Lato"/>
                <a:cs typeface="Lato"/>
                <a:sym typeface="Lato"/>
              </a:rPr>
              <a:t>. </a:t>
            </a:r>
            <a:endParaRPr>
              <a:solidFill>
                <a:srgbClr val="4D4D4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87" name="Google Shape;87;p1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88" name="Google Shape;88;p17"/>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89" name="Google Shape;89;p17"/>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Insert Task 1 </a:t>
            </a:r>
            <a:r>
              <a:rPr lang="en" sz="1800" b="1" i="1" u="sng">
                <a:solidFill>
                  <a:srgbClr val="4D4D4D"/>
                </a:solidFill>
                <a:latin typeface="Lato"/>
                <a:ea typeface="Lato"/>
                <a:cs typeface="Lato"/>
                <a:sym typeface="Lato"/>
              </a:rPr>
              <a:t>Step 1</a:t>
            </a:r>
            <a:r>
              <a:rPr lang="en" sz="1800" b="1" i="1">
                <a:solidFill>
                  <a:srgbClr val="4D4D4D"/>
                </a:solidFill>
                <a:latin typeface="Lato"/>
                <a:ea typeface="Lato"/>
                <a:cs typeface="Lato"/>
                <a:sym typeface="Lato"/>
              </a:rPr>
              <a:t> Screenshot here.</a:t>
            </a: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49B4FB42-311A-19F0-6243-6A46AF79A708}"/>
              </a:ext>
            </a:extLst>
          </p:cNvPr>
          <p:cNvPicPr>
            <a:picLocks noChangeAspect="1"/>
          </p:cNvPicPr>
          <p:nvPr/>
        </p:nvPicPr>
        <p:blipFill>
          <a:blip r:embed="rId5"/>
          <a:stretch>
            <a:fillRect/>
          </a:stretch>
        </p:blipFill>
        <p:spPr>
          <a:xfrm>
            <a:off x="1371601" y="1991874"/>
            <a:ext cx="6515100" cy="2669576"/>
          </a:xfrm>
          <a:prstGeom prst="rect">
            <a:avLst/>
          </a:prstGeom>
        </p:spPr>
      </p:pic>
      <p:sp>
        <p:nvSpPr>
          <p:cNvPr id="4" name="TextBox 3">
            <a:extLst>
              <a:ext uri="{FF2B5EF4-FFF2-40B4-BE49-F238E27FC236}">
                <a16:creationId xmlns:a16="http://schemas.microsoft.com/office/drawing/2014/main" id="{E6E07A83-8993-14EB-2B4C-AEFF732207CD}"/>
              </a:ext>
            </a:extLst>
          </p:cNvPr>
          <p:cNvSpPr txBox="1"/>
          <p:nvPr/>
        </p:nvSpPr>
        <p:spPr>
          <a:xfrm>
            <a:off x="3435724" y="1733674"/>
            <a:ext cx="1519518" cy="307777"/>
          </a:xfrm>
          <a:prstGeom prst="rect">
            <a:avLst/>
          </a:prstGeom>
          <a:noFill/>
        </p:spPr>
        <p:txBody>
          <a:bodyPr wrap="square" rtlCol="0">
            <a:spAutoFit/>
          </a:bodyPr>
          <a:lstStyle/>
          <a:p>
            <a:r>
              <a:rPr lang="en-US" dirty="0"/>
              <a:t>Rebecca’s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5" name="Google Shape;95;p1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96" name="Google Shape;96;p18"/>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97" name="Google Shape;97;p18"/>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Insert Task 1 </a:t>
            </a:r>
            <a:r>
              <a:rPr lang="en" sz="1800" b="1" i="1" u="sng">
                <a:solidFill>
                  <a:srgbClr val="4D4D4D"/>
                </a:solidFill>
                <a:latin typeface="Lato"/>
                <a:ea typeface="Lato"/>
                <a:cs typeface="Lato"/>
                <a:sym typeface="Lato"/>
              </a:rPr>
              <a:t>Step 2</a:t>
            </a:r>
            <a:r>
              <a:rPr lang="en" sz="1800" b="1" i="1">
                <a:solidFill>
                  <a:srgbClr val="4D4D4D"/>
                </a:solidFill>
                <a:latin typeface="Lato"/>
                <a:ea typeface="Lato"/>
                <a:cs typeface="Lato"/>
                <a:sym typeface="Lato"/>
              </a:rPr>
              <a:t> Screenshot here.</a:t>
            </a: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25FA1BBD-0E5B-07CE-F1B5-9F4E83D27B5B}"/>
              </a:ext>
            </a:extLst>
          </p:cNvPr>
          <p:cNvPicPr>
            <a:picLocks noChangeAspect="1"/>
          </p:cNvPicPr>
          <p:nvPr/>
        </p:nvPicPr>
        <p:blipFill>
          <a:blip r:embed="rId5"/>
          <a:stretch>
            <a:fillRect/>
          </a:stretch>
        </p:blipFill>
        <p:spPr>
          <a:xfrm>
            <a:off x="1371601" y="2057400"/>
            <a:ext cx="6515100" cy="2604050"/>
          </a:xfrm>
          <a:prstGeom prst="rect">
            <a:avLst/>
          </a:prstGeom>
        </p:spPr>
      </p:pic>
      <p:sp>
        <p:nvSpPr>
          <p:cNvPr id="4" name="TextBox 3">
            <a:extLst>
              <a:ext uri="{FF2B5EF4-FFF2-40B4-BE49-F238E27FC236}">
                <a16:creationId xmlns:a16="http://schemas.microsoft.com/office/drawing/2014/main" id="{60484F51-5BD1-E5C4-6763-D7C5C4AB6FCA}"/>
              </a:ext>
            </a:extLst>
          </p:cNvPr>
          <p:cNvSpPr txBox="1"/>
          <p:nvPr/>
        </p:nvSpPr>
        <p:spPr>
          <a:xfrm>
            <a:off x="2998694" y="1828149"/>
            <a:ext cx="2850777" cy="307777"/>
          </a:xfrm>
          <a:prstGeom prst="rect">
            <a:avLst/>
          </a:prstGeom>
          <a:noFill/>
        </p:spPr>
        <p:txBody>
          <a:bodyPr wrap="square" rtlCol="0">
            <a:spAutoFit/>
          </a:bodyPr>
          <a:lstStyle/>
          <a:p>
            <a:r>
              <a:rPr lang="en-US" dirty="0"/>
              <a:t>Denise First High Priority Case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03" name="Google Shape;103;p1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New Cases</a:t>
            </a:r>
            <a:endParaRPr sz="2400">
              <a:solidFill>
                <a:srgbClr val="434343"/>
              </a:solidFill>
              <a:latin typeface="Lato Light"/>
              <a:ea typeface="Lato Light"/>
              <a:cs typeface="Lato Light"/>
              <a:sym typeface="Lato Light"/>
            </a:endParaRPr>
          </a:p>
        </p:txBody>
      </p:sp>
      <p:pic>
        <p:nvPicPr>
          <p:cNvPr id="104" name="Google Shape;104;p19"/>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05" name="Google Shape;105;p19"/>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Insert Task 1 </a:t>
            </a:r>
            <a:r>
              <a:rPr lang="en" sz="1800" b="1" i="1" u="sng">
                <a:solidFill>
                  <a:srgbClr val="4D4D4D"/>
                </a:solidFill>
                <a:latin typeface="Lato"/>
                <a:ea typeface="Lato"/>
                <a:cs typeface="Lato"/>
                <a:sym typeface="Lato"/>
              </a:rPr>
              <a:t>Step 3</a:t>
            </a:r>
            <a:r>
              <a:rPr lang="en" sz="1800" b="1" i="1">
                <a:solidFill>
                  <a:srgbClr val="4D4D4D"/>
                </a:solidFill>
                <a:latin typeface="Lato"/>
                <a:ea typeface="Lato"/>
                <a:cs typeface="Lato"/>
                <a:sym typeface="Lato"/>
              </a:rPr>
              <a:t> Screenshot here.</a:t>
            </a: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5294CCEF-9E9C-9A20-D203-596060F8803C}"/>
              </a:ext>
            </a:extLst>
          </p:cNvPr>
          <p:cNvPicPr>
            <a:picLocks noChangeAspect="1"/>
          </p:cNvPicPr>
          <p:nvPr/>
        </p:nvPicPr>
        <p:blipFill>
          <a:blip r:embed="rId5"/>
          <a:stretch>
            <a:fillRect/>
          </a:stretch>
        </p:blipFill>
        <p:spPr>
          <a:xfrm>
            <a:off x="1371600" y="2057400"/>
            <a:ext cx="6515100" cy="2702859"/>
          </a:xfrm>
          <a:prstGeom prst="rect">
            <a:avLst/>
          </a:prstGeom>
        </p:spPr>
      </p:pic>
      <p:sp>
        <p:nvSpPr>
          <p:cNvPr id="4" name="TextBox 3">
            <a:extLst>
              <a:ext uri="{FF2B5EF4-FFF2-40B4-BE49-F238E27FC236}">
                <a16:creationId xmlns:a16="http://schemas.microsoft.com/office/drawing/2014/main" id="{F536477E-AAEA-286A-96D6-F08846D37371}"/>
              </a:ext>
            </a:extLst>
          </p:cNvPr>
          <p:cNvSpPr txBox="1"/>
          <p:nvPr/>
        </p:nvSpPr>
        <p:spPr>
          <a:xfrm>
            <a:off x="2760008" y="1759713"/>
            <a:ext cx="3623983" cy="307777"/>
          </a:xfrm>
          <a:prstGeom prst="rect">
            <a:avLst/>
          </a:prstGeom>
          <a:noFill/>
        </p:spPr>
        <p:txBody>
          <a:bodyPr wrap="square" rtlCol="0">
            <a:spAutoFit/>
          </a:bodyPr>
          <a:lstStyle/>
          <a:p>
            <a:r>
              <a:rPr lang="en-US" dirty="0"/>
              <a:t>Denise Second Escalate High Priority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Insert a screenshot of the Knowledge Base you created showing the data category group and the data categories within it.  </a:t>
            </a:r>
            <a:endParaRPr sz="1800" b="1" i="1">
              <a:solidFill>
                <a:srgbClr val="4D4D4D"/>
              </a:solidFill>
              <a:latin typeface="Lato"/>
              <a:ea typeface="Lato"/>
              <a:cs typeface="Lato"/>
              <a:sym typeface="Lato"/>
            </a:endParaRPr>
          </a:p>
          <a:p>
            <a:pPr marL="0" marR="91440" lvl="0" indent="0" algn="l" rtl="0">
              <a:spcBef>
                <a:spcPts val="0"/>
              </a:spcBef>
              <a:spcAft>
                <a:spcPts val="0"/>
              </a:spcAft>
              <a:buNone/>
            </a:pPr>
            <a:endParaRPr sz="1800" b="1" i="1">
              <a:solidFill>
                <a:srgbClr val="4D4D4D"/>
              </a:solidFill>
              <a:latin typeface="Lato"/>
              <a:ea typeface="Lato"/>
              <a:cs typeface="Lato"/>
              <a:sym typeface="Lato"/>
            </a:endParaRPr>
          </a:p>
        </p:txBody>
      </p:sp>
      <p:pic>
        <p:nvPicPr>
          <p:cNvPr id="111" name="Google Shape;111;p2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2" name="Google Shape;112;p20"/>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Knowledge Base</a:t>
            </a:r>
            <a:endParaRPr sz="2400">
              <a:solidFill>
                <a:srgbClr val="434343"/>
              </a:solidFill>
              <a:latin typeface="Lato Light"/>
              <a:ea typeface="Lato Light"/>
              <a:cs typeface="Lato Light"/>
              <a:sym typeface="Lato Light"/>
            </a:endParaRPr>
          </a:p>
        </p:txBody>
      </p:sp>
      <p:pic>
        <p:nvPicPr>
          <p:cNvPr id="113" name="Google Shape;113;p20"/>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9" name="Google Shape;119;p21"/>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Knowledge Base</a:t>
            </a:r>
            <a:endParaRPr sz="2400">
              <a:solidFill>
                <a:srgbClr val="434343"/>
              </a:solidFill>
              <a:latin typeface="Lato Light"/>
              <a:ea typeface="Lato Light"/>
              <a:cs typeface="Lato Light"/>
              <a:sym typeface="Lato Light"/>
            </a:endParaRPr>
          </a:p>
        </p:txBody>
      </p:sp>
      <p:pic>
        <p:nvPicPr>
          <p:cNvPr id="120" name="Google Shape;120;p21"/>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21" name="Google Shape;121;p21"/>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None/>
            </a:pPr>
            <a:r>
              <a:rPr lang="en" sz="1800" b="1" i="1">
                <a:solidFill>
                  <a:srgbClr val="4D4D4D"/>
                </a:solidFill>
                <a:latin typeface="Lato"/>
                <a:ea typeface="Lato"/>
                <a:cs typeface="Lato"/>
                <a:sym typeface="Lato"/>
              </a:rPr>
              <a:t>Insert Task 2 screenshot here.</a:t>
            </a: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2409CA7B-442B-166F-661F-47D326E96DDD}"/>
              </a:ext>
            </a:extLst>
          </p:cNvPr>
          <p:cNvPicPr>
            <a:picLocks noChangeAspect="1"/>
          </p:cNvPicPr>
          <p:nvPr/>
        </p:nvPicPr>
        <p:blipFill>
          <a:blip r:embed="rId5"/>
          <a:stretch>
            <a:fillRect/>
          </a:stretch>
        </p:blipFill>
        <p:spPr>
          <a:xfrm>
            <a:off x="1371600" y="2077570"/>
            <a:ext cx="6515100" cy="2583879"/>
          </a:xfrm>
          <a:prstGeom prst="rect">
            <a:avLst/>
          </a:prstGeom>
        </p:spPr>
      </p:pic>
      <p:sp>
        <p:nvSpPr>
          <p:cNvPr id="4" name="TextBox 3">
            <a:extLst>
              <a:ext uri="{FF2B5EF4-FFF2-40B4-BE49-F238E27FC236}">
                <a16:creationId xmlns:a16="http://schemas.microsoft.com/office/drawing/2014/main" id="{2A59CB20-515F-D30C-8AE8-DF735A44E8EF}"/>
              </a:ext>
            </a:extLst>
          </p:cNvPr>
          <p:cNvSpPr txBox="1"/>
          <p:nvPr/>
        </p:nvSpPr>
        <p:spPr>
          <a:xfrm>
            <a:off x="3143936" y="1763067"/>
            <a:ext cx="2970428" cy="307777"/>
          </a:xfrm>
          <a:prstGeom prst="rect">
            <a:avLst/>
          </a:prstGeom>
          <a:noFill/>
        </p:spPr>
        <p:txBody>
          <a:bodyPr wrap="square" rtlCol="0">
            <a:spAutoFit/>
          </a:bodyPr>
          <a:lstStyle/>
          <a:p>
            <a:r>
              <a:rPr lang="en-US" dirty="0"/>
              <a:t>Knowledge Base for Yaloo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Insert a screenshot on the following slide of the “Published Articles” list view showing you have created and published the six specified articles. Note that you may have to refresh your page for them all to appear in this list view. </a:t>
            </a:r>
            <a:endParaRPr sz="1800" b="1" i="1">
              <a:solidFill>
                <a:srgbClr val="4D4D4D"/>
              </a:solidFill>
              <a:latin typeface="Lato"/>
              <a:ea typeface="Lato"/>
              <a:cs typeface="Lato"/>
              <a:sym typeface="Lato"/>
            </a:endParaRPr>
          </a:p>
          <a:p>
            <a:pPr marL="0" marR="91440" lvl="0" indent="0" algn="l" rtl="0">
              <a:spcBef>
                <a:spcPts val="0"/>
              </a:spcBef>
              <a:spcAft>
                <a:spcPts val="0"/>
              </a:spcAft>
              <a:buNone/>
            </a:pPr>
            <a:endParaRPr sz="1800" b="1" i="1">
              <a:solidFill>
                <a:srgbClr val="4D4D4D"/>
              </a:solidFill>
              <a:latin typeface="Lato"/>
              <a:ea typeface="Lato"/>
              <a:cs typeface="Lato"/>
              <a:sym typeface="Lato"/>
            </a:endParaRPr>
          </a:p>
        </p:txBody>
      </p:sp>
      <p:pic>
        <p:nvPicPr>
          <p:cNvPr id="127" name="Google Shape;127;p2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28" name="Google Shape;128;p22"/>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Knowledge Articles</a:t>
            </a:r>
            <a:endParaRPr sz="2400">
              <a:solidFill>
                <a:srgbClr val="434343"/>
              </a:solidFill>
              <a:latin typeface="Lato Light"/>
              <a:ea typeface="Lato Light"/>
              <a:cs typeface="Lato Light"/>
              <a:sym typeface="Lato Light"/>
            </a:endParaRPr>
          </a:p>
        </p:txBody>
      </p:sp>
      <p:pic>
        <p:nvPicPr>
          <p:cNvPr id="129" name="Google Shape;129;p22"/>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482</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Lato</vt:lpstr>
      <vt:lpstr>Lato Light</vt:lpstr>
      <vt:lpstr>Lato Black</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Basanta Gurung</cp:lastModifiedBy>
  <cp:revision>13</cp:revision>
  <dcterms:modified xsi:type="dcterms:W3CDTF">2024-01-17T21:16:06Z</dcterms:modified>
</cp:coreProperties>
</file>