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Lato Black" panose="020F0502020204030203" pitchFamily="34" charset="0"/>
      <p:bold r:id="rId27"/>
      <p:boldItalic r:id="rId28"/>
    </p:embeddedFont>
    <p:embeddedFont>
      <p:font typeface="Lato Light" panose="020F0502020204030203"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6d63f85f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6d63f85f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latin typeface="Lato"/>
              <a:ea typeface="Lato"/>
              <a:cs typeface="Lato"/>
              <a:sym typeface="La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3e8251e84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3e8251e84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sz="1000">
              <a:solidFill>
                <a:schemeClr val="dk1"/>
              </a:solidFill>
              <a:latin typeface="Lato"/>
              <a:ea typeface="Lato"/>
              <a:cs typeface="Lato"/>
              <a:sym typeface="Lato"/>
            </a:endParaRPr>
          </a:p>
          <a:p>
            <a:pPr marL="0" lvl="0" indent="0" algn="l" rtl="0">
              <a:spcBef>
                <a:spcPts val="12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3e8251e84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3e8251e84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3f66fa73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3f66fa73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3f66fa73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3f66fa73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3f66fa73c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3f66fa73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3f66fa73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3f66fa73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fdf95c9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fdf95c9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fdf95c95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fdf95c95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fdf95c95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7fdf95c95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fdf95c95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fdf95c95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3e8251e84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3e8251e8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fdf95c95e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fdf95c95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dc3e9c91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dc3e9c9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3e8251e8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3e8251e8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3e8251e84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3e8251e84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3e8251e84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3e8251e84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3e8251e84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3e8251e84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3e8251e84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3e8251e84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3e8251e84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3e8251e84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_3_2_1">
    <p:spTree>
      <p:nvGrpSpPr>
        <p:cNvPr id="1"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3">
            <a:alphaModFix/>
          </a:blip>
          <a:srcRect l="14507"/>
          <a:stretch/>
        </p:blipFill>
        <p:spPr>
          <a:xfrm>
            <a:off x="0" y="3581075"/>
            <a:ext cx="3689424" cy="1057275"/>
          </a:xfrm>
          <a:prstGeom prst="rect">
            <a:avLst/>
          </a:prstGeom>
          <a:noFill/>
          <a:ln>
            <a:noFill/>
          </a:ln>
        </p:spPr>
      </p:pic>
      <p:pic>
        <p:nvPicPr>
          <p:cNvPr id="56" name="Google Shape;56;p14"/>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57" name="Google Shape;57;p14"/>
          <p:cNvSpPr txBox="1"/>
          <p:nvPr/>
        </p:nvSpPr>
        <p:spPr>
          <a:xfrm>
            <a:off x="440850" y="2177500"/>
            <a:ext cx="8262300" cy="8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434343"/>
                </a:solidFill>
                <a:latin typeface="Lato Black"/>
                <a:ea typeface="Lato Black"/>
                <a:cs typeface="Lato Black"/>
                <a:sym typeface="Lato Black"/>
              </a:rPr>
              <a:t>Reports and Dashboards in Salesforce </a:t>
            </a:r>
            <a:endParaRPr sz="1800">
              <a:solidFill>
                <a:srgbClr val="595959"/>
              </a:solidFill>
              <a:latin typeface="Lato"/>
              <a:ea typeface="Lato"/>
              <a:cs typeface="Lato"/>
              <a:sym typeface="Lato"/>
            </a:endParaRPr>
          </a:p>
          <a:p>
            <a:pPr marL="0" lvl="0" indent="0" algn="l" rtl="0">
              <a:spcBef>
                <a:spcPts val="0"/>
              </a:spcBef>
              <a:spcAft>
                <a:spcPts val="0"/>
              </a:spcAft>
              <a:buNone/>
            </a:pPr>
            <a:r>
              <a:rPr lang="en" sz="1800">
                <a:solidFill>
                  <a:srgbClr val="595959"/>
                </a:solidFill>
                <a:latin typeface="Lato"/>
                <a:ea typeface="Lato"/>
                <a:cs typeface="Lato"/>
                <a:sym typeface="Lato"/>
              </a:rPr>
              <a:t>Independent Project: Use Salesforce to Create Reports and Dashboards</a:t>
            </a:r>
            <a:endParaRPr sz="1800">
              <a:solidFill>
                <a:srgbClr val="595959"/>
              </a:solidFill>
              <a:latin typeface="Lato"/>
              <a:ea typeface="Lato"/>
              <a:cs typeface="Lato"/>
              <a:sym typeface="Lato"/>
            </a:endParaRPr>
          </a:p>
        </p:txBody>
      </p:sp>
      <p:sp>
        <p:nvSpPr>
          <p:cNvPr id="58" name="Google Shape;58;p14"/>
          <p:cNvSpPr txBox="1"/>
          <p:nvPr/>
        </p:nvSpPr>
        <p:spPr>
          <a:xfrm>
            <a:off x="393785" y="3065800"/>
            <a:ext cx="6039000" cy="485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400" i="1">
                <a:solidFill>
                  <a:srgbClr val="FC5155"/>
                </a:solidFill>
                <a:latin typeface="Lato"/>
                <a:ea typeface="Lato"/>
                <a:cs typeface="Lato"/>
                <a:sym typeface="Lato"/>
              </a:rPr>
              <a:t>Basanta Gurung</a:t>
            </a:r>
            <a:endParaRPr sz="2400" i="1">
              <a:solidFill>
                <a:srgbClr val="FC5155"/>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1463025" anchor="ctr" anchorCtr="0">
            <a:noAutofit/>
          </a:bodyPr>
          <a:lstStyle/>
          <a:p>
            <a:pPr marL="91440" lvl="0" indent="0" algn="l" rtl="0">
              <a:spcBef>
                <a:spcPts val="0"/>
              </a:spcBef>
              <a:spcAft>
                <a:spcPts val="0"/>
              </a:spcAft>
              <a:buNone/>
            </a:pPr>
            <a:r>
              <a:rPr lang="en" sz="1600" b="1" i="1" dirty="0">
                <a:solidFill>
                  <a:srgbClr val="4D4D4D"/>
                </a:solidFill>
                <a:latin typeface="Lato"/>
                <a:ea typeface="Lato"/>
                <a:cs typeface="Lato"/>
                <a:sym typeface="Lato"/>
              </a:rPr>
              <a:t>In a short paragraph on the following slide, describe how using various reports in Salesforce would help SimplySocial make data-driven decisions. In your description, include:</a:t>
            </a:r>
            <a:endParaRPr sz="1800" dirty="0">
              <a:solidFill>
                <a:srgbClr val="4D4D4D"/>
              </a:solidFill>
              <a:latin typeface="Lato"/>
              <a:ea typeface="Lato"/>
              <a:cs typeface="Lato"/>
              <a:sym typeface="Lato"/>
            </a:endParaRPr>
          </a:p>
          <a:p>
            <a:pPr marL="0" lvl="0" indent="0" algn="l" rtl="0">
              <a:spcBef>
                <a:spcPts val="0"/>
              </a:spcBef>
              <a:spcAft>
                <a:spcPts val="0"/>
              </a:spcAft>
              <a:buNone/>
            </a:pPr>
            <a:endParaRPr sz="1800" dirty="0">
              <a:solidFill>
                <a:srgbClr val="434343"/>
              </a:solidFill>
              <a:latin typeface="Lato"/>
              <a:ea typeface="Lato"/>
              <a:cs typeface="Lato"/>
              <a:sym typeface="Lato"/>
            </a:endParaRPr>
          </a:p>
        </p:txBody>
      </p:sp>
      <p:pic>
        <p:nvPicPr>
          <p:cNvPr id="138" name="Google Shape;138;p23"/>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39" name="Google Shape;139;p23"/>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4:</a:t>
            </a:r>
            <a:r>
              <a:rPr lang="en" sz="2400">
                <a:solidFill>
                  <a:srgbClr val="434343"/>
                </a:solidFill>
                <a:latin typeface="Lato Black"/>
                <a:ea typeface="Lato Black"/>
                <a:cs typeface="Lato Black"/>
                <a:sym typeface="Lato Black"/>
              </a:rPr>
              <a:t> Business Case Analysis</a:t>
            </a:r>
            <a:endParaRPr sz="2400">
              <a:solidFill>
                <a:srgbClr val="434343"/>
              </a:solidFill>
              <a:latin typeface="Lato Light"/>
              <a:ea typeface="Lato Light"/>
              <a:cs typeface="Lato Light"/>
              <a:sym typeface="Lato Light"/>
            </a:endParaRPr>
          </a:p>
        </p:txBody>
      </p:sp>
      <p:pic>
        <p:nvPicPr>
          <p:cNvPr id="140" name="Google Shape;140;p23"/>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141" name="Google Shape;141;p23"/>
          <p:cNvSpPr txBox="1"/>
          <p:nvPr/>
        </p:nvSpPr>
        <p:spPr>
          <a:xfrm>
            <a:off x="1454275" y="2780525"/>
            <a:ext cx="6264000" cy="16884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4D4D4D"/>
              </a:buClr>
              <a:buSzPts val="1400"/>
              <a:buFont typeface="Lato"/>
              <a:buChar char="●"/>
            </a:pPr>
            <a:r>
              <a:rPr lang="en" dirty="0">
                <a:solidFill>
                  <a:srgbClr val="4D4D4D"/>
                </a:solidFill>
                <a:latin typeface="Lato"/>
                <a:ea typeface="Lato"/>
                <a:cs typeface="Lato"/>
                <a:sym typeface="Lato"/>
              </a:rPr>
              <a:t>The overall purpose of reports, report filters, and report types</a:t>
            </a:r>
            <a:endParaRPr dirty="0">
              <a:solidFill>
                <a:srgbClr val="4D4D4D"/>
              </a:solidFill>
              <a:latin typeface="Lato"/>
              <a:ea typeface="Lato"/>
              <a:cs typeface="Lato"/>
              <a:sym typeface="Lato"/>
            </a:endParaRPr>
          </a:p>
          <a:p>
            <a:pPr marL="457200" lvl="0" indent="-317500" algn="l" rtl="0">
              <a:lnSpc>
                <a:spcPct val="150000"/>
              </a:lnSpc>
              <a:spcBef>
                <a:spcPts val="0"/>
              </a:spcBef>
              <a:spcAft>
                <a:spcPts val="0"/>
              </a:spcAft>
              <a:buClr>
                <a:srgbClr val="4D4D4D"/>
              </a:buClr>
              <a:buSzPts val="1400"/>
              <a:buFont typeface="Lato"/>
              <a:buChar char="●"/>
            </a:pPr>
            <a:r>
              <a:rPr lang="en" dirty="0">
                <a:solidFill>
                  <a:srgbClr val="4D4D4D"/>
                </a:solidFill>
                <a:latin typeface="Lato"/>
                <a:ea typeface="Lato"/>
                <a:cs typeface="Lato"/>
                <a:sym typeface="Lato"/>
              </a:rPr>
              <a:t>The major steps you took to create various reports</a:t>
            </a:r>
            <a:endParaRPr dirty="0">
              <a:solidFill>
                <a:srgbClr val="4D4D4D"/>
              </a:solidFill>
              <a:latin typeface="Lato"/>
              <a:ea typeface="Lato"/>
              <a:cs typeface="Lato"/>
              <a:sym typeface="Lato"/>
            </a:endParaRPr>
          </a:p>
          <a:p>
            <a:pPr marL="457200" lvl="0" indent="-317500" algn="l" rtl="0">
              <a:lnSpc>
                <a:spcPct val="150000"/>
              </a:lnSpc>
              <a:spcBef>
                <a:spcPts val="0"/>
              </a:spcBef>
              <a:spcAft>
                <a:spcPts val="0"/>
              </a:spcAft>
              <a:buClr>
                <a:srgbClr val="4D4D4D"/>
              </a:buClr>
              <a:buSzPts val="1400"/>
              <a:buFont typeface="Lato"/>
              <a:buChar char="●"/>
            </a:pPr>
            <a:r>
              <a:rPr lang="en" dirty="0">
                <a:solidFill>
                  <a:srgbClr val="4D4D4D"/>
                </a:solidFill>
                <a:latin typeface="Lato"/>
                <a:ea typeface="Lato"/>
                <a:cs typeface="Lato"/>
                <a:sym typeface="Lato"/>
              </a:rPr>
              <a:t>How SimplySocial would benefit from using reports</a:t>
            </a:r>
            <a:endParaRPr dirty="0">
              <a:solidFill>
                <a:srgbClr val="4D4D4D"/>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4"/>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47" name="Google Shape;147;p24"/>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4:</a:t>
            </a:r>
            <a:r>
              <a:rPr lang="en" sz="2400">
                <a:solidFill>
                  <a:srgbClr val="434343"/>
                </a:solidFill>
                <a:latin typeface="Lato Black"/>
                <a:ea typeface="Lato Black"/>
                <a:cs typeface="Lato Black"/>
                <a:sym typeface="Lato Black"/>
              </a:rPr>
              <a:t> Business Case Analysis</a:t>
            </a:r>
            <a:endParaRPr sz="2400">
              <a:solidFill>
                <a:srgbClr val="434343"/>
              </a:solidFill>
              <a:latin typeface="Lato Light"/>
              <a:ea typeface="Lato Light"/>
              <a:cs typeface="Lato Light"/>
              <a:sym typeface="Lato Light"/>
            </a:endParaRPr>
          </a:p>
        </p:txBody>
      </p:sp>
      <p:pic>
        <p:nvPicPr>
          <p:cNvPr id="148" name="Google Shape;148;p24"/>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149" name="Google Shape;149;p24"/>
          <p:cNvSpPr txBox="1"/>
          <p:nvPr/>
        </p:nvSpPr>
        <p:spPr>
          <a:xfrm>
            <a:off x="1459005" y="1207456"/>
            <a:ext cx="6642847" cy="3270415"/>
          </a:xfrm>
          <a:prstGeom prst="rect">
            <a:avLst/>
          </a:prstGeom>
          <a:solidFill>
            <a:srgbClr val="E8F5FC"/>
          </a:solidFill>
          <a:ln w="28575" cap="flat" cmpd="sng">
            <a:solidFill>
              <a:srgbClr val="1996DA"/>
            </a:solidFill>
            <a:prstDash val="solid"/>
            <a:round/>
            <a:headEnd type="none" w="sm" len="sm"/>
            <a:tailEnd type="none" w="sm" len="sm"/>
          </a:ln>
        </p:spPr>
        <p:txBody>
          <a:bodyPr spcFirstLastPara="1" wrap="square" lIns="91425" tIns="91425" rIns="91425" bIns="91425" anchor="t" anchorCtr="0">
            <a:noAutofit/>
          </a:bodyPr>
          <a:lstStyle/>
          <a:p>
            <a:pPr marL="91440" marR="91440" lvl="0" indent="0" algn="l" rtl="0">
              <a:spcBef>
                <a:spcPts val="0"/>
              </a:spcBef>
              <a:spcAft>
                <a:spcPts val="0"/>
              </a:spcAft>
              <a:buNone/>
            </a:pPr>
            <a:r>
              <a:rPr lang="en-US" dirty="0">
                <a:solidFill>
                  <a:srgbClr val="434343"/>
                </a:solidFill>
                <a:latin typeface="Lato"/>
                <a:ea typeface="Lato"/>
                <a:cs typeface="Lato"/>
                <a:sym typeface="Lato"/>
              </a:rPr>
              <a:t>Leveraging various Salesforce reports, SimplySocial can make informed, data-driven decisions</a:t>
            </a:r>
            <a:r>
              <a:rPr lang="en-US">
                <a:solidFill>
                  <a:srgbClr val="434343"/>
                </a:solidFill>
                <a:latin typeface="Lato"/>
                <a:ea typeface="Lato"/>
                <a:cs typeface="Lato"/>
                <a:sym typeface="Lato"/>
              </a:rPr>
              <a:t>. </a:t>
            </a:r>
          </a:p>
          <a:p>
            <a:pPr marL="91440" marR="91440" lvl="0" indent="0" algn="l" rtl="0">
              <a:spcBef>
                <a:spcPts val="0"/>
              </a:spcBef>
              <a:spcAft>
                <a:spcPts val="0"/>
              </a:spcAft>
              <a:buNone/>
            </a:pPr>
            <a:endParaRPr lang="en-US" dirty="0">
              <a:solidFill>
                <a:srgbClr val="434343"/>
              </a:solidFill>
              <a:latin typeface="Lato"/>
              <a:ea typeface="Lato"/>
              <a:cs typeface="Lato"/>
              <a:sym typeface="Lato"/>
            </a:endParaRPr>
          </a:p>
          <a:p>
            <a:pPr marL="91440" marR="91440" lvl="0" indent="0" algn="l" rtl="0">
              <a:spcBef>
                <a:spcPts val="0"/>
              </a:spcBef>
              <a:spcAft>
                <a:spcPts val="0"/>
              </a:spcAft>
              <a:buNone/>
            </a:pPr>
            <a:r>
              <a:rPr lang="en-US" dirty="0">
                <a:solidFill>
                  <a:srgbClr val="434343"/>
                </a:solidFill>
                <a:latin typeface="Lato"/>
                <a:ea typeface="Lato"/>
                <a:cs typeface="Lato"/>
                <a:sym typeface="Lato"/>
              </a:rPr>
              <a:t>Different types of reports serve the overall purpose of organizing and presenting data meaningfully, aiding in analysis and decision-making. Utilizing report filters allows SimplySocial to narrow down and focus on specific criteria, tailoring the insights to their unique needs. </a:t>
            </a:r>
          </a:p>
          <a:p>
            <a:pPr marL="91440" marR="91440" lvl="0" indent="0" algn="l" rtl="0">
              <a:spcBef>
                <a:spcPts val="0"/>
              </a:spcBef>
              <a:spcAft>
                <a:spcPts val="0"/>
              </a:spcAft>
              <a:buNone/>
            </a:pPr>
            <a:endParaRPr lang="en-US" dirty="0">
              <a:solidFill>
                <a:srgbClr val="434343"/>
              </a:solidFill>
              <a:latin typeface="Lato"/>
              <a:ea typeface="Lato"/>
              <a:cs typeface="Lato"/>
              <a:sym typeface="Lato"/>
            </a:endParaRPr>
          </a:p>
          <a:p>
            <a:pPr marL="91440" marR="91440" lvl="0" indent="0" algn="l" rtl="0">
              <a:spcBef>
                <a:spcPts val="0"/>
              </a:spcBef>
              <a:spcAft>
                <a:spcPts val="0"/>
              </a:spcAft>
              <a:buNone/>
            </a:pPr>
            <a:r>
              <a:rPr lang="en-US" dirty="0">
                <a:solidFill>
                  <a:srgbClr val="434343"/>
                </a:solidFill>
                <a:latin typeface="Lato"/>
                <a:ea typeface="Lato"/>
                <a:cs typeface="Lato"/>
                <a:sym typeface="Lato"/>
              </a:rPr>
              <a:t>Creating different report types, such as tabular, summary, or matrix reports, enables a comprehensive view of data from different angles. The significant steps involve selecting data objects, defining report criteria, and choosing visualization options. SimplySocial benefits by gaining actionable insights, identifying trends, and monitoring key performance indicators, ultimately empowering them to optimize strategies and achieve business objectives.</a:t>
            </a:r>
            <a:endParaRPr dirty="0">
              <a:solidFill>
                <a:srgbClr val="434343"/>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91425" anchor="ctr" anchorCtr="0">
            <a:noAutofit/>
          </a:bodyPr>
          <a:lstStyle/>
          <a:p>
            <a:pPr marL="91440" marR="91440" lvl="0" indent="0" algn="ctr" rtl="0">
              <a:spcBef>
                <a:spcPts val="0"/>
              </a:spcBef>
              <a:spcAft>
                <a:spcPts val="0"/>
              </a:spcAft>
              <a:buNone/>
            </a:pPr>
            <a:r>
              <a:rPr lang="en" sz="1800" b="1" i="1">
                <a:solidFill>
                  <a:srgbClr val="4D4D4D"/>
                </a:solidFill>
                <a:latin typeface="Lato"/>
                <a:ea typeface="Lato"/>
                <a:cs typeface="Lato"/>
                <a:sym typeface="Lato"/>
              </a:rPr>
              <a:t>On the following slide, insert a screenshot of the new report you just created and ran.</a:t>
            </a:r>
            <a:endParaRPr sz="1800" b="1" i="1">
              <a:solidFill>
                <a:srgbClr val="4D4D4D"/>
              </a:solidFill>
              <a:latin typeface="Lato"/>
              <a:ea typeface="Lato"/>
              <a:cs typeface="Lato"/>
              <a:sym typeface="Lato"/>
            </a:endParaRPr>
          </a:p>
        </p:txBody>
      </p:sp>
      <p:pic>
        <p:nvPicPr>
          <p:cNvPr id="155" name="Google Shape;155;p25"/>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56" name="Google Shape;156;p25"/>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5:</a:t>
            </a:r>
            <a:r>
              <a:rPr lang="en" sz="2400">
                <a:solidFill>
                  <a:srgbClr val="434343"/>
                </a:solidFill>
                <a:latin typeface="Lato Black"/>
                <a:ea typeface="Lato Black"/>
                <a:cs typeface="Lato Black"/>
                <a:sym typeface="Lato Black"/>
              </a:rPr>
              <a:t> Create a New Report</a:t>
            </a:r>
            <a:endParaRPr sz="2400">
              <a:solidFill>
                <a:srgbClr val="434343"/>
              </a:solidFill>
              <a:latin typeface="Lato Light"/>
              <a:ea typeface="Lato Light"/>
              <a:cs typeface="Lato Light"/>
              <a:sym typeface="Lato Light"/>
            </a:endParaRPr>
          </a:p>
        </p:txBody>
      </p:sp>
      <p:pic>
        <p:nvPicPr>
          <p:cNvPr id="157" name="Google Shape;157;p25"/>
          <p:cNvPicPr preferRelativeResize="0"/>
          <p:nvPr/>
        </p:nvPicPr>
        <p:blipFill>
          <a:blip r:embed="rId4">
            <a:alphaModFix/>
          </a:blip>
          <a:stretch>
            <a:fillRect/>
          </a:stretch>
        </p:blipFill>
        <p:spPr>
          <a:xfrm>
            <a:off x="6924350" y="-59750"/>
            <a:ext cx="2598100" cy="15355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6"/>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63" name="Google Shape;163;p26"/>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5:</a:t>
            </a:r>
            <a:r>
              <a:rPr lang="en" sz="2400">
                <a:solidFill>
                  <a:srgbClr val="434343"/>
                </a:solidFill>
                <a:latin typeface="Lato Black"/>
                <a:ea typeface="Lato Black"/>
                <a:cs typeface="Lato Black"/>
                <a:sym typeface="Lato Black"/>
              </a:rPr>
              <a:t> Create a New Report</a:t>
            </a:r>
            <a:endParaRPr sz="2400">
              <a:solidFill>
                <a:srgbClr val="434343"/>
              </a:solidFill>
              <a:latin typeface="Lato Light"/>
              <a:ea typeface="Lato Light"/>
              <a:cs typeface="Lato Light"/>
              <a:sym typeface="Lato Light"/>
            </a:endParaRPr>
          </a:p>
        </p:txBody>
      </p:sp>
      <p:pic>
        <p:nvPicPr>
          <p:cNvPr id="164" name="Google Shape;164;p26"/>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165" name="Google Shape;165;p26"/>
          <p:cNvSpPr txBox="1"/>
          <p:nvPr/>
        </p:nvSpPr>
        <p:spPr>
          <a:xfrm>
            <a:off x="1371600" y="1783250"/>
            <a:ext cx="6515100" cy="2878200"/>
          </a:xfrm>
          <a:prstGeom prst="rect">
            <a:avLst/>
          </a:prstGeom>
          <a:noFill/>
          <a:ln w="28575" cap="flat" cmpd="sng">
            <a:solidFill>
              <a:srgbClr val="FF4C4C"/>
            </a:solidFill>
            <a:prstDash val="dash"/>
            <a:round/>
            <a:headEnd type="none" w="sm" len="sm"/>
            <a:tailEnd type="none" w="sm" len="sm"/>
          </a:ln>
        </p:spPr>
        <p:txBody>
          <a:bodyPr spcFirstLastPara="1" wrap="square" lIns="91425" tIns="859525" rIns="91425" bIns="91425" anchor="t" anchorCtr="0">
            <a:noAutofit/>
          </a:bodyPr>
          <a:lstStyle/>
          <a:p>
            <a:pPr marL="0" lvl="0" indent="0" algn="ctr" rtl="0">
              <a:spcBef>
                <a:spcPts val="0"/>
              </a:spcBef>
              <a:spcAft>
                <a:spcPts val="0"/>
              </a:spcAft>
              <a:buClr>
                <a:schemeClr val="dk1"/>
              </a:buClr>
              <a:buSzPts val="1100"/>
              <a:buFont typeface="Arial"/>
              <a:buNone/>
            </a:pPr>
            <a:r>
              <a:rPr lang="en" sz="1800" b="1" i="1">
                <a:solidFill>
                  <a:srgbClr val="4D4D4D"/>
                </a:solidFill>
                <a:latin typeface="Lato"/>
                <a:ea typeface="Lato"/>
                <a:cs typeface="Lato"/>
                <a:sym typeface="Lato"/>
              </a:rPr>
              <a:t>Insert Task 5 screenshot here.</a:t>
            </a:r>
            <a:endParaRPr sz="1800" b="1" i="1">
              <a:solidFill>
                <a:srgbClr val="4D4D4D"/>
              </a:solidFill>
              <a:latin typeface="Lato"/>
              <a:ea typeface="Lato"/>
              <a:cs typeface="Lato"/>
              <a:sym typeface="Lato"/>
            </a:endParaRPr>
          </a:p>
          <a:p>
            <a:pPr marL="0" lvl="0" indent="0" algn="ctr" rtl="0">
              <a:spcBef>
                <a:spcPts val="0"/>
              </a:spcBef>
              <a:spcAft>
                <a:spcPts val="0"/>
              </a:spcAft>
              <a:buNone/>
            </a:pPr>
            <a:endParaRPr sz="1800" b="1" i="1">
              <a:solidFill>
                <a:srgbClr val="4D4D4D"/>
              </a:solidFill>
              <a:latin typeface="Lato"/>
              <a:ea typeface="Lato"/>
              <a:cs typeface="Lato"/>
              <a:sym typeface="Lato"/>
            </a:endParaRPr>
          </a:p>
        </p:txBody>
      </p:sp>
      <p:pic>
        <p:nvPicPr>
          <p:cNvPr id="3" name="Picture 2">
            <a:extLst>
              <a:ext uri="{FF2B5EF4-FFF2-40B4-BE49-F238E27FC236}">
                <a16:creationId xmlns:a16="http://schemas.microsoft.com/office/drawing/2014/main" id="{E3203DE0-634E-C311-6F1A-57719E73103B}"/>
              </a:ext>
            </a:extLst>
          </p:cNvPr>
          <p:cNvPicPr>
            <a:picLocks noChangeAspect="1"/>
          </p:cNvPicPr>
          <p:nvPr/>
        </p:nvPicPr>
        <p:blipFill>
          <a:blip r:embed="rId5"/>
          <a:stretch>
            <a:fillRect/>
          </a:stretch>
        </p:blipFill>
        <p:spPr>
          <a:xfrm>
            <a:off x="1371600" y="2064124"/>
            <a:ext cx="6515100" cy="2597326"/>
          </a:xfrm>
          <a:prstGeom prst="rect">
            <a:avLst/>
          </a:prstGeom>
        </p:spPr>
      </p:pic>
      <p:sp>
        <p:nvSpPr>
          <p:cNvPr id="4" name="TextBox 3">
            <a:extLst>
              <a:ext uri="{FF2B5EF4-FFF2-40B4-BE49-F238E27FC236}">
                <a16:creationId xmlns:a16="http://schemas.microsoft.com/office/drawing/2014/main" id="{9B239FE8-095F-6E31-05C5-6AB5412F5DC1}"/>
              </a:ext>
            </a:extLst>
          </p:cNvPr>
          <p:cNvSpPr txBox="1"/>
          <p:nvPr/>
        </p:nvSpPr>
        <p:spPr>
          <a:xfrm>
            <a:off x="2605367" y="1756347"/>
            <a:ext cx="4047565" cy="307777"/>
          </a:xfrm>
          <a:prstGeom prst="rect">
            <a:avLst/>
          </a:prstGeom>
          <a:noFill/>
        </p:spPr>
        <p:txBody>
          <a:bodyPr wrap="square" rtlCol="0">
            <a:spAutoFit/>
          </a:bodyPr>
          <a:lstStyle/>
          <a:p>
            <a:r>
              <a:rPr lang="en-US" dirty="0"/>
              <a:t>Opportunities Closed-Won Grouped by Industry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7"/>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71" name="Google Shape;171;p27"/>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6:</a:t>
            </a:r>
            <a:r>
              <a:rPr lang="en" sz="2400">
                <a:solidFill>
                  <a:srgbClr val="434343"/>
                </a:solidFill>
                <a:latin typeface="Lato Black"/>
                <a:ea typeface="Lato Black"/>
                <a:cs typeface="Lato Black"/>
                <a:sym typeface="Lato Black"/>
              </a:rPr>
              <a:t> Create Report Charts</a:t>
            </a:r>
            <a:endParaRPr sz="2400">
              <a:solidFill>
                <a:srgbClr val="434343"/>
              </a:solidFill>
              <a:latin typeface="Lato Light"/>
              <a:ea typeface="Lato Light"/>
              <a:cs typeface="Lato Light"/>
              <a:sym typeface="Lato Light"/>
            </a:endParaRPr>
          </a:p>
        </p:txBody>
      </p:sp>
      <p:pic>
        <p:nvPicPr>
          <p:cNvPr id="172" name="Google Shape;172;p27"/>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173" name="Google Shape;173;p27"/>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1463025" anchor="ctr" anchorCtr="0">
            <a:noAutofit/>
          </a:bodyPr>
          <a:lstStyle/>
          <a:p>
            <a:pPr marL="0" lvl="0" indent="0" algn="l" rtl="0">
              <a:lnSpc>
                <a:spcPct val="115000"/>
              </a:lnSpc>
              <a:spcBef>
                <a:spcPts val="1200"/>
              </a:spcBef>
              <a:spcAft>
                <a:spcPts val="1200"/>
              </a:spcAft>
              <a:buNone/>
            </a:pPr>
            <a:endParaRPr sz="1800">
              <a:solidFill>
                <a:srgbClr val="434343"/>
              </a:solidFill>
              <a:latin typeface="Lato"/>
              <a:ea typeface="Lato"/>
              <a:cs typeface="Lato"/>
              <a:sym typeface="Lato"/>
            </a:endParaRPr>
          </a:p>
        </p:txBody>
      </p:sp>
      <p:sp>
        <p:nvSpPr>
          <p:cNvPr id="174" name="Google Shape;174;p27"/>
          <p:cNvSpPr txBox="1"/>
          <p:nvPr/>
        </p:nvSpPr>
        <p:spPr>
          <a:xfrm>
            <a:off x="1443575" y="1862850"/>
            <a:ext cx="6345000" cy="2729400"/>
          </a:xfrm>
          <a:prstGeom prst="rect">
            <a:avLst/>
          </a:prstGeom>
          <a:noFill/>
          <a:ln>
            <a:noFill/>
          </a:ln>
        </p:spPr>
        <p:txBody>
          <a:bodyPr spcFirstLastPara="1" wrap="square" lIns="91425" tIns="91425" rIns="91425" bIns="91425" anchor="t" anchorCtr="0">
            <a:noAutofit/>
          </a:bodyPr>
          <a:lstStyle/>
          <a:p>
            <a:pPr marL="91440" lvl="0" indent="0" algn="l" rtl="0">
              <a:spcBef>
                <a:spcPts val="0"/>
              </a:spcBef>
              <a:spcAft>
                <a:spcPts val="0"/>
              </a:spcAft>
              <a:buClr>
                <a:schemeClr val="dk1"/>
              </a:buClr>
              <a:buSzPts val="1100"/>
              <a:buFont typeface="Arial"/>
              <a:buNone/>
            </a:pPr>
            <a:endParaRPr sz="1600" b="1" i="1">
              <a:solidFill>
                <a:srgbClr val="4D4D4D"/>
              </a:solidFill>
              <a:latin typeface="Lato"/>
              <a:ea typeface="Lato"/>
              <a:cs typeface="Lato"/>
              <a:sym typeface="Lato"/>
            </a:endParaRPr>
          </a:p>
          <a:p>
            <a:pPr marL="91440" lvl="0" indent="0" algn="l" rtl="0">
              <a:spcBef>
                <a:spcPts val="0"/>
              </a:spcBef>
              <a:spcAft>
                <a:spcPts val="0"/>
              </a:spcAft>
              <a:buClr>
                <a:schemeClr val="dk1"/>
              </a:buClr>
              <a:buSzPts val="1100"/>
              <a:buFont typeface="Arial"/>
              <a:buNone/>
            </a:pPr>
            <a:r>
              <a:rPr lang="en" sz="1600" b="1" i="1">
                <a:solidFill>
                  <a:srgbClr val="4D4D4D"/>
                </a:solidFill>
                <a:latin typeface="Lato"/>
                <a:ea typeface="Lato"/>
                <a:cs typeface="Lato"/>
                <a:sym typeface="Lato"/>
              </a:rPr>
              <a:t>On the following slides, insert screenshots of the charts you just created: </a:t>
            </a:r>
            <a:endParaRPr sz="1600" b="1" i="1">
              <a:solidFill>
                <a:srgbClr val="4D4D4D"/>
              </a:solidFill>
              <a:latin typeface="Lato"/>
              <a:ea typeface="Lato"/>
              <a:cs typeface="Lato"/>
              <a:sym typeface="Lato"/>
            </a:endParaRPr>
          </a:p>
          <a:p>
            <a:pPr marL="457200" lvl="0" indent="-317500" algn="l" rtl="0">
              <a:lnSpc>
                <a:spcPct val="115000"/>
              </a:lnSpc>
              <a:spcBef>
                <a:spcPts val="1200"/>
              </a:spcBef>
              <a:spcAft>
                <a:spcPts val="0"/>
              </a:spcAft>
              <a:buClr>
                <a:schemeClr val="dk1"/>
              </a:buClr>
              <a:buSzPts val="1400"/>
              <a:buChar char="●"/>
            </a:pPr>
            <a:r>
              <a:rPr lang="en" b="1" i="1">
                <a:solidFill>
                  <a:srgbClr val="4D4D4D"/>
                </a:solidFill>
                <a:latin typeface="Lato"/>
                <a:ea typeface="Lato"/>
                <a:cs typeface="Lato"/>
                <a:sym typeface="Lato"/>
              </a:rPr>
              <a:t>Step 1: </a:t>
            </a:r>
            <a:r>
              <a:rPr lang="en" i="1">
                <a:solidFill>
                  <a:srgbClr val="4D4D4D"/>
                </a:solidFill>
                <a:latin typeface="Lato"/>
                <a:ea typeface="Lato"/>
                <a:cs typeface="Lato"/>
                <a:sym typeface="Lato"/>
              </a:rPr>
              <a:t>All opportunities of all time that have been “Closed — Won” among new customers, with opportunities grouped by industry</a:t>
            </a:r>
            <a:endParaRPr i="1">
              <a:solidFill>
                <a:srgbClr val="4D4D4D"/>
              </a:solidFill>
              <a:latin typeface="Lato"/>
              <a:ea typeface="Lato"/>
              <a:cs typeface="Lato"/>
              <a:sym typeface="Lato"/>
            </a:endParaRPr>
          </a:p>
          <a:p>
            <a:pPr marL="457200" lvl="0" indent="-317500" algn="l" rtl="0">
              <a:lnSpc>
                <a:spcPct val="115000"/>
              </a:lnSpc>
              <a:spcBef>
                <a:spcPts val="0"/>
              </a:spcBef>
              <a:spcAft>
                <a:spcPts val="0"/>
              </a:spcAft>
              <a:buClr>
                <a:schemeClr val="dk1"/>
              </a:buClr>
              <a:buSzPts val="1400"/>
              <a:buChar char="●"/>
            </a:pPr>
            <a:r>
              <a:rPr lang="en" b="1" i="1">
                <a:solidFill>
                  <a:srgbClr val="4D4D4D"/>
                </a:solidFill>
                <a:latin typeface="Lato"/>
                <a:ea typeface="Lato"/>
                <a:cs typeface="Lato"/>
                <a:sym typeface="Lato"/>
              </a:rPr>
              <a:t>Step 2: </a:t>
            </a:r>
            <a:r>
              <a:rPr lang="en" i="1">
                <a:solidFill>
                  <a:srgbClr val="4D4D4D"/>
                </a:solidFill>
                <a:latin typeface="Lato"/>
                <a:ea typeface="Lato"/>
                <a:cs typeface="Lato"/>
                <a:sym typeface="Lato"/>
              </a:rPr>
              <a:t>All leads of all time that are currently “Working — Contacted”, grouped by lead source</a:t>
            </a:r>
            <a:endParaRPr i="1">
              <a:solidFill>
                <a:srgbClr val="4D4D4D"/>
              </a:solidFill>
              <a:latin typeface="Lato"/>
              <a:ea typeface="Lato"/>
              <a:cs typeface="Lato"/>
              <a:sym typeface="Lato"/>
            </a:endParaRPr>
          </a:p>
          <a:p>
            <a:pPr marL="457200" lvl="0" indent="-317500" algn="l" rtl="0">
              <a:lnSpc>
                <a:spcPct val="115000"/>
              </a:lnSpc>
              <a:spcBef>
                <a:spcPts val="0"/>
              </a:spcBef>
              <a:spcAft>
                <a:spcPts val="0"/>
              </a:spcAft>
              <a:buClr>
                <a:schemeClr val="dk1"/>
              </a:buClr>
              <a:buSzPts val="1400"/>
              <a:buChar char="●"/>
            </a:pPr>
            <a:r>
              <a:rPr lang="en" b="1" i="1">
                <a:solidFill>
                  <a:srgbClr val="4D4D4D"/>
                </a:solidFill>
                <a:latin typeface="Lato"/>
                <a:ea typeface="Lato"/>
                <a:cs typeface="Lato"/>
                <a:sym typeface="Lato"/>
              </a:rPr>
              <a:t>Step 3:</a:t>
            </a:r>
            <a:r>
              <a:rPr lang="en" i="1">
                <a:solidFill>
                  <a:srgbClr val="4D4D4D"/>
                </a:solidFill>
                <a:latin typeface="Lato"/>
                <a:ea typeface="Lato"/>
                <a:cs typeface="Lato"/>
                <a:sym typeface="Lato"/>
              </a:rPr>
              <a:t> Expected revenue of all time for open opportunities where probability is &gt;30%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8"/>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80" name="Google Shape;180;p28"/>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6:</a:t>
            </a:r>
            <a:r>
              <a:rPr lang="en" sz="2400">
                <a:solidFill>
                  <a:srgbClr val="434343"/>
                </a:solidFill>
                <a:latin typeface="Lato Black"/>
                <a:ea typeface="Lato Black"/>
                <a:cs typeface="Lato Black"/>
                <a:sym typeface="Lato Black"/>
              </a:rPr>
              <a:t> Create Report Charts</a:t>
            </a:r>
            <a:endParaRPr sz="2400">
              <a:solidFill>
                <a:srgbClr val="434343"/>
              </a:solidFill>
              <a:latin typeface="Lato Light"/>
              <a:ea typeface="Lato Light"/>
              <a:cs typeface="Lato Light"/>
              <a:sym typeface="Lato Light"/>
            </a:endParaRPr>
          </a:p>
        </p:txBody>
      </p:sp>
      <p:pic>
        <p:nvPicPr>
          <p:cNvPr id="181" name="Google Shape;181;p28"/>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182" name="Google Shape;182;p28"/>
          <p:cNvSpPr txBox="1"/>
          <p:nvPr/>
        </p:nvSpPr>
        <p:spPr>
          <a:xfrm>
            <a:off x="1371600" y="1783250"/>
            <a:ext cx="6515100" cy="2878200"/>
          </a:xfrm>
          <a:prstGeom prst="rect">
            <a:avLst/>
          </a:prstGeom>
          <a:noFill/>
          <a:ln w="28575" cap="flat" cmpd="sng">
            <a:solidFill>
              <a:srgbClr val="FF4C4C"/>
            </a:solidFill>
            <a:prstDash val="dash"/>
            <a:round/>
            <a:headEnd type="none" w="sm" len="sm"/>
            <a:tailEnd type="none" w="sm" len="sm"/>
          </a:ln>
        </p:spPr>
        <p:txBody>
          <a:bodyPr spcFirstLastPara="1" wrap="square" lIns="91425" tIns="859525" rIns="91425" bIns="91425" anchor="t" anchorCtr="0">
            <a:noAutofit/>
          </a:bodyPr>
          <a:lstStyle/>
          <a:p>
            <a:pPr marL="0" lvl="0" indent="0" algn="ctr" rtl="0">
              <a:spcBef>
                <a:spcPts val="0"/>
              </a:spcBef>
              <a:spcAft>
                <a:spcPts val="0"/>
              </a:spcAft>
              <a:buClr>
                <a:schemeClr val="dk1"/>
              </a:buClr>
              <a:buSzPts val="1100"/>
              <a:buFont typeface="Arial"/>
              <a:buNone/>
            </a:pPr>
            <a:r>
              <a:rPr lang="en" sz="1800" b="1" i="1">
                <a:solidFill>
                  <a:srgbClr val="4D4D4D"/>
                </a:solidFill>
                <a:latin typeface="Lato"/>
                <a:ea typeface="Lato"/>
                <a:cs typeface="Lato"/>
                <a:sym typeface="Lato"/>
              </a:rPr>
              <a:t>Insert Task 6, Step 1 screenshot here.</a:t>
            </a:r>
            <a:endParaRPr sz="1800" b="1" i="1">
              <a:solidFill>
                <a:srgbClr val="4D4D4D"/>
              </a:solidFill>
              <a:latin typeface="Lato"/>
              <a:ea typeface="Lato"/>
              <a:cs typeface="Lato"/>
              <a:sym typeface="Lato"/>
            </a:endParaRPr>
          </a:p>
          <a:p>
            <a:pPr marL="0" lvl="0" indent="0" algn="ctr" rtl="0">
              <a:spcBef>
                <a:spcPts val="0"/>
              </a:spcBef>
              <a:spcAft>
                <a:spcPts val="0"/>
              </a:spcAft>
              <a:buNone/>
            </a:pPr>
            <a:endParaRPr sz="1800" b="1" i="1">
              <a:solidFill>
                <a:srgbClr val="4D4D4D"/>
              </a:solidFill>
              <a:latin typeface="Lato"/>
              <a:ea typeface="Lato"/>
              <a:cs typeface="Lato"/>
              <a:sym typeface="Lato"/>
            </a:endParaRPr>
          </a:p>
        </p:txBody>
      </p:sp>
      <p:pic>
        <p:nvPicPr>
          <p:cNvPr id="3" name="Picture 2">
            <a:extLst>
              <a:ext uri="{FF2B5EF4-FFF2-40B4-BE49-F238E27FC236}">
                <a16:creationId xmlns:a16="http://schemas.microsoft.com/office/drawing/2014/main" id="{05480DE2-80FD-690C-2BC2-ACBA34E3A6C5}"/>
              </a:ext>
            </a:extLst>
          </p:cNvPr>
          <p:cNvPicPr>
            <a:picLocks noChangeAspect="1"/>
          </p:cNvPicPr>
          <p:nvPr/>
        </p:nvPicPr>
        <p:blipFill>
          <a:blip r:embed="rId5"/>
          <a:stretch>
            <a:fillRect/>
          </a:stretch>
        </p:blipFill>
        <p:spPr>
          <a:xfrm>
            <a:off x="1371600" y="2149634"/>
            <a:ext cx="6515100" cy="2511816"/>
          </a:xfrm>
          <a:prstGeom prst="rect">
            <a:avLst/>
          </a:prstGeom>
        </p:spPr>
      </p:pic>
      <p:sp>
        <p:nvSpPr>
          <p:cNvPr id="4" name="TextBox 3">
            <a:extLst>
              <a:ext uri="{FF2B5EF4-FFF2-40B4-BE49-F238E27FC236}">
                <a16:creationId xmlns:a16="http://schemas.microsoft.com/office/drawing/2014/main" id="{CCE7AB6B-4F2C-26C5-C3AE-B4DC06B8F432}"/>
              </a:ext>
            </a:extLst>
          </p:cNvPr>
          <p:cNvSpPr txBox="1"/>
          <p:nvPr/>
        </p:nvSpPr>
        <p:spPr>
          <a:xfrm>
            <a:off x="3287805" y="1685609"/>
            <a:ext cx="2682689" cy="523220"/>
          </a:xfrm>
          <a:prstGeom prst="rect">
            <a:avLst/>
          </a:prstGeom>
          <a:noFill/>
        </p:spPr>
        <p:txBody>
          <a:bodyPr wrap="square" rtlCol="0">
            <a:spAutoFit/>
          </a:bodyPr>
          <a:lstStyle/>
          <a:p>
            <a:r>
              <a:rPr lang="en-US" dirty="0"/>
              <a:t>Opportunities Closed-Won Group By Industry Chart Report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9"/>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88" name="Google Shape;188;p29"/>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6:</a:t>
            </a:r>
            <a:r>
              <a:rPr lang="en" sz="2400">
                <a:solidFill>
                  <a:srgbClr val="434343"/>
                </a:solidFill>
                <a:latin typeface="Lato Black"/>
                <a:ea typeface="Lato Black"/>
                <a:cs typeface="Lato Black"/>
                <a:sym typeface="Lato Black"/>
              </a:rPr>
              <a:t> Create Report Charts</a:t>
            </a:r>
            <a:endParaRPr sz="2400">
              <a:solidFill>
                <a:srgbClr val="434343"/>
              </a:solidFill>
              <a:latin typeface="Lato Light"/>
              <a:ea typeface="Lato Light"/>
              <a:cs typeface="Lato Light"/>
              <a:sym typeface="Lato Light"/>
            </a:endParaRPr>
          </a:p>
        </p:txBody>
      </p:sp>
      <p:pic>
        <p:nvPicPr>
          <p:cNvPr id="189" name="Google Shape;189;p29"/>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190" name="Google Shape;190;p29"/>
          <p:cNvSpPr txBox="1"/>
          <p:nvPr/>
        </p:nvSpPr>
        <p:spPr>
          <a:xfrm>
            <a:off x="1371600" y="1783250"/>
            <a:ext cx="6515100" cy="2878200"/>
          </a:xfrm>
          <a:prstGeom prst="rect">
            <a:avLst/>
          </a:prstGeom>
          <a:noFill/>
          <a:ln w="28575" cap="flat" cmpd="sng">
            <a:solidFill>
              <a:srgbClr val="FF4C4C"/>
            </a:solidFill>
            <a:prstDash val="dash"/>
            <a:round/>
            <a:headEnd type="none" w="sm" len="sm"/>
            <a:tailEnd type="none" w="sm" len="sm"/>
          </a:ln>
        </p:spPr>
        <p:txBody>
          <a:bodyPr spcFirstLastPara="1" wrap="square" lIns="91425" tIns="859525" rIns="91425" bIns="91425" anchor="t" anchorCtr="0">
            <a:noAutofit/>
          </a:bodyPr>
          <a:lstStyle/>
          <a:p>
            <a:pPr marL="0" lvl="0" indent="0" algn="ctr" rtl="0">
              <a:spcBef>
                <a:spcPts val="0"/>
              </a:spcBef>
              <a:spcAft>
                <a:spcPts val="0"/>
              </a:spcAft>
              <a:buClr>
                <a:schemeClr val="dk1"/>
              </a:buClr>
              <a:buSzPts val="1100"/>
              <a:buFont typeface="Arial"/>
              <a:buNone/>
            </a:pPr>
            <a:r>
              <a:rPr lang="en" sz="1800" b="1" i="1">
                <a:solidFill>
                  <a:srgbClr val="4D4D4D"/>
                </a:solidFill>
                <a:latin typeface="Lato"/>
                <a:ea typeface="Lato"/>
                <a:cs typeface="Lato"/>
                <a:sym typeface="Lato"/>
              </a:rPr>
              <a:t>Insert Task 6, Step 2 screenshot here.</a:t>
            </a:r>
            <a:endParaRPr sz="1800" b="1" i="1">
              <a:solidFill>
                <a:srgbClr val="4D4D4D"/>
              </a:solidFill>
              <a:latin typeface="Lato"/>
              <a:ea typeface="Lato"/>
              <a:cs typeface="Lato"/>
              <a:sym typeface="Lato"/>
            </a:endParaRPr>
          </a:p>
          <a:p>
            <a:pPr marL="0" lvl="0" indent="0" algn="ctr" rtl="0">
              <a:spcBef>
                <a:spcPts val="0"/>
              </a:spcBef>
              <a:spcAft>
                <a:spcPts val="0"/>
              </a:spcAft>
              <a:buNone/>
            </a:pPr>
            <a:endParaRPr sz="1800" b="1" i="1">
              <a:solidFill>
                <a:srgbClr val="4D4D4D"/>
              </a:solidFill>
              <a:latin typeface="Lato"/>
              <a:ea typeface="Lato"/>
              <a:cs typeface="Lato"/>
              <a:sym typeface="Lato"/>
            </a:endParaRPr>
          </a:p>
        </p:txBody>
      </p:sp>
      <p:pic>
        <p:nvPicPr>
          <p:cNvPr id="3" name="Picture 2">
            <a:extLst>
              <a:ext uri="{FF2B5EF4-FFF2-40B4-BE49-F238E27FC236}">
                <a16:creationId xmlns:a16="http://schemas.microsoft.com/office/drawing/2014/main" id="{F5A6C6A2-C550-2145-9872-F8BC24031332}"/>
              </a:ext>
            </a:extLst>
          </p:cNvPr>
          <p:cNvPicPr>
            <a:picLocks noChangeAspect="1"/>
          </p:cNvPicPr>
          <p:nvPr/>
        </p:nvPicPr>
        <p:blipFill>
          <a:blip r:embed="rId5"/>
          <a:stretch>
            <a:fillRect/>
          </a:stretch>
        </p:blipFill>
        <p:spPr>
          <a:xfrm>
            <a:off x="1371600" y="2067490"/>
            <a:ext cx="6515100" cy="2617497"/>
          </a:xfrm>
          <a:prstGeom prst="rect">
            <a:avLst/>
          </a:prstGeom>
        </p:spPr>
      </p:pic>
      <p:sp>
        <p:nvSpPr>
          <p:cNvPr id="4" name="TextBox 3">
            <a:extLst>
              <a:ext uri="{FF2B5EF4-FFF2-40B4-BE49-F238E27FC236}">
                <a16:creationId xmlns:a16="http://schemas.microsoft.com/office/drawing/2014/main" id="{E63B5232-A0B6-5B6E-D53C-18E17C8DB8C5}"/>
              </a:ext>
            </a:extLst>
          </p:cNvPr>
          <p:cNvSpPr txBox="1"/>
          <p:nvPr/>
        </p:nvSpPr>
        <p:spPr>
          <a:xfrm>
            <a:off x="3039034" y="1783250"/>
            <a:ext cx="3388659" cy="307777"/>
          </a:xfrm>
          <a:prstGeom prst="rect">
            <a:avLst/>
          </a:prstGeom>
          <a:noFill/>
        </p:spPr>
        <p:txBody>
          <a:bodyPr wrap="square" rtlCol="0">
            <a:spAutoFit/>
          </a:bodyPr>
          <a:lstStyle/>
          <a:p>
            <a:r>
              <a:rPr lang="en-US" dirty="0"/>
              <a:t>Leads Working-Contacted Report Chart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30"/>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96" name="Google Shape;196;p30"/>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6:</a:t>
            </a:r>
            <a:r>
              <a:rPr lang="en" sz="2400">
                <a:solidFill>
                  <a:srgbClr val="434343"/>
                </a:solidFill>
                <a:latin typeface="Lato Black"/>
                <a:ea typeface="Lato Black"/>
                <a:cs typeface="Lato Black"/>
                <a:sym typeface="Lato Black"/>
              </a:rPr>
              <a:t> Create Report Charts</a:t>
            </a:r>
            <a:endParaRPr sz="2400">
              <a:solidFill>
                <a:srgbClr val="434343"/>
              </a:solidFill>
              <a:latin typeface="Lato Light"/>
              <a:ea typeface="Lato Light"/>
              <a:cs typeface="Lato Light"/>
              <a:sym typeface="Lato Light"/>
            </a:endParaRPr>
          </a:p>
        </p:txBody>
      </p:sp>
      <p:pic>
        <p:nvPicPr>
          <p:cNvPr id="197" name="Google Shape;197;p30"/>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198" name="Google Shape;198;p30"/>
          <p:cNvSpPr txBox="1"/>
          <p:nvPr/>
        </p:nvSpPr>
        <p:spPr>
          <a:xfrm>
            <a:off x="1371600" y="1783250"/>
            <a:ext cx="6515100" cy="2878200"/>
          </a:xfrm>
          <a:prstGeom prst="rect">
            <a:avLst/>
          </a:prstGeom>
          <a:noFill/>
          <a:ln w="28575" cap="flat" cmpd="sng">
            <a:solidFill>
              <a:srgbClr val="FF4C4C"/>
            </a:solidFill>
            <a:prstDash val="dash"/>
            <a:round/>
            <a:headEnd type="none" w="sm" len="sm"/>
            <a:tailEnd type="none" w="sm" len="sm"/>
          </a:ln>
        </p:spPr>
        <p:txBody>
          <a:bodyPr spcFirstLastPara="1" wrap="square" lIns="91425" tIns="859525" rIns="91425" bIns="91425" anchor="t" anchorCtr="0">
            <a:noAutofit/>
          </a:bodyPr>
          <a:lstStyle/>
          <a:p>
            <a:pPr marL="0" lvl="0" indent="0" algn="ctr" rtl="0">
              <a:spcBef>
                <a:spcPts val="0"/>
              </a:spcBef>
              <a:spcAft>
                <a:spcPts val="0"/>
              </a:spcAft>
              <a:buClr>
                <a:schemeClr val="dk1"/>
              </a:buClr>
              <a:buSzPts val="1100"/>
              <a:buFont typeface="Arial"/>
              <a:buNone/>
            </a:pPr>
            <a:r>
              <a:rPr lang="en" sz="1800" b="1" i="1">
                <a:solidFill>
                  <a:srgbClr val="4D4D4D"/>
                </a:solidFill>
                <a:latin typeface="Lato"/>
                <a:ea typeface="Lato"/>
                <a:cs typeface="Lato"/>
                <a:sym typeface="Lato"/>
              </a:rPr>
              <a:t>Insert Task 6, Step 3 screenshot here.</a:t>
            </a:r>
            <a:endParaRPr sz="1800" b="1" i="1">
              <a:solidFill>
                <a:srgbClr val="4D4D4D"/>
              </a:solidFill>
              <a:latin typeface="Lato"/>
              <a:ea typeface="Lato"/>
              <a:cs typeface="Lato"/>
              <a:sym typeface="Lato"/>
            </a:endParaRPr>
          </a:p>
          <a:p>
            <a:pPr marL="0" lvl="0" indent="0" algn="ctr" rtl="0">
              <a:spcBef>
                <a:spcPts val="0"/>
              </a:spcBef>
              <a:spcAft>
                <a:spcPts val="0"/>
              </a:spcAft>
              <a:buNone/>
            </a:pPr>
            <a:endParaRPr sz="1800" b="1" i="1">
              <a:solidFill>
                <a:srgbClr val="4D4D4D"/>
              </a:solidFill>
              <a:latin typeface="Lato"/>
              <a:ea typeface="Lato"/>
              <a:cs typeface="Lato"/>
              <a:sym typeface="Lato"/>
            </a:endParaRPr>
          </a:p>
        </p:txBody>
      </p:sp>
      <p:pic>
        <p:nvPicPr>
          <p:cNvPr id="3" name="Picture 2">
            <a:extLst>
              <a:ext uri="{FF2B5EF4-FFF2-40B4-BE49-F238E27FC236}">
                <a16:creationId xmlns:a16="http://schemas.microsoft.com/office/drawing/2014/main" id="{F4A5C891-4136-B49C-AB0E-EAE29EF85626}"/>
              </a:ext>
            </a:extLst>
          </p:cNvPr>
          <p:cNvPicPr>
            <a:picLocks noChangeAspect="1"/>
          </p:cNvPicPr>
          <p:nvPr/>
        </p:nvPicPr>
        <p:blipFill>
          <a:blip r:embed="rId5"/>
          <a:stretch>
            <a:fillRect/>
          </a:stretch>
        </p:blipFill>
        <p:spPr>
          <a:xfrm>
            <a:off x="1371600" y="2043953"/>
            <a:ext cx="6515100" cy="2617497"/>
          </a:xfrm>
          <a:prstGeom prst="rect">
            <a:avLst/>
          </a:prstGeom>
        </p:spPr>
      </p:pic>
      <p:sp>
        <p:nvSpPr>
          <p:cNvPr id="4" name="TextBox 3">
            <a:extLst>
              <a:ext uri="{FF2B5EF4-FFF2-40B4-BE49-F238E27FC236}">
                <a16:creationId xmlns:a16="http://schemas.microsoft.com/office/drawing/2014/main" id="{B6F28475-E920-0AE4-DD87-890B4242FFE1}"/>
              </a:ext>
            </a:extLst>
          </p:cNvPr>
          <p:cNvSpPr txBox="1"/>
          <p:nvPr/>
        </p:nvSpPr>
        <p:spPr>
          <a:xfrm>
            <a:off x="3086100" y="1756356"/>
            <a:ext cx="2595282" cy="307777"/>
          </a:xfrm>
          <a:prstGeom prst="rect">
            <a:avLst/>
          </a:prstGeom>
          <a:noFill/>
        </p:spPr>
        <p:txBody>
          <a:bodyPr wrap="square" rtlCol="0">
            <a:spAutoFit/>
          </a:bodyPr>
          <a:lstStyle/>
          <a:p>
            <a:r>
              <a:rPr lang="en-US" dirty="0"/>
              <a:t>Expected Revenue &gt; 30%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91425" anchor="ctr" anchorCtr="0">
            <a:noAutofit/>
          </a:bodyPr>
          <a:lstStyle/>
          <a:p>
            <a:pPr marL="91440" marR="91440" lvl="0" indent="0" algn="ctr" rtl="0">
              <a:spcBef>
                <a:spcPts val="0"/>
              </a:spcBef>
              <a:spcAft>
                <a:spcPts val="0"/>
              </a:spcAft>
              <a:buNone/>
            </a:pPr>
            <a:r>
              <a:rPr lang="en" sz="1800" b="1" i="1">
                <a:solidFill>
                  <a:srgbClr val="4D4D4D"/>
                </a:solidFill>
                <a:latin typeface="Lato"/>
                <a:ea typeface="Lato"/>
                <a:cs typeface="Lato"/>
                <a:sym typeface="Lato"/>
              </a:rPr>
              <a:t>On the following slide, insert a screenshot of the dashboard you just created.</a:t>
            </a:r>
            <a:endParaRPr sz="1800" b="1" i="1">
              <a:solidFill>
                <a:srgbClr val="4D4D4D"/>
              </a:solidFill>
              <a:latin typeface="Lato"/>
              <a:ea typeface="Lato"/>
              <a:cs typeface="Lato"/>
              <a:sym typeface="Lato"/>
            </a:endParaRPr>
          </a:p>
        </p:txBody>
      </p:sp>
      <p:pic>
        <p:nvPicPr>
          <p:cNvPr id="204" name="Google Shape;204;p31"/>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205" name="Google Shape;205;p31"/>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7:</a:t>
            </a:r>
            <a:r>
              <a:rPr lang="en" sz="2400">
                <a:solidFill>
                  <a:srgbClr val="434343"/>
                </a:solidFill>
                <a:latin typeface="Lato Black"/>
                <a:ea typeface="Lato Black"/>
                <a:cs typeface="Lato Black"/>
                <a:sym typeface="Lato Black"/>
              </a:rPr>
              <a:t> Create a Dashboard</a:t>
            </a:r>
            <a:endParaRPr sz="2400">
              <a:solidFill>
                <a:srgbClr val="434343"/>
              </a:solidFill>
              <a:latin typeface="Lato Light"/>
              <a:ea typeface="Lato Light"/>
              <a:cs typeface="Lato Light"/>
              <a:sym typeface="Lato Light"/>
            </a:endParaRPr>
          </a:p>
        </p:txBody>
      </p:sp>
      <p:pic>
        <p:nvPicPr>
          <p:cNvPr id="206" name="Google Shape;206;p31"/>
          <p:cNvPicPr preferRelativeResize="0"/>
          <p:nvPr/>
        </p:nvPicPr>
        <p:blipFill>
          <a:blip r:embed="rId4">
            <a:alphaModFix/>
          </a:blip>
          <a:stretch>
            <a:fillRect/>
          </a:stretch>
        </p:blipFill>
        <p:spPr>
          <a:xfrm>
            <a:off x="6924350" y="-59750"/>
            <a:ext cx="2598100" cy="15355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32"/>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212" name="Google Shape;212;p32"/>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7:</a:t>
            </a:r>
            <a:r>
              <a:rPr lang="en" sz="2400">
                <a:solidFill>
                  <a:srgbClr val="434343"/>
                </a:solidFill>
                <a:latin typeface="Lato Black"/>
                <a:ea typeface="Lato Black"/>
                <a:cs typeface="Lato Black"/>
                <a:sym typeface="Lato Black"/>
              </a:rPr>
              <a:t> Create a Dashboard</a:t>
            </a:r>
            <a:endParaRPr sz="2400">
              <a:solidFill>
                <a:srgbClr val="434343"/>
              </a:solidFill>
              <a:latin typeface="Lato Light"/>
              <a:ea typeface="Lato Light"/>
              <a:cs typeface="Lato Light"/>
              <a:sym typeface="Lato Light"/>
            </a:endParaRPr>
          </a:p>
        </p:txBody>
      </p:sp>
      <p:pic>
        <p:nvPicPr>
          <p:cNvPr id="213" name="Google Shape;213;p32"/>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214" name="Google Shape;214;p32"/>
          <p:cNvSpPr txBox="1"/>
          <p:nvPr/>
        </p:nvSpPr>
        <p:spPr>
          <a:xfrm>
            <a:off x="397500" y="1329351"/>
            <a:ext cx="8296024" cy="3332100"/>
          </a:xfrm>
          <a:prstGeom prst="rect">
            <a:avLst/>
          </a:prstGeom>
          <a:noFill/>
          <a:ln w="28575" cap="flat" cmpd="sng">
            <a:solidFill>
              <a:srgbClr val="FF4C4C"/>
            </a:solidFill>
            <a:prstDash val="dash"/>
            <a:round/>
            <a:headEnd type="none" w="sm" len="sm"/>
            <a:tailEnd type="none" w="sm" len="sm"/>
          </a:ln>
        </p:spPr>
        <p:txBody>
          <a:bodyPr spcFirstLastPara="1" wrap="square" lIns="91425" tIns="859525" rIns="91425" bIns="91425" anchor="t" anchorCtr="0">
            <a:noAutofit/>
          </a:bodyPr>
          <a:lstStyle/>
          <a:p>
            <a:pPr marL="0" lvl="0" indent="0" algn="ctr" rtl="0">
              <a:spcBef>
                <a:spcPts val="0"/>
              </a:spcBef>
              <a:spcAft>
                <a:spcPts val="0"/>
              </a:spcAft>
              <a:buClr>
                <a:schemeClr val="dk1"/>
              </a:buClr>
              <a:buSzPts val="1100"/>
              <a:buFont typeface="Arial"/>
              <a:buNone/>
            </a:pPr>
            <a:r>
              <a:rPr lang="en" sz="1800" b="1" i="1">
                <a:solidFill>
                  <a:srgbClr val="4D4D4D"/>
                </a:solidFill>
                <a:latin typeface="Lato"/>
                <a:ea typeface="Lato"/>
                <a:cs typeface="Lato"/>
                <a:sym typeface="Lato"/>
              </a:rPr>
              <a:t>Insert Task 7 screenshot here.</a:t>
            </a:r>
            <a:endParaRPr sz="1800" b="1" i="1">
              <a:solidFill>
                <a:srgbClr val="4D4D4D"/>
              </a:solidFill>
              <a:latin typeface="Lato"/>
              <a:ea typeface="Lato"/>
              <a:cs typeface="Lato"/>
              <a:sym typeface="Lato"/>
            </a:endParaRPr>
          </a:p>
          <a:p>
            <a:pPr marL="0" lvl="0" indent="0" algn="ctr" rtl="0">
              <a:spcBef>
                <a:spcPts val="0"/>
              </a:spcBef>
              <a:spcAft>
                <a:spcPts val="0"/>
              </a:spcAft>
              <a:buNone/>
            </a:pPr>
            <a:endParaRPr sz="1800" b="1" i="1">
              <a:solidFill>
                <a:srgbClr val="4D4D4D"/>
              </a:solidFill>
              <a:latin typeface="Lato"/>
              <a:ea typeface="Lato"/>
              <a:cs typeface="Lato"/>
              <a:sym typeface="Lato"/>
            </a:endParaRPr>
          </a:p>
        </p:txBody>
      </p:sp>
      <p:pic>
        <p:nvPicPr>
          <p:cNvPr id="3" name="Picture 2">
            <a:extLst>
              <a:ext uri="{FF2B5EF4-FFF2-40B4-BE49-F238E27FC236}">
                <a16:creationId xmlns:a16="http://schemas.microsoft.com/office/drawing/2014/main" id="{33CE1162-2BDE-15E9-B530-3193B04F84A5}"/>
              </a:ext>
            </a:extLst>
          </p:cNvPr>
          <p:cNvPicPr>
            <a:picLocks noChangeAspect="1"/>
          </p:cNvPicPr>
          <p:nvPr/>
        </p:nvPicPr>
        <p:blipFill>
          <a:blip r:embed="rId5"/>
          <a:stretch>
            <a:fillRect/>
          </a:stretch>
        </p:blipFill>
        <p:spPr>
          <a:xfrm>
            <a:off x="397500" y="1592734"/>
            <a:ext cx="8296024" cy="3068717"/>
          </a:xfrm>
          <a:prstGeom prst="rect">
            <a:avLst/>
          </a:prstGeom>
        </p:spPr>
      </p:pic>
      <p:sp>
        <p:nvSpPr>
          <p:cNvPr id="4" name="TextBox 3">
            <a:extLst>
              <a:ext uri="{FF2B5EF4-FFF2-40B4-BE49-F238E27FC236}">
                <a16:creationId xmlns:a16="http://schemas.microsoft.com/office/drawing/2014/main" id="{046E7B22-DF63-4677-D330-FB6A87EDFB0F}"/>
              </a:ext>
            </a:extLst>
          </p:cNvPr>
          <p:cNvSpPr txBox="1"/>
          <p:nvPr/>
        </p:nvSpPr>
        <p:spPr>
          <a:xfrm>
            <a:off x="2995600" y="1329350"/>
            <a:ext cx="3116088" cy="307777"/>
          </a:xfrm>
          <a:prstGeom prst="rect">
            <a:avLst/>
          </a:prstGeom>
          <a:noFill/>
        </p:spPr>
        <p:txBody>
          <a:bodyPr wrap="square" rtlCol="0">
            <a:spAutoFit/>
          </a:bodyPr>
          <a:lstStyle/>
          <a:p>
            <a:r>
              <a:rPr lang="en-US" dirty="0"/>
              <a:t>SimplySocial Dashboard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5"/>
          <p:cNvPicPr preferRelativeResize="0"/>
          <p:nvPr/>
        </p:nvPicPr>
        <p:blipFill rotWithShape="1">
          <a:blip r:embed="rId3">
            <a:alphaModFix/>
          </a:blip>
          <a:srcRect l="14507"/>
          <a:stretch/>
        </p:blipFill>
        <p:spPr>
          <a:xfrm rot="5400000">
            <a:off x="950850" y="880725"/>
            <a:ext cx="2469018" cy="707550"/>
          </a:xfrm>
          <a:prstGeom prst="rect">
            <a:avLst/>
          </a:prstGeom>
          <a:noFill/>
          <a:ln>
            <a:noFill/>
          </a:ln>
        </p:spPr>
      </p:pic>
      <p:sp>
        <p:nvSpPr>
          <p:cNvPr id="64" name="Google Shape;64;p15"/>
          <p:cNvSpPr txBox="1"/>
          <p:nvPr/>
        </p:nvSpPr>
        <p:spPr>
          <a:xfrm>
            <a:off x="282075" y="0"/>
            <a:ext cx="1614900" cy="1768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a:solidFill>
                  <a:srgbClr val="4D4D4D"/>
                </a:solidFill>
                <a:latin typeface="Lato Black"/>
                <a:ea typeface="Lato Black"/>
                <a:cs typeface="Lato Black"/>
                <a:sym typeface="Lato Black"/>
              </a:rPr>
              <a:t>Project </a:t>
            </a:r>
            <a:endParaRPr sz="2400">
              <a:solidFill>
                <a:srgbClr val="4D4D4D"/>
              </a:solidFill>
              <a:latin typeface="Lato"/>
              <a:ea typeface="Lato"/>
              <a:cs typeface="Lato"/>
              <a:sym typeface="Lato"/>
            </a:endParaRPr>
          </a:p>
          <a:p>
            <a:pPr marL="0" lvl="0" indent="0" algn="r" rtl="0">
              <a:spcBef>
                <a:spcPts val="0"/>
              </a:spcBef>
              <a:spcAft>
                <a:spcPts val="0"/>
              </a:spcAft>
              <a:buNone/>
            </a:pPr>
            <a:r>
              <a:rPr lang="en" sz="2400">
                <a:solidFill>
                  <a:srgbClr val="4D4D4D"/>
                </a:solidFill>
                <a:latin typeface="Lato"/>
                <a:ea typeface="Lato"/>
                <a:cs typeface="Lato"/>
                <a:sym typeface="Lato"/>
              </a:rPr>
              <a:t>Overview</a:t>
            </a:r>
            <a:endParaRPr sz="2400">
              <a:solidFill>
                <a:srgbClr val="4D4D4D"/>
              </a:solidFill>
              <a:latin typeface="Lato"/>
              <a:ea typeface="Lato"/>
              <a:cs typeface="Lato"/>
              <a:sym typeface="Lato"/>
            </a:endParaRPr>
          </a:p>
        </p:txBody>
      </p:sp>
      <p:sp>
        <p:nvSpPr>
          <p:cNvPr id="65" name="Google Shape;65;p15"/>
          <p:cNvSpPr/>
          <p:nvPr/>
        </p:nvSpPr>
        <p:spPr>
          <a:xfrm>
            <a:off x="2794824" y="70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1</a:t>
            </a:r>
            <a:endParaRPr b="1">
              <a:solidFill>
                <a:srgbClr val="4D4D4D"/>
              </a:solidFill>
              <a:latin typeface="Lato"/>
              <a:ea typeface="Lato"/>
              <a:cs typeface="Lato"/>
              <a:sym typeface="Lato"/>
            </a:endParaRPr>
          </a:p>
        </p:txBody>
      </p:sp>
      <p:sp>
        <p:nvSpPr>
          <p:cNvPr id="66" name="Google Shape;66;p15"/>
          <p:cNvSpPr/>
          <p:nvPr/>
        </p:nvSpPr>
        <p:spPr>
          <a:xfrm>
            <a:off x="2794824" y="143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2</a:t>
            </a:r>
            <a:endParaRPr b="1">
              <a:solidFill>
                <a:srgbClr val="4D4D4D"/>
              </a:solidFill>
              <a:latin typeface="Lato"/>
              <a:ea typeface="Lato"/>
              <a:cs typeface="Lato"/>
              <a:sym typeface="Lato"/>
            </a:endParaRPr>
          </a:p>
        </p:txBody>
      </p:sp>
      <p:sp>
        <p:nvSpPr>
          <p:cNvPr id="67" name="Google Shape;67;p15"/>
          <p:cNvSpPr txBox="1"/>
          <p:nvPr/>
        </p:nvSpPr>
        <p:spPr>
          <a:xfrm>
            <a:off x="3253525" y="670225"/>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1: </a:t>
            </a:r>
            <a:r>
              <a:rPr lang="en" sz="1800">
                <a:solidFill>
                  <a:srgbClr val="4D4D4D"/>
                </a:solidFill>
                <a:latin typeface="Lato"/>
                <a:ea typeface="Lato"/>
                <a:cs typeface="Lato"/>
                <a:sym typeface="Lato"/>
              </a:rPr>
              <a:t>Create a Tabular Report</a:t>
            </a:r>
            <a:endParaRPr>
              <a:solidFill>
                <a:srgbClr val="4D4D4D"/>
              </a:solidFill>
              <a:latin typeface="Lato"/>
              <a:ea typeface="Lato"/>
              <a:cs typeface="Lato"/>
              <a:sym typeface="Lato"/>
            </a:endParaRPr>
          </a:p>
        </p:txBody>
      </p:sp>
      <p:sp>
        <p:nvSpPr>
          <p:cNvPr id="68" name="Google Shape;68;p15"/>
          <p:cNvSpPr txBox="1"/>
          <p:nvPr/>
        </p:nvSpPr>
        <p:spPr>
          <a:xfrm>
            <a:off x="3253525" y="1407763"/>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2: </a:t>
            </a:r>
            <a:r>
              <a:rPr lang="en" sz="1800">
                <a:solidFill>
                  <a:srgbClr val="4D4D4D"/>
                </a:solidFill>
                <a:latin typeface="Lato"/>
                <a:ea typeface="Lato"/>
                <a:cs typeface="Lato"/>
                <a:sym typeface="Lato"/>
              </a:rPr>
              <a:t>Create a Summary Report</a:t>
            </a:r>
            <a:endParaRPr>
              <a:solidFill>
                <a:srgbClr val="4D4D4D"/>
              </a:solidFill>
              <a:latin typeface="Lato"/>
              <a:ea typeface="Lato"/>
              <a:cs typeface="Lato"/>
              <a:sym typeface="Lato"/>
            </a:endParaRPr>
          </a:p>
        </p:txBody>
      </p:sp>
      <p:sp>
        <p:nvSpPr>
          <p:cNvPr id="69" name="Google Shape;69;p15"/>
          <p:cNvSpPr/>
          <p:nvPr/>
        </p:nvSpPr>
        <p:spPr>
          <a:xfrm>
            <a:off x="2794824" y="216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3</a:t>
            </a:r>
            <a:endParaRPr b="1">
              <a:solidFill>
                <a:srgbClr val="4D4D4D"/>
              </a:solidFill>
              <a:latin typeface="Lato"/>
              <a:ea typeface="Lato"/>
              <a:cs typeface="Lato"/>
              <a:sym typeface="Lato"/>
            </a:endParaRPr>
          </a:p>
        </p:txBody>
      </p:sp>
      <p:sp>
        <p:nvSpPr>
          <p:cNvPr id="70" name="Google Shape;70;p15"/>
          <p:cNvSpPr/>
          <p:nvPr/>
        </p:nvSpPr>
        <p:spPr>
          <a:xfrm>
            <a:off x="2794824" y="289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4</a:t>
            </a:r>
            <a:endParaRPr b="1">
              <a:solidFill>
                <a:srgbClr val="4D4D4D"/>
              </a:solidFill>
              <a:latin typeface="Lato"/>
              <a:ea typeface="Lato"/>
              <a:cs typeface="Lato"/>
              <a:sym typeface="Lato"/>
            </a:endParaRPr>
          </a:p>
        </p:txBody>
      </p:sp>
      <p:sp>
        <p:nvSpPr>
          <p:cNvPr id="71" name="Google Shape;71;p15"/>
          <p:cNvSpPr txBox="1"/>
          <p:nvPr/>
        </p:nvSpPr>
        <p:spPr>
          <a:xfrm>
            <a:off x="3253525" y="2145300"/>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800" b="1">
                <a:solidFill>
                  <a:srgbClr val="4D4D4D"/>
                </a:solidFill>
                <a:latin typeface="Lato"/>
                <a:ea typeface="Lato"/>
                <a:cs typeface="Lato"/>
                <a:sym typeface="Lato"/>
              </a:rPr>
              <a:t>Task 3: </a:t>
            </a:r>
            <a:r>
              <a:rPr lang="en" sz="1800">
                <a:solidFill>
                  <a:srgbClr val="4D4D4D"/>
                </a:solidFill>
                <a:latin typeface="Lato"/>
                <a:ea typeface="Lato"/>
                <a:cs typeface="Lato"/>
                <a:sym typeface="Lato"/>
              </a:rPr>
              <a:t>Create a Matrix Report</a:t>
            </a:r>
            <a:endParaRPr>
              <a:solidFill>
                <a:srgbClr val="4D4D4D"/>
              </a:solidFill>
              <a:latin typeface="Lato"/>
              <a:ea typeface="Lato"/>
              <a:cs typeface="Lato"/>
              <a:sym typeface="Lato"/>
            </a:endParaRPr>
          </a:p>
        </p:txBody>
      </p:sp>
      <p:sp>
        <p:nvSpPr>
          <p:cNvPr id="72" name="Google Shape;72;p15"/>
          <p:cNvSpPr txBox="1"/>
          <p:nvPr/>
        </p:nvSpPr>
        <p:spPr>
          <a:xfrm>
            <a:off x="3253525" y="2886600"/>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4: </a:t>
            </a:r>
            <a:r>
              <a:rPr lang="en" sz="1800">
                <a:solidFill>
                  <a:srgbClr val="4D4D4D"/>
                </a:solidFill>
                <a:latin typeface="Lato"/>
                <a:ea typeface="Lato"/>
                <a:cs typeface="Lato"/>
                <a:sym typeface="Lato"/>
              </a:rPr>
              <a:t>Business Case Analysis</a:t>
            </a:r>
            <a:endParaRPr>
              <a:solidFill>
                <a:srgbClr val="4D4D4D"/>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p:nvPr/>
        </p:nvSpPr>
        <p:spPr>
          <a:xfrm>
            <a:off x="523200" y="677475"/>
            <a:ext cx="8097600" cy="996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3000" b="1">
                <a:solidFill>
                  <a:srgbClr val="000099"/>
                </a:solidFill>
                <a:latin typeface="Lato"/>
                <a:ea typeface="Lato"/>
                <a:cs typeface="Lato"/>
                <a:sym typeface="Lato"/>
              </a:rPr>
              <a:t>You have reached the end of this </a:t>
            </a:r>
            <a:r>
              <a:rPr lang="en" sz="3000" b="1">
                <a:solidFill>
                  <a:srgbClr val="FF4C4C"/>
                </a:solidFill>
                <a:latin typeface="Lato"/>
                <a:ea typeface="Lato"/>
                <a:cs typeface="Lato"/>
                <a:sym typeface="Lato"/>
              </a:rPr>
              <a:t>Project!</a:t>
            </a:r>
            <a:endParaRPr sz="3000" b="1">
              <a:solidFill>
                <a:srgbClr val="FF4C4C"/>
              </a:solidFill>
              <a:latin typeface="Lato"/>
              <a:ea typeface="Lato"/>
              <a:cs typeface="Lato"/>
              <a:sym typeface="Lato"/>
            </a:endParaRPr>
          </a:p>
        </p:txBody>
      </p:sp>
      <p:sp>
        <p:nvSpPr>
          <p:cNvPr id="220" name="Google Shape;220;p33"/>
          <p:cNvSpPr txBox="1"/>
          <p:nvPr/>
        </p:nvSpPr>
        <p:spPr>
          <a:xfrm>
            <a:off x="1371600" y="3529250"/>
            <a:ext cx="6515100" cy="1132200"/>
          </a:xfrm>
          <a:prstGeom prst="rect">
            <a:avLst/>
          </a:prstGeom>
          <a:solidFill>
            <a:srgbClr val="FFF7E9"/>
          </a:solidFill>
          <a:ln w="28575" cap="flat" cmpd="sng">
            <a:solidFill>
              <a:srgbClr val="FFC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800" b="1" i="1">
                <a:solidFill>
                  <a:srgbClr val="4D4D4D"/>
                </a:solidFill>
                <a:latin typeface="Lato"/>
                <a:ea typeface="Lato"/>
                <a:cs typeface="Lato"/>
                <a:sym typeface="Lato"/>
              </a:rPr>
              <a:t>This is the end of this Independent Project! Great job completing all these tasks in Salesforce. Make sure you download a copy of this deck for your portfolio. </a:t>
            </a:r>
            <a:endParaRPr sz="1800" b="1" i="1">
              <a:solidFill>
                <a:srgbClr val="4D4D4D"/>
              </a:solidFill>
              <a:latin typeface="Lato"/>
              <a:ea typeface="Lato"/>
              <a:cs typeface="Lato"/>
              <a:sym typeface="Lato"/>
            </a:endParaRPr>
          </a:p>
          <a:p>
            <a:pPr marL="0" lvl="0" indent="0" algn="ctr" rtl="0">
              <a:lnSpc>
                <a:spcPct val="115000"/>
              </a:lnSpc>
              <a:spcBef>
                <a:spcPts val="0"/>
              </a:spcBef>
              <a:spcAft>
                <a:spcPts val="0"/>
              </a:spcAft>
              <a:buClr>
                <a:schemeClr val="dk1"/>
              </a:buClr>
              <a:buSzPts val="1100"/>
              <a:buFont typeface="Arial"/>
              <a:buNone/>
            </a:pPr>
            <a:endParaRPr sz="1800" b="1" i="1">
              <a:solidFill>
                <a:srgbClr val="4D4D4D"/>
              </a:solidFill>
              <a:latin typeface="Lato"/>
              <a:ea typeface="Lato"/>
              <a:cs typeface="Lato"/>
              <a:sym typeface="Lato"/>
            </a:endParaRPr>
          </a:p>
          <a:p>
            <a:pPr marL="0" lvl="0" indent="0" algn="l" rtl="0">
              <a:spcBef>
                <a:spcPts val="0"/>
              </a:spcBef>
              <a:spcAft>
                <a:spcPts val="0"/>
              </a:spcAft>
              <a:buNone/>
            </a:pPr>
            <a:endParaRPr/>
          </a:p>
        </p:txBody>
      </p:sp>
      <p:pic>
        <p:nvPicPr>
          <p:cNvPr id="221" name="Google Shape;221;p33"/>
          <p:cNvPicPr preferRelativeResize="0"/>
          <p:nvPr/>
        </p:nvPicPr>
        <p:blipFill>
          <a:blip r:embed="rId3">
            <a:alphaModFix/>
          </a:blip>
          <a:stretch>
            <a:fillRect/>
          </a:stretch>
        </p:blipFill>
        <p:spPr>
          <a:xfrm>
            <a:off x="3744750" y="1600950"/>
            <a:ext cx="1654500" cy="1654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6"/>
        <p:cNvGrpSpPr/>
        <p:nvPr/>
      </p:nvGrpSpPr>
      <p:grpSpPr>
        <a:xfrm>
          <a:off x="0" y="0"/>
          <a:ext cx="0" cy="0"/>
          <a:chOff x="0" y="0"/>
          <a:chExt cx="0" cy="0"/>
        </a:xfrm>
      </p:grpSpPr>
      <p:pic>
        <p:nvPicPr>
          <p:cNvPr id="77" name="Google Shape;77;p16"/>
          <p:cNvPicPr preferRelativeResize="0"/>
          <p:nvPr/>
        </p:nvPicPr>
        <p:blipFill rotWithShape="1">
          <a:blip r:embed="rId3">
            <a:alphaModFix/>
          </a:blip>
          <a:srcRect l="14507"/>
          <a:stretch/>
        </p:blipFill>
        <p:spPr>
          <a:xfrm rot="5400000">
            <a:off x="950850" y="880725"/>
            <a:ext cx="2469018" cy="707550"/>
          </a:xfrm>
          <a:prstGeom prst="rect">
            <a:avLst/>
          </a:prstGeom>
          <a:noFill/>
          <a:ln>
            <a:noFill/>
          </a:ln>
        </p:spPr>
      </p:pic>
      <p:sp>
        <p:nvSpPr>
          <p:cNvPr id="78" name="Google Shape;78;p16"/>
          <p:cNvSpPr txBox="1"/>
          <p:nvPr/>
        </p:nvSpPr>
        <p:spPr>
          <a:xfrm>
            <a:off x="282075" y="0"/>
            <a:ext cx="1614900" cy="1768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a:solidFill>
                  <a:srgbClr val="454545"/>
                </a:solidFill>
                <a:latin typeface="Lato Black"/>
                <a:ea typeface="Lato Black"/>
                <a:cs typeface="Lato Black"/>
                <a:sym typeface="Lato Black"/>
              </a:rPr>
              <a:t>Project</a:t>
            </a:r>
            <a:endParaRPr sz="2400">
              <a:solidFill>
                <a:srgbClr val="454545"/>
              </a:solidFill>
              <a:latin typeface="Lato Black"/>
              <a:ea typeface="Lato Black"/>
              <a:cs typeface="Lato Black"/>
              <a:sym typeface="Lato Black"/>
            </a:endParaRPr>
          </a:p>
          <a:p>
            <a:pPr marL="0" lvl="0" indent="0" algn="l" rtl="0">
              <a:spcBef>
                <a:spcPts val="0"/>
              </a:spcBef>
              <a:spcAft>
                <a:spcPts val="0"/>
              </a:spcAft>
              <a:buNone/>
            </a:pPr>
            <a:r>
              <a:rPr lang="en" sz="2400">
                <a:solidFill>
                  <a:srgbClr val="434343"/>
                </a:solidFill>
                <a:latin typeface="Lato Black"/>
                <a:ea typeface="Lato Black"/>
                <a:cs typeface="Lato Black"/>
                <a:sym typeface="Lato Black"/>
              </a:rPr>
              <a:t> </a:t>
            </a:r>
            <a:r>
              <a:rPr lang="en" sz="2400">
                <a:solidFill>
                  <a:srgbClr val="454545"/>
                </a:solidFill>
                <a:latin typeface="Lato"/>
                <a:ea typeface="Lato"/>
                <a:cs typeface="Lato"/>
                <a:sym typeface="Lato"/>
              </a:rPr>
              <a:t>Overview</a:t>
            </a:r>
            <a:endParaRPr sz="2400">
              <a:solidFill>
                <a:srgbClr val="454545"/>
              </a:solidFill>
              <a:latin typeface="Lato"/>
              <a:ea typeface="Lato"/>
              <a:cs typeface="Lato"/>
              <a:sym typeface="Lato"/>
            </a:endParaRPr>
          </a:p>
        </p:txBody>
      </p:sp>
      <p:sp>
        <p:nvSpPr>
          <p:cNvPr id="79" name="Google Shape;79;p16"/>
          <p:cNvSpPr/>
          <p:nvPr/>
        </p:nvSpPr>
        <p:spPr>
          <a:xfrm>
            <a:off x="2794824" y="707890"/>
            <a:ext cx="458700" cy="458700"/>
          </a:xfrm>
          <a:prstGeom prst="ellipse">
            <a:avLst/>
          </a:prstGeom>
          <a:solidFill>
            <a:srgbClr val="FC515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Lato"/>
                <a:ea typeface="Lato"/>
                <a:cs typeface="Lato"/>
                <a:sym typeface="Lato"/>
              </a:rPr>
              <a:t>5</a:t>
            </a:r>
            <a:endParaRPr b="1">
              <a:solidFill>
                <a:schemeClr val="lt1"/>
              </a:solidFill>
              <a:latin typeface="Lato"/>
              <a:ea typeface="Lato"/>
              <a:cs typeface="Lato"/>
              <a:sym typeface="Lato"/>
            </a:endParaRPr>
          </a:p>
        </p:txBody>
      </p:sp>
      <p:sp>
        <p:nvSpPr>
          <p:cNvPr id="80" name="Google Shape;80;p16"/>
          <p:cNvSpPr/>
          <p:nvPr/>
        </p:nvSpPr>
        <p:spPr>
          <a:xfrm>
            <a:off x="2794824" y="1361690"/>
            <a:ext cx="458700" cy="458700"/>
          </a:xfrm>
          <a:prstGeom prst="ellipse">
            <a:avLst/>
          </a:prstGeom>
          <a:solidFill>
            <a:srgbClr val="FC515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Lato"/>
                <a:ea typeface="Lato"/>
                <a:cs typeface="Lato"/>
                <a:sym typeface="Lato"/>
              </a:rPr>
              <a:t>6</a:t>
            </a:r>
            <a:endParaRPr b="1">
              <a:solidFill>
                <a:schemeClr val="lt1"/>
              </a:solidFill>
              <a:latin typeface="Lato"/>
              <a:ea typeface="Lato"/>
              <a:cs typeface="Lato"/>
              <a:sym typeface="Lato"/>
            </a:endParaRPr>
          </a:p>
        </p:txBody>
      </p:sp>
      <p:sp>
        <p:nvSpPr>
          <p:cNvPr id="81" name="Google Shape;81;p16"/>
          <p:cNvSpPr txBox="1"/>
          <p:nvPr/>
        </p:nvSpPr>
        <p:spPr>
          <a:xfrm>
            <a:off x="3253525" y="670225"/>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595959"/>
                </a:solidFill>
                <a:latin typeface="Lato"/>
                <a:ea typeface="Lato"/>
                <a:cs typeface="Lato"/>
                <a:sym typeface="Lato"/>
              </a:rPr>
              <a:t>Task 5: Create a New Report</a:t>
            </a:r>
            <a:endParaRPr>
              <a:solidFill>
                <a:srgbClr val="595959"/>
              </a:solidFill>
              <a:latin typeface="Lato Black"/>
              <a:ea typeface="Lato Black"/>
              <a:cs typeface="Lato Black"/>
              <a:sym typeface="Lato Black"/>
            </a:endParaRPr>
          </a:p>
        </p:txBody>
      </p:sp>
      <p:sp>
        <p:nvSpPr>
          <p:cNvPr id="82" name="Google Shape;82;p16"/>
          <p:cNvSpPr txBox="1"/>
          <p:nvPr/>
        </p:nvSpPr>
        <p:spPr>
          <a:xfrm>
            <a:off x="3253525" y="1331563"/>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595959"/>
                </a:solidFill>
                <a:latin typeface="Lato"/>
                <a:ea typeface="Lato"/>
                <a:cs typeface="Lato"/>
                <a:sym typeface="Lato"/>
              </a:rPr>
              <a:t>Task 6: Create Report Charts</a:t>
            </a:r>
            <a:endParaRPr>
              <a:solidFill>
                <a:srgbClr val="595959"/>
              </a:solidFill>
              <a:latin typeface="Lato Black"/>
              <a:ea typeface="Lato Black"/>
              <a:cs typeface="Lato Black"/>
              <a:sym typeface="Lato Black"/>
            </a:endParaRPr>
          </a:p>
        </p:txBody>
      </p:sp>
      <p:sp>
        <p:nvSpPr>
          <p:cNvPr id="83" name="Google Shape;83;p16"/>
          <p:cNvSpPr/>
          <p:nvPr/>
        </p:nvSpPr>
        <p:spPr>
          <a:xfrm>
            <a:off x="2794824" y="2015490"/>
            <a:ext cx="458700" cy="458700"/>
          </a:xfrm>
          <a:prstGeom prst="ellipse">
            <a:avLst/>
          </a:prstGeom>
          <a:solidFill>
            <a:srgbClr val="FC515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Lato"/>
                <a:ea typeface="Lato"/>
                <a:cs typeface="Lato"/>
                <a:sym typeface="Lato"/>
              </a:rPr>
              <a:t>7</a:t>
            </a:r>
            <a:endParaRPr b="1">
              <a:solidFill>
                <a:schemeClr val="lt1"/>
              </a:solidFill>
              <a:latin typeface="Lato"/>
              <a:ea typeface="Lato"/>
              <a:cs typeface="Lato"/>
              <a:sym typeface="Lato"/>
            </a:endParaRPr>
          </a:p>
        </p:txBody>
      </p:sp>
      <p:sp>
        <p:nvSpPr>
          <p:cNvPr id="84" name="Google Shape;84;p16"/>
          <p:cNvSpPr txBox="1"/>
          <p:nvPr/>
        </p:nvSpPr>
        <p:spPr>
          <a:xfrm>
            <a:off x="3253525" y="1992900"/>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800" b="1">
                <a:solidFill>
                  <a:schemeClr val="dk2"/>
                </a:solidFill>
                <a:latin typeface="Lato"/>
                <a:ea typeface="Lato"/>
                <a:cs typeface="Lato"/>
                <a:sym typeface="Lato"/>
              </a:rPr>
              <a:t>Task 7: Create a Dashboard</a:t>
            </a:r>
            <a:endParaRPr>
              <a:solidFill>
                <a:srgbClr val="595959"/>
              </a:solidFill>
              <a:latin typeface="Lato Black"/>
              <a:ea typeface="Lato Black"/>
              <a:cs typeface="Lato Black"/>
              <a:sym typeface="Lato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91425" anchor="ctr" anchorCtr="0">
            <a:noAutofit/>
          </a:bodyPr>
          <a:lstStyle/>
          <a:p>
            <a:pPr marL="91440" marR="91440" lvl="0" indent="0" algn="ctr" rtl="0">
              <a:spcBef>
                <a:spcPts val="0"/>
              </a:spcBef>
              <a:spcAft>
                <a:spcPts val="0"/>
              </a:spcAft>
              <a:buNone/>
            </a:pPr>
            <a:r>
              <a:rPr lang="en" sz="1800" b="1" i="1">
                <a:solidFill>
                  <a:srgbClr val="4D4D4D"/>
                </a:solidFill>
                <a:latin typeface="Lato"/>
                <a:ea typeface="Lato"/>
                <a:cs typeface="Lato"/>
                <a:sym typeface="Lato"/>
              </a:rPr>
              <a:t>On the following slide, insert a screenshot of the tabular report you just created and ran.</a:t>
            </a:r>
            <a:endParaRPr sz="1800" b="1" i="1">
              <a:solidFill>
                <a:srgbClr val="4D4D4D"/>
              </a:solidFill>
              <a:latin typeface="Lato"/>
              <a:ea typeface="Lato"/>
              <a:cs typeface="Lato"/>
              <a:sym typeface="Lato"/>
            </a:endParaRPr>
          </a:p>
        </p:txBody>
      </p:sp>
      <p:pic>
        <p:nvPicPr>
          <p:cNvPr id="90" name="Google Shape;90;p17"/>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91" name="Google Shape;91;p17"/>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1:</a:t>
            </a:r>
            <a:r>
              <a:rPr lang="en" sz="2400">
                <a:solidFill>
                  <a:srgbClr val="434343"/>
                </a:solidFill>
                <a:latin typeface="Lato Black"/>
                <a:ea typeface="Lato Black"/>
                <a:cs typeface="Lato Black"/>
                <a:sym typeface="Lato Black"/>
              </a:rPr>
              <a:t> Create a Tabular Report</a:t>
            </a:r>
            <a:endParaRPr sz="2400">
              <a:solidFill>
                <a:srgbClr val="434343"/>
              </a:solidFill>
              <a:latin typeface="Lato Light"/>
              <a:ea typeface="Lato Light"/>
              <a:cs typeface="Lato Light"/>
              <a:sym typeface="Lato Light"/>
            </a:endParaRPr>
          </a:p>
        </p:txBody>
      </p:sp>
      <p:pic>
        <p:nvPicPr>
          <p:cNvPr id="92" name="Google Shape;92;p17"/>
          <p:cNvPicPr preferRelativeResize="0"/>
          <p:nvPr/>
        </p:nvPicPr>
        <p:blipFill>
          <a:blip r:embed="rId4">
            <a:alphaModFix/>
          </a:blip>
          <a:stretch>
            <a:fillRect/>
          </a:stretch>
        </p:blipFill>
        <p:spPr>
          <a:xfrm>
            <a:off x="6924350" y="-59750"/>
            <a:ext cx="2598100" cy="1535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8"/>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98" name="Google Shape;98;p18"/>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1:</a:t>
            </a:r>
            <a:r>
              <a:rPr lang="en" sz="2400">
                <a:solidFill>
                  <a:srgbClr val="434343"/>
                </a:solidFill>
                <a:latin typeface="Lato Black"/>
                <a:ea typeface="Lato Black"/>
                <a:cs typeface="Lato Black"/>
                <a:sym typeface="Lato Black"/>
              </a:rPr>
              <a:t> Create a Tabular Report</a:t>
            </a:r>
            <a:endParaRPr sz="2400">
              <a:solidFill>
                <a:srgbClr val="434343"/>
              </a:solidFill>
              <a:latin typeface="Lato Light"/>
              <a:ea typeface="Lato Light"/>
              <a:cs typeface="Lato Light"/>
              <a:sym typeface="Lato Light"/>
            </a:endParaRPr>
          </a:p>
        </p:txBody>
      </p:sp>
      <p:pic>
        <p:nvPicPr>
          <p:cNvPr id="99" name="Google Shape;99;p18"/>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100" name="Google Shape;100;p18"/>
          <p:cNvSpPr txBox="1"/>
          <p:nvPr/>
        </p:nvSpPr>
        <p:spPr>
          <a:xfrm>
            <a:off x="1371600" y="1783250"/>
            <a:ext cx="6515100" cy="2878200"/>
          </a:xfrm>
          <a:prstGeom prst="rect">
            <a:avLst/>
          </a:prstGeom>
          <a:noFill/>
          <a:ln w="28575" cap="flat" cmpd="sng">
            <a:solidFill>
              <a:srgbClr val="FF4C4C"/>
            </a:solidFill>
            <a:prstDash val="dash"/>
            <a:round/>
            <a:headEnd type="none" w="sm" len="sm"/>
            <a:tailEnd type="none" w="sm" len="sm"/>
          </a:ln>
        </p:spPr>
        <p:txBody>
          <a:bodyPr spcFirstLastPara="1" wrap="square" lIns="91425" tIns="859525" rIns="91425" bIns="91425" anchor="t" anchorCtr="0">
            <a:noAutofit/>
          </a:bodyPr>
          <a:lstStyle/>
          <a:p>
            <a:r>
              <a:rPr lang="en-US" sz="1800"/>
              <a:t>Opportunities Closed-Won</a:t>
            </a:r>
            <a:endParaRPr lang="en-US" sz="1800" dirty="0"/>
          </a:p>
        </p:txBody>
      </p:sp>
      <p:pic>
        <p:nvPicPr>
          <p:cNvPr id="2" name="Picture 1">
            <a:extLst>
              <a:ext uri="{FF2B5EF4-FFF2-40B4-BE49-F238E27FC236}">
                <a16:creationId xmlns:a16="http://schemas.microsoft.com/office/drawing/2014/main" id="{8237836B-A82D-793A-9394-34C27393989F}"/>
              </a:ext>
            </a:extLst>
          </p:cNvPr>
          <p:cNvPicPr>
            <a:picLocks noChangeAspect="1"/>
          </p:cNvPicPr>
          <p:nvPr/>
        </p:nvPicPr>
        <p:blipFill>
          <a:blip r:embed="rId5"/>
          <a:stretch>
            <a:fillRect/>
          </a:stretch>
        </p:blipFill>
        <p:spPr>
          <a:xfrm>
            <a:off x="1371600" y="2050676"/>
            <a:ext cx="6517189" cy="2610774"/>
          </a:xfrm>
          <a:prstGeom prst="rect">
            <a:avLst/>
          </a:prstGeom>
        </p:spPr>
      </p:pic>
      <p:pic>
        <p:nvPicPr>
          <p:cNvPr id="4" name="Picture 3">
            <a:extLst>
              <a:ext uri="{FF2B5EF4-FFF2-40B4-BE49-F238E27FC236}">
                <a16:creationId xmlns:a16="http://schemas.microsoft.com/office/drawing/2014/main" id="{A944198C-8EC7-7207-341C-6547CF104B1C}"/>
              </a:ext>
            </a:extLst>
          </p:cNvPr>
          <p:cNvPicPr>
            <a:picLocks noChangeAspect="1"/>
          </p:cNvPicPr>
          <p:nvPr/>
        </p:nvPicPr>
        <p:blipFill>
          <a:blip r:embed="rId6"/>
          <a:stretch>
            <a:fillRect/>
          </a:stretch>
        </p:blipFill>
        <p:spPr>
          <a:xfrm>
            <a:off x="3346424" y="1783250"/>
            <a:ext cx="2316681" cy="3193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91425" anchor="ctr" anchorCtr="0">
            <a:noAutofit/>
          </a:bodyPr>
          <a:lstStyle/>
          <a:p>
            <a:pPr marL="91440" marR="91440" lvl="0" indent="0" algn="ctr" rtl="0">
              <a:spcBef>
                <a:spcPts val="0"/>
              </a:spcBef>
              <a:spcAft>
                <a:spcPts val="0"/>
              </a:spcAft>
              <a:buNone/>
            </a:pPr>
            <a:r>
              <a:rPr lang="en" sz="1800" b="1" i="1">
                <a:solidFill>
                  <a:srgbClr val="4D4D4D"/>
                </a:solidFill>
                <a:latin typeface="Lato"/>
                <a:ea typeface="Lato"/>
                <a:cs typeface="Lato"/>
                <a:sym typeface="Lato"/>
              </a:rPr>
              <a:t>On the following slide, insert a screenshot of the summary report you just created and ran.</a:t>
            </a:r>
            <a:endParaRPr sz="1800" b="1" i="1">
              <a:solidFill>
                <a:srgbClr val="4D4D4D"/>
              </a:solidFill>
              <a:latin typeface="Lato"/>
              <a:ea typeface="Lato"/>
              <a:cs typeface="Lato"/>
              <a:sym typeface="Lato"/>
            </a:endParaRPr>
          </a:p>
        </p:txBody>
      </p:sp>
      <p:pic>
        <p:nvPicPr>
          <p:cNvPr id="106" name="Google Shape;106;p19"/>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07" name="Google Shape;107;p19"/>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2:</a:t>
            </a:r>
            <a:r>
              <a:rPr lang="en" sz="2400">
                <a:solidFill>
                  <a:srgbClr val="434343"/>
                </a:solidFill>
                <a:latin typeface="Lato Black"/>
                <a:ea typeface="Lato Black"/>
                <a:cs typeface="Lato Black"/>
                <a:sym typeface="Lato Black"/>
              </a:rPr>
              <a:t> Create a Summary Report</a:t>
            </a:r>
            <a:endParaRPr sz="2400">
              <a:solidFill>
                <a:srgbClr val="434343"/>
              </a:solidFill>
              <a:latin typeface="Lato Light"/>
              <a:ea typeface="Lato Light"/>
              <a:cs typeface="Lato Light"/>
              <a:sym typeface="Lato Light"/>
            </a:endParaRPr>
          </a:p>
        </p:txBody>
      </p:sp>
      <p:pic>
        <p:nvPicPr>
          <p:cNvPr id="108" name="Google Shape;108;p19"/>
          <p:cNvPicPr preferRelativeResize="0"/>
          <p:nvPr/>
        </p:nvPicPr>
        <p:blipFill>
          <a:blip r:embed="rId4">
            <a:alphaModFix/>
          </a:blip>
          <a:stretch>
            <a:fillRect/>
          </a:stretch>
        </p:blipFill>
        <p:spPr>
          <a:xfrm>
            <a:off x="6924350" y="-59750"/>
            <a:ext cx="2598100" cy="1535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14" name="Google Shape;114;p20"/>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2:</a:t>
            </a:r>
            <a:r>
              <a:rPr lang="en" sz="2400">
                <a:solidFill>
                  <a:srgbClr val="434343"/>
                </a:solidFill>
                <a:latin typeface="Lato Black"/>
                <a:ea typeface="Lato Black"/>
                <a:cs typeface="Lato Black"/>
                <a:sym typeface="Lato Black"/>
              </a:rPr>
              <a:t> Create a Summary Report</a:t>
            </a:r>
            <a:endParaRPr sz="2400">
              <a:solidFill>
                <a:srgbClr val="434343"/>
              </a:solidFill>
              <a:latin typeface="Lato Light"/>
              <a:ea typeface="Lato Light"/>
              <a:cs typeface="Lato Light"/>
              <a:sym typeface="Lato Light"/>
            </a:endParaRPr>
          </a:p>
        </p:txBody>
      </p:sp>
      <p:pic>
        <p:nvPicPr>
          <p:cNvPr id="115" name="Google Shape;115;p20"/>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116" name="Google Shape;116;p20"/>
          <p:cNvSpPr txBox="1"/>
          <p:nvPr/>
        </p:nvSpPr>
        <p:spPr>
          <a:xfrm>
            <a:off x="1371600" y="1783250"/>
            <a:ext cx="6515100" cy="2878200"/>
          </a:xfrm>
          <a:prstGeom prst="rect">
            <a:avLst/>
          </a:prstGeom>
          <a:noFill/>
          <a:ln w="28575" cap="flat" cmpd="sng">
            <a:solidFill>
              <a:srgbClr val="FF4C4C"/>
            </a:solidFill>
            <a:prstDash val="dash"/>
            <a:round/>
            <a:headEnd type="none" w="sm" len="sm"/>
            <a:tailEnd type="none" w="sm" len="sm"/>
          </a:ln>
        </p:spPr>
        <p:txBody>
          <a:bodyPr spcFirstLastPara="1" wrap="square" lIns="91425" tIns="859525" rIns="91425" bIns="91425" anchor="t" anchorCtr="0">
            <a:noAutofit/>
          </a:bodyPr>
          <a:lstStyle/>
          <a:p>
            <a:pPr marL="0" lvl="0" indent="0" algn="ctr" rtl="0">
              <a:spcBef>
                <a:spcPts val="0"/>
              </a:spcBef>
              <a:spcAft>
                <a:spcPts val="0"/>
              </a:spcAft>
              <a:buClr>
                <a:schemeClr val="dk1"/>
              </a:buClr>
              <a:buSzPts val="1100"/>
              <a:buFont typeface="Arial"/>
              <a:buNone/>
            </a:pPr>
            <a:r>
              <a:rPr lang="en" sz="1800" b="1" i="1">
                <a:solidFill>
                  <a:srgbClr val="4D4D4D"/>
                </a:solidFill>
                <a:latin typeface="Lato"/>
                <a:ea typeface="Lato"/>
                <a:cs typeface="Lato"/>
                <a:sym typeface="Lato"/>
              </a:rPr>
              <a:t>Insert Task 2 screenshot here.</a:t>
            </a:r>
            <a:endParaRPr sz="1800" b="1" i="1">
              <a:solidFill>
                <a:srgbClr val="4D4D4D"/>
              </a:solidFill>
              <a:latin typeface="Lato"/>
              <a:ea typeface="Lato"/>
              <a:cs typeface="Lato"/>
              <a:sym typeface="Lato"/>
            </a:endParaRPr>
          </a:p>
          <a:p>
            <a:pPr marL="0" lvl="0" indent="0" algn="ctr" rtl="0">
              <a:spcBef>
                <a:spcPts val="0"/>
              </a:spcBef>
              <a:spcAft>
                <a:spcPts val="0"/>
              </a:spcAft>
              <a:buNone/>
            </a:pPr>
            <a:endParaRPr sz="1800" b="1" i="1">
              <a:solidFill>
                <a:srgbClr val="4D4D4D"/>
              </a:solidFill>
              <a:latin typeface="Lato"/>
              <a:ea typeface="Lato"/>
              <a:cs typeface="Lato"/>
              <a:sym typeface="Lato"/>
            </a:endParaRPr>
          </a:p>
        </p:txBody>
      </p:sp>
      <p:sp>
        <p:nvSpPr>
          <p:cNvPr id="4" name="TextBox 3">
            <a:extLst>
              <a:ext uri="{FF2B5EF4-FFF2-40B4-BE49-F238E27FC236}">
                <a16:creationId xmlns:a16="http://schemas.microsoft.com/office/drawing/2014/main" id="{C8D7B7F4-28DB-FC6E-CADF-64F6D6423EEE}"/>
              </a:ext>
            </a:extLst>
          </p:cNvPr>
          <p:cNvSpPr txBox="1"/>
          <p:nvPr/>
        </p:nvSpPr>
        <p:spPr>
          <a:xfrm>
            <a:off x="3291168" y="1715213"/>
            <a:ext cx="2675964" cy="307777"/>
          </a:xfrm>
          <a:prstGeom prst="rect">
            <a:avLst/>
          </a:prstGeom>
          <a:noFill/>
        </p:spPr>
        <p:txBody>
          <a:bodyPr wrap="square" rtlCol="0">
            <a:spAutoFit/>
          </a:bodyPr>
          <a:lstStyle/>
          <a:p>
            <a:r>
              <a:rPr lang="en-US" dirty="0"/>
              <a:t>Leads Working-Contacted</a:t>
            </a:r>
          </a:p>
        </p:txBody>
      </p:sp>
      <p:pic>
        <p:nvPicPr>
          <p:cNvPr id="6" name="Picture 5">
            <a:extLst>
              <a:ext uri="{FF2B5EF4-FFF2-40B4-BE49-F238E27FC236}">
                <a16:creationId xmlns:a16="http://schemas.microsoft.com/office/drawing/2014/main" id="{4C2D691C-C26E-E9F7-A22D-6CA982BC2BB6}"/>
              </a:ext>
            </a:extLst>
          </p:cNvPr>
          <p:cNvPicPr>
            <a:picLocks noChangeAspect="1"/>
          </p:cNvPicPr>
          <p:nvPr/>
        </p:nvPicPr>
        <p:blipFill>
          <a:blip r:embed="rId5"/>
          <a:stretch>
            <a:fillRect/>
          </a:stretch>
        </p:blipFill>
        <p:spPr>
          <a:xfrm>
            <a:off x="1371600" y="1991873"/>
            <a:ext cx="6515100" cy="26695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91425" anchor="ctr" anchorCtr="0">
            <a:noAutofit/>
          </a:bodyPr>
          <a:lstStyle/>
          <a:p>
            <a:pPr marL="91440" marR="91440" lvl="0" indent="0" algn="ctr" rtl="0">
              <a:spcBef>
                <a:spcPts val="0"/>
              </a:spcBef>
              <a:spcAft>
                <a:spcPts val="0"/>
              </a:spcAft>
              <a:buNone/>
            </a:pPr>
            <a:r>
              <a:rPr lang="en" sz="1800" b="1" i="1" dirty="0">
                <a:solidFill>
                  <a:srgbClr val="4D4D4D"/>
                </a:solidFill>
                <a:latin typeface="Lato"/>
                <a:ea typeface="Lato"/>
                <a:cs typeface="Lato"/>
                <a:sym typeface="Lato"/>
              </a:rPr>
              <a:t>On the following slide, insert a screenshot of the matrix report you just created and ran.</a:t>
            </a:r>
            <a:endParaRPr sz="1800" b="1" i="1" dirty="0">
              <a:solidFill>
                <a:srgbClr val="4D4D4D"/>
              </a:solidFill>
              <a:latin typeface="Lato"/>
              <a:ea typeface="Lato"/>
              <a:cs typeface="Lato"/>
              <a:sym typeface="Lato"/>
            </a:endParaRPr>
          </a:p>
        </p:txBody>
      </p:sp>
      <p:pic>
        <p:nvPicPr>
          <p:cNvPr id="122" name="Google Shape;122;p21"/>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23" name="Google Shape;123;p21"/>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3:</a:t>
            </a:r>
            <a:r>
              <a:rPr lang="en" sz="2400">
                <a:solidFill>
                  <a:srgbClr val="434343"/>
                </a:solidFill>
                <a:latin typeface="Lato Black"/>
                <a:ea typeface="Lato Black"/>
                <a:cs typeface="Lato Black"/>
                <a:sym typeface="Lato Black"/>
              </a:rPr>
              <a:t> Create a Matrix Report</a:t>
            </a:r>
            <a:endParaRPr sz="2400">
              <a:solidFill>
                <a:srgbClr val="434343"/>
              </a:solidFill>
              <a:latin typeface="Lato Light"/>
              <a:ea typeface="Lato Light"/>
              <a:cs typeface="Lato Light"/>
              <a:sym typeface="Lato Light"/>
            </a:endParaRPr>
          </a:p>
        </p:txBody>
      </p:sp>
      <p:pic>
        <p:nvPicPr>
          <p:cNvPr id="124" name="Google Shape;124;p21"/>
          <p:cNvPicPr preferRelativeResize="0"/>
          <p:nvPr/>
        </p:nvPicPr>
        <p:blipFill>
          <a:blip r:embed="rId4">
            <a:alphaModFix/>
          </a:blip>
          <a:stretch>
            <a:fillRect/>
          </a:stretch>
        </p:blipFill>
        <p:spPr>
          <a:xfrm>
            <a:off x="6924350" y="-59750"/>
            <a:ext cx="2598100" cy="1535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2"/>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30" name="Google Shape;130;p22"/>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3:</a:t>
            </a:r>
            <a:r>
              <a:rPr lang="en" sz="2400">
                <a:solidFill>
                  <a:srgbClr val="434343"/>
                </a:solidFill>
                <a:latin typeface="Lato Black"/>
                <a:ea typeface="Lato Black"/>
                <a:cs typeface="Lato Black"/>
                <a:sym typeface="Lato Black"/>
              </a:rPr>
              <a:t> Create a Matrix Report</a:t>
            </a:r>
            <a:endParaRPr sz="2400">
              <a:solidFill>
                <a:srgbClr val="434343"/>
              </a:solidFill>
              <a:latin typeface="Lato Light"/>
              <a:ea typeface="Lato Light"/>
              <a:cs typeface="Lato Light"/>
              <a:sym typeface="Lato Light"/>
            </a:endParaRPr>
          </a:p>
        </p:txBody>
      </p:sp>
      <p:pic>
        <p:nvPicPr>
          <p:cNvPr id="131" name="Google Shape;131;p22"/>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132" name="Google Shape;132;p22"/>
          <p:cNvSpPr txBox="1"/>
          <p:nvPr/>
        </p:nvSpPr>
        <p:spPr>
          <a:xfrm>
            <a:off x="1371600" y="1783250"/>
            <a:ext cx="6515100" cy="2878200"/>
          </a:xfrm>
          <a:prstGeom prst="rect">
            <a:avLst/>
          </a:prstGeom>
          <a:noFill/>
          <a:ln w="28575" cap="flat" cmpd="sng">
            <a:solidFill>
              <a:srgbClr val="FF4C4C"/>
            </a:solidFill>
            <a:prstDash val="dash"/>
            <a:round/>
            <a:headEnd type="none" w="sm" len="sm"/>
            <a:tailEnd type="none" w="sm" len="sm"/>
          </a:ln>
        </p:spPr>
        <p:txBody>
          <a:bodyPr spcFirstLastPara="1" wrap="square" lIns="91425" tIns="859525" rIns="91425" bIns="91425" anchor="t" anchorCtr="0">
            <a:noAutofit/>
          </a:bodyPr>
          <a:lstStyle/>
          <a:p>
            <a:r>
              <a:rPr lang="en-US" sz="1800"/>
              <a:t>Total and Expected Revenue</a:t>
            </a:r>
            <a:endParaRPr lang="en-US" sz="1800" dirty="0"/>
          </a:p>
        </p:txBody>
      </p:sp>
      <p:pic>
        <p:nvPicPr>
          <p:cNvPr id="2" name="Picture 1">
            <a:extLst>
              <a:ext uri="{FF2B5EF4-FFF2-40B4-BE49-F238E27FC236}">
                <a16:creationId xmlns:a16="http://schemas.microsoft.com/office/drawing/2014/main" id="{44E0A6A1-C9B2-3506-4489-BC94BF24EE43}"/>
              </a:ext>
            </a:extLst>
          </p:cNvPr>
          <p:cNvPicPr>
            <a:picLocks noChangeAspect="1"/>
          </p:cNvPicPr>
          <p:nvPr/>
        </p:nvPicPr>
        <p:blipFill>
          <a:blip r:embed="rId5"/>
          <a:stretch>
            <a:fillRect/>
          </a:stretch>
        </p:blipFill>
        <p:spPr>
          <a:xfrm>
            <a:off x="1371600" y="2043953"/>
            <a:ext cx="6515100" cy="2617497"/>
          </a:xfrm>
          <a:prstGeom prst="rect">
            <a:avLst/>
          </a:prstGeom>
        </p:spPr>
      </p:pic>
      <p:pic>
        <p:nvPicPr>
          <p:cNvPr id="4" name="Picture 3">
            <a:extLst>
              <a:ext uri="{FF2B5EF4-FFF2-40B4-BE49-F238E27FC236}">
                <a16:creationId xmlns:a16="http://schemas.microsoft.com/office/drawing/2014/main" id="{68657479-5D2E-F919-4B00-C240EFEE324A}"/>
              </a:ext>
            </a:extLst>
          </p:cNvPr>
          <p:cNvPicPr>
            <a:picLocks noChangeAspect="1"/>
          </p:cNvPicPr>
          <p:nvPr/>
        </p:nvPicPr>
        <p:blipFill>
          <a:blip r:embed="rId6"/>
          <a:stretch>
            <a:fillRect/>
          </a:stretch>
        </p:blipFill>
        <p:spPr>
          <a:xfrm>
            <a:off x="3197513" y="1724609"/>
            <a:ext cx="2493480" cy="37798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1364</TotalTime>
  <Words>640</Words>
  <Application>Microsoft Office PowerPoint</Application>
  <PresentationFormat>On-screen Show (16:9)</PresentationFormat>
  <Paragraphs>72</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Lato Black</vt:lpstr>
      <vt:lpstr>Lato Light</vt:lpstr>
      <vt:lpstr>Lato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Basanta Gurung</cp:lastModifiedBy>
  <cp:revision>16</cp:revision>
  <dcterms:modified xsi:type="dcterms:W3CDTF">2024-01-17T21:17:50Z</dcterms:modified>
</cp:coreProperties>
</file>