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78" r:id="rId3"/>
    <p:sldId id="283" r:id="rId4"/>
    <p:sldId id="308" r:id="rId5"/>
    <p:sldId id="291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81" r:id="rId44"/>
    <p:sldId id="382" r:id="rId45"/>
    <p:sldId id="383" r:id="rId46"/>
    <p:sldId id="384" r:id="rId47"/>
    <p:sldId id="385" r:id="rId48"/>
    <p:sldId id="346" r:id="rId49"/>
    <p:sldId id="347" r:id="rId50"/>
    <p:sldId id="348" r:id="rId51"/>
    <p:sldId id="349" r:id="rId52"/>
    <p:sldId id="371" r:id="rId53"/>
    <p:sldId id="372" r:id="rId54"/>
    <p:sldId id="373" r:id="rId55"/>
    <p:sldId id="374" r:id="rId56"/>
    <p:sldId id="375" r:id="rId57"/>
    <p:sldId id="376" r:id="rId58"/>
    <p:sldId id="378" r:id="rId59"/>
    <p:sldId id="379" r:id="rId60"/>
    <p:sldId id="386" r:id="rId61"/>
    <p:sldId id="377" r:id="rId62"/>
    <p:sldId id="387" r:id="rId63"/>
    <p:sldId id="389" r:id="rId64"/>
    <p:sldId id="38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will get different centers, but the three outliers</a:t>
            </a:r>
            <a:r>
              <a:rPr lang="en-US" baseline="0" dirty="0" smtClean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4/24/2019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David Kauchak</a:t>
            </a:r>
            <a:br>
              <a:rPr lang="en-US" dirty="0" smtClean="0"/>
            </a:br>
            <a:r>
              <a:rPr lang="en-US" dirty="0" smtClean="0"/>
              <a:t>CS 451 –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search advertising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</a:t>
            </a:r>
            <a:r>
              <a:rPr lang="en-US" dirty="0" smtClean="0"/>
              <a:t>suggestion</a:t>
            </a:r>
          </a:p>
          <a:p>
            <a:pPr lvl="1"/>
            <a:r>
              <a:rPr lang="en-US" dirty="0" smtClean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advTm="14681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</a:t>
            </a:r>
            <a:r>
              <a:rPr lang="en-US" dirty="0" smtClean="0"/>
              <a:t>of </a:t>
            </a:r>
            <a:r>
              <a:rPr lang="en-US" dirty="0"/>
              <a:t>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</a:t>
            </a:r>
            <a:r>
              <a:rPr lang="en-US" dirty="0" smtClean="0"/>
              <a:t>who IM/text/twitter </a:t>
            </a: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advTm="9331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 smtClean="0"/>
              <a:t>Data visualization</a:t>
            </a:r>
            <a:endParaRPr lang="en-US" sz="3300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clustering algorithms have you seen/used?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  <a:endParaRPr lang="en-US" dirty="0" smtClean="0"/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Similarity</a:t>
            </a:r>
            <a:r>
              <a:rPr lang="en-US" dirty="0">
                <a:ea typeface="ＭＳ Ｐゴシック" charset="-128"/>
              </a:rPr>
              <a:t>/</a:t>
            </a:r>
            <a:r>
              <a:rPr lang="en-US" dirty="0" smtClean="0">
                <a:ea typeface="ＭＳ Ｐゴシック" charset="-128"/>
              </a:rPr>
              <a:t>distance between examples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Flat clustering or hierarchical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Number of clusters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Data </a:t>
            </a:r>
            <a:r>
              <a:rPr lang="en-US" dirty="0">
                <a:ea typeface="ＭＳ Ｐゴシック" charset="-128"/>
              </a:rPr>
              <a:t>driven</a:t>
            </a:r>
            <a:r>
              <a:rPr lang="en-US" dirty="0" smtClean="0">
                <a:ea typeface="ＭＳ Ｐゴシック" charset="-128"/>
              </a:rPr>
              <a:t>?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Flat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Refine it iteratively</a:t>
            </a:r>
            <a:endParaRPr lang="en-US" sz="1200" dirty="0" smtClean="0">
              <a:ea typeface="ＭＳ Ｐゴシック" charset="-128"/>
            </a:endParaRPr>
          </a:p>
          <a:p>
            <a:pPr lvl="2" eaLnBrk="1" hangingPunct="1"/>
            <a:r>
              <a:rPr lang="en-US" i="1" dirty="0" smtClean="0">
                <a:ea typeface="ＭＳ Ｐゴシック" charset="-128"/>
              </a:rPr>
              <a:t>K </a:t>
            </a:r>
            <a:r>
              <a:rPr lang="en-US" dirty="0" smtClean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 smtClean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Hierarchical algorithms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41633" y="6138333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Supervised learning: given labeled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6792" y="3309780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label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Hard clustering: Each example belongs to exactly one cluster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Makes more sense for applications like creating </a:t>
            </a:r>
            <a:r>
              <a:rPr lang="en-US" sz="2000" dirty="0" err="1" smtClean="0">
                <a:ea typeface="ＭＳ Ｐゴシック" charset="-128"/>
              </a:rPr>
              <a:t>browsable</a:t>
            </a:r>
            <a:r>
              <a:rPr lang="en-US" sz="2000" dirty="0" smtClean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 smtClean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 smtClean="0">
                <a:ea typeface="ＭＳ Ｐゴシック" charset="-128"/>
              </a:rPr>
              <a:t>i</a:t>
            </a:r>
            <a:r>
              <a:rPr lang="en-US" sz="2000" dirty="0" smtClean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smtClean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dirty="0" smtClean="0"/>
              <a:t>Assign/cluster each example to closest center</a:t>
            </a:r>
          </a:p>
          <a:p>
            <a:pPr lvl="1" eaLnBrk="1" hangingPunct="1"/>
            <a:r>
              <a:rPr lang="en-US" sz="2000" dirty="0" smtClean="0"/>
              <a:t>Recalculate centers as the mean of the points </a:t>
            </a:r>
            <a:r>
              <a:rPr lang="en-US" sz="2000" dirty="0"/>
              <a:t>in a </a:t>
            </a:r>
            <a:r>
              <a:rPr lang="en-US" sz="2000" dirty="0" smtClean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866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Unsupervised learning: given data, i.e. examples, but no labels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do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distance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sz="2000" b="1" dirty="0" smtClean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 smtClean="0"/>
              <a:t>Recalculate centers as the mean of the points in a cluster</a:t>
            </a:r>
            <a:endParaRPr lang="en-US" sz="20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iterate over each point: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get </a:t>
            </a:r>
            <a:r>
              <a:rPr lang="en-US" sz="2000" b="1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/>
              <a:t> to each cluster center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assign to closest center (hard cluster)</a:t>
            </a:r>
            <a:endParaRPr lang="en-US" sz="2000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hat distance measure should we use?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1562100" imgH="368300" progId="Equation.3">
                  <p:embed/>
                </p:oleObj>
              </mc:Choice>
              <mc:Fallback>
                <p:oleObj name="Equation" r:id="rId3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good for spatial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Clustering documents (e.g. wine data)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Documents </a:t>
            </a:r>
            <a:r>
              <a:rPr lang="en-US" sz="2400" dirty="0"/>
              <a:t>are points or vectors in this </a:t>
            </a:r>
            <a:r>
              <a:rPr lang="en-US" sz="2400" dirty="0" smtClean="0"/>
              <a:t>space</a:t>
            </a: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When Euclidean distance doesn’t work</a:t>
            </a:r>
            <a:endParaRPr lang="en-US" sz="3200" b="0" dirty="0"/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Which do you think should be closer?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Issues with Euclidian distance</a:t>
            </a:r>
            <a:endParaRPr lang="en-US" sz="4000" b="0" dirty="0"/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152400" y="1905001"/>
            <a:ext cx="3276600" cy="4691063"/>
          </a:xfrm>
        </p:spPr>
        <p:txBody>
          <a:bodyPr/>
          <a:lstStyle/>
          <a:p>
            <a:pPr eaLnBrk="1" hangingPunct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Euclidean distance between </a:t>
            </a:r>
            <a:r>
              <a:rPr lang="en-US" sz="2000" i="1" dirty="0" smtClean="0">
                <a:solidFill>
                  <a:srgbClr val="0000FF"/>
                </a:solidFill>
              </a:rPr>
              <a:t>q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is </a:t>
            </a:r>
            <a:r>
              <a:rPr lang="en-US" sz="2000" dirty="0" smtClean="0"/>
              <a:t>large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but, the distribution </a:t>
            </a:r>
            <a:r>
              <a:rPr lang="en-US" sz="2000" dirty="0"/>
              <a:t>of terms in the query </a:t>
            </a:r>
            <a:r>
              <a:rPr lang="en-US" sz="2000" i="1" dirty="0">
                <a:solidFill>
                  <a:srgbClr val="0000FF"/>
                </a:solidFill>
              </a:rPr>
              <a:t>q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the distribution of terms </a:t>
            </a:r>
            <a:r>
              <a:rPr lang="en-US" sz="2000" dirty="0"/>
              <a:t>in </a:t>
            </a:r>
            <a:r>
              <a:rPr lang="en-US" sz="2000" dirty="0" smtClean="0"/>
              <a:t>the document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are very similar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>
                <a:solidFill>
                  <a:srgbClr val="008000"/>
                </a:solidFill>
              </a:rPr>
              <a:t>This is not what we want!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osine similarity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" imgW="2794000" imgH="660400" progId="Equation.3">
                  <p:embed/>
                </p:oleObj>
              </mc:Choice>
              <mc:Fallback>
                <p:oleObj name="Equation" r:id="rId3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correlated with the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angle between two vectors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cosine similarity is a similarity between 0 and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things that are similar = 1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things that are </a:t>
            </a:r>
            <a:r>
              <a:rPr lang="en-US" dirty="0" smtClean="0"/>
              <a:t>not similar = 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want a distance measure, 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3" imgW="1295400" imgH="203200" progId="Equation.3">
                  <p:embed/>
                </p:oleObj>
              </mc:Choice>
              <mc:Fallback>
                <p:oleObj name="Equation" r:id="rId3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is computationally friendly since we only need to consider features that have non-zero values in </a:t>
            </a:r>
            <a:r>
              <a:rPr lang="en-US" sz="2400" b="1" dirty="0" smtClean="0">
                <a:solidFill>
                  <a:srgbClr val="0000FF"/>
                </a:solidFill>
              </a:rPr>
              <a:t>both</a:t>
            </a:r>
            <a:r>
              <a:rPr lang="en-US" sz="2400" dirty="0" smtClean="0">
                <a:solidFill>
                  <a:srgbClr val="0000FF"/>
                </a:solidFill>
              </a:rPr>
              <a:t>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Given some example without labels, do something!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dirty="0" smtClean="0">
                <a:solidFill>
                  <a:srgbClr val="FF0000"/>
                </a:solidFill>
              </a:rPr>
              <a:t>here are the cluster centers?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 smtClean="0">
                <a:solidFill>
                  <a:srgbClr val="FF0000"/>
                </a:solidFill>
              </a:rPr>
              <a:t>ow do we calculate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Recalculate centers as the mean of the points </a:t>
            </a:r>
            <a:r>
              <a:rPr lang="en-US" dirty="0">
                <a:solidFill>
                  <a:srgbClr val="0000FF"/>
                </a:solidFill>
              </a:rPr>
              <a:t>in a </a:t>
            </a:r>
            <a:r>
              <a:rPr lang="en-US" dirty="0" smtClean="0">
                <a:solidFill>
                  <a:srgbClr val="0000FF"/>
                </a:solidFill>
              </a:rPr>
              <a:t>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of the points in the cluster:</a:t>
            </a:r>
            <a:endParaRPr lang="en-US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3" imgW="1003300" imgH="431800" progId="Equation.3">
                  <p:embed/>
                </p:oleObj>
              </mc:Choice>
              <mc:Fallback>
                <p:oleObj name="Equation" r:id="rId3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5" imgW="1117600" imgH="317500" progId="Equation.3">
                  <p:embed/>
                </p:oleObj>
              </mc:Choice>
              <mc:Fallback>
                <p:oleObj name="Equation" r:id="rId5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Equation" r:id="rId7" imgW="825500" imgH="444500" progId="Equation.3">
                  <p:embed/>
                </p:oleObj>
              </mc:Choice>
              <mc:Fallback>
                <p:oleObj name="Equation" r:id="rId7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that is, the sum of the squared distances from each point to the associated cluster center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each step of k-means move towards reducing this loss function (or at least not increasing)?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Any other assignment would end up in a larger loss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mean that k-means will always find the minimum loss/clustering?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k-means loss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 smtClean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 smtClean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 smtClean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3" imgW="3149600" imgH="457200" progId="Equation.3">
                  <p:embed/>
                </p:oleObj>
              </mc:Choice>
              <mc:Fallback>
                <p:oleObj name="Equation" r:id="rId3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NO!  It will find </a:t>
            </a:r>
            <a:r>
              <a:rPr lang="en-US" sz="2400" i="1" dirty="0" smtClean="0">
                <a:solidFill>
                  <a:srgbClr val="0000FF"/>
                </a:solidFill>
              </a:rPr>
              <a:t>a minimum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variations/parameters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 smtClean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 smtClean="0"/>
              <a:t>Iterate:</a:t>
            </a:r>
          </a:p>
          <a:p>
            <a:pPr lvl="1" eaLnBrk="1" hangingPunct="1"/>
            <a:r>
              <a:rPr lang="en-US" dirty="0" smtClean="0"/>
              <a:t>Assign/cluster each example to closest center</a:t>
            </a:r>
          </a:p>
          <a:p>
            <a:pPr lvl="1" eaLnBrk="1" hangingPunct="1"/>
            <a:r>
              <a:rPr lang="en-US" dirty="0" smtClean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2800" y="5257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some other variations/parameters we haven’t specified?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K-means variations/parameters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</a:t>
            </a:r>
            <a:r>
              <a:rPr lang="en-US" dirty="0" smtClean="0">
                <a:ea typeface="ＭＳ Ｐゴシック" charset="-128"/>
              </a:rPr>
              <a:t>iterations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 smtClean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K!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learn clusters/groups without any label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would happen here?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Seed selection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</a:t>
            </a:r>
            <a:r>
              <a:rPr lang="en-US" sz="2400" dirty="0" smtClean="0"/>
              <a:t> drastically based </a:t>
            </a:r>
            <a:r>
              <a:rPr lang="en-US" sz="2400" dirty="0"/>
              <a:t>on random seed </a:t>
            </a:r>
            <a:r>
              <a:rPr lang="en-US" sz="2400" dirty="0" smtClean="0"/>
              <a:t>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Some </a:t>
            </a:r>
            <a:r>
              <a:rPr lang="en-US" sz="2400" dirty="0"/>
              <a:t>seeds can result in poor convergence rate, or convergence to sub-optimal </a:t>
            </a:r>
            <a:r>
              <a:rPr lang="en-US" sz="2400" dirty="0" smtClean="0"/>
              <a:t>clusters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Random centers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charset="-128"/>
              </a:rPr>
              <a:t>Points least </a:t>
            </a:r>
            <a:r>
              <a:rPr lang="en-US" sz="2000" dirty="0">
                <a:ea typeface="ＭＳ Ｐゴシック" charset="-128"/>
              </a:rPr>
              <a:t>similar to any existing</a:t>
            </a:r>
            <a:r>
              <a:rPr lang="en-US" sz="2000" dirty="0" smtClean="0">
                <a:ea typeface="ＭＳ Ｐゴシック" charset="-128"/>
              </a:rPr>
              <a:t>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</a:t>
            </a:r>
            <a:r>
              <a:rPr lang="en-US" sz="2000" dirty="0" smtClean="0">
                <a:ea typeface="ＭＳ Ｐゴシック" charset="-128"/>
              </a:rPr>
              <a:t> clustering method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centers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2 to K:</a:t>
            </a:r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i</a:t>
            </a:r>
            <a:r>
              <a:rPr lang="en-US" dirty="0" smtClean="0"/>
              <a:t> = point that is furthest from </a:t>
            </a:r>
            <a:r>
              <a:rPr lang="en-US" b="1" dirty="0" smtClean="0"/>
              <a:t>any</a:t>
            </a:r>
            <a:r>
              <a:rPr lang="en-US" dirty="0" smtClean="0"/>
              <a:t> previous centers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3" imgW="2286000" imgH="520700" progId="Equation.3">
                  <p:embed/>
                </p:oleObj>
              </mc:Choice>
              <mc:Fallback>
                <p:oleObj name="Equation" r:id="rId3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smallest distance from x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point with the largest distance to any previous center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Pick a random point for the first center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point will be chosen next?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</a:t>
            </a:r>
            <a:r>
              <a:rPr lang="en-US" sz="3200" dirty="0" smtClean="0"/>
              <a:t>furthest from centers</a:t>
            </a:r>
            <a:endParaRPr lang="en-US" sz="3200" dirty="0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Furthest point from center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issues/concerns with this approach?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k = 4, which points will get chosen?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we do a number of trials, will we get different centers?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</a:t>
            </a:r>
            <a:r>
              <a:rPr lang="en-US" dirty="0" smtClean="0"/>
              <a:t>supervised learning: clustering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extract</a:t>
            </a:r>
          </a:p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AB932"/>
                </a:solidFill>
              </a:rPr>
              <a:t>f</a:t>
            </a:r>
            <a:r>
              <a:rPr lang="en-US" sz="2000" baseline="-25000" dirty="0" smtClean="0">
                <a:solidFill>
                  <a:srgbClr val="BAB932"/>
                </a:solidFill>
              </a:rPr>
              <a:t>1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2</a:t>
            </a:r>
            <a:r>
              <a:rPr lang="en-US" sz="2000" dirty="0" smtClean="0">
                <a:solidFill>
                  <a:srgbClr val="BAB932"/>
                </a:solidFill>
              </a:rPr>
              <a:t>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3</a:t>
            </a:r>
            <a:r>
              <a:rPr lang="en-US" sz="2000" dirty="0" smtClean="0">
                <a:solidFill>
                  <a:srgbClr val="BAB932"/>
                </a:solidFill>
              </a:rPr>
              <a:t>, …, f</a:t>
            </a:r>
            <a:r>
              <a:rPr lang="en-US" sz="2000" baseline="-25000" dirty="0" smtClean="0">
                <a:solidFill>
                  <a:srgbClr val="BAB932"/>
                </a:solidFill>
              </a:rPr>
              <a:t>n</a:t>
            </a:r>
            <a:endParaRPr lang="en-US" sz="2000" baseline="-25000" dirty="0">
              <a:solidFill>
                <a:srgbClr val="BAB932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features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into classes/clusters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No</a:t>
            </a:r>
            <a:r>
              <a:rPr lang="en-US" sz="2400" dirty="0" smtClean="0">
                <a:solidFill>
                  <a:srgbClr val="FF6600"/>
                </a:solidFill>
              </a:rPr>
              <a:t> “supervision”, we’re only given data and want to find natural groupings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Furthest points concerns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Doesn’t deal well with outliers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for k = 2 to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b="1" dirty="0" smtClean="0"/>
              <a:t>N</a:t>
            </a:r>
            <a:r>
              <a:rPr lang="en-US" dirty="0" smtClean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min d(x</a:t>
            </a:r>
            <a:r>
              <a:rPr lang="en-US" baseline="-25000" dirty="0" smtClean="0"/>
              <a:t>i</a:t>
            </a:r>
            <a:r>
              <a:rPr lang="en-US" dirty="0" smtClean="0"/>
              <a:t>, μ</a:t>
            </a:r>
            <a:r>
              <a:rPr lang="en-US" baseline="-25000" dirty="0" smtClean="0"/>
              <a:t>1…k-1</a:t>
            </a:r>
            <a:r>
              <a:rPr lang="en-US" dirty="0" smtClean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/>
              <a:t>randomly pick point </a:t>
            </a:r>
            <a:r>
              <a:rPr lang="en-US" dirty="0" smtClean="0"/>
              <a:t>x</a:t>
            </a:r>
            <a:r>
              <a:rPr lang="en-US" baseline="-25000" dirty="0" smtClean="0"/>
              <a:t>i  </a:t>
            </a:r>
            <a:r>
              <a:rPr lang="en-US" b="1" i="1" dirty="0">
                <a:solidFill>
                  <a:srgbClr val="FF6600"/>
                </a:solidFill>
              </a:rPr>
              <a:t>with a probability proportional to </a:t>
            </a:r>
            <a:r>
              <a:rPr lang="en-US" b="1" i="1" dirty="0"/>
              <a:t>s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endParaRPr lang="en-US" b="1" i="1" baseline="30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does this help?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for k = 2 to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b="1" dirty="0" smtClean="0"/>
              <a:t>N</a:t>
            </a:r>
            <a:r>
              <a:rPr lang="en-US" dirty="0" smtClean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= min d(x</a:t>
            </a:r>
            <a:r>
              <a:rPr lang="en-US" baseline="-25000" dirty="0" smtClean="0"/>
              <a:t>i</a:t>
            </a:r>
            <a:r>
              <a:rPr lang="en-US" dirty="0" smtClean="0"/>
              <a:t>, μ</a:t>
            </a:r>
            <a:r>
              <a:rPr lang="en-US" baseline="-25000" dirty="0" smtClean="0"/>
              <a:t>1…k-1</a:t>
            </a:r>
            <a:r>
              <a:rPr lang="en-US" dirty="0" smtClean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= randomly pick point x</a:t>
            </a:r>
            <a:r>
              <a:rPr lang="en-US" baseline="-25000" dirty="0" smtClean="0"/>
              <a:t>i  </a:t>
            </a:r>
            <a:r>
              <a:rPr lang="en-US" b="1" i="1" dirty="0" smtClean="0">
                <a:solidFill>
                  <a:srgbClr val="FF6600"/>
                </a:solidFill>
              </a:rPr>
              <a:t>with a probability </a:t>
            </a:r>
            <a:r>
              <a:rPr lang="en-US" b="1" i="1" dirty="0">
                <a:solidFill>
                  <a:srgbClr val="FF6600"/>
                </a:solidFill>
              </a:rPr>
              <a:t>proportional to </a:t>
            </a:r>
            <a:r>
              <a:rPr lang="en-US" b="1" i="1" dirty="0" smtClean="0"/>
              <a:t>s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i="1" baseline="30000" dirty="0" smtClean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00" y="490621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Nice theoretical guarantees!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442364"/>
            <a:ext cx="7760516" cy="6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636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Approach tries to minimize the within-cluster sum of squares error (WCSS)</a:t>
                </a:r>
              </a:p>
              <a:p>
                <a:pPr lvl="1"/>
                <a:r>
                  <a:rPr lang="en-US" dirty="0"/>
                  <a:t>Implicit assumption that SSE is  similar for each group</a:t>
                </a:r>
              </a:p>
              <a:p>
                <a:r>
                  <a:rPr lang="en-US" dirty="0"/>
                  <a:t>The over all WCSS is given by: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goal is to find the smallest </a:t>
                </a:r>
                <a:r>
                  <a:rPr lang="en-US" dirty="0" smtClean="0"/>
                  <a:t>WCSS (i.e. variance)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71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36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Another category: learning probabilities/parameters for models without supervision</a:t>
            </a:r>
          </a:p>
          <a:p>
            <a:pPr lvl="1"/>
            <a:r>
              <a:rPr lang="en-US" sz="2400" dirty="0" smtClean="0"/>
              <a:t>Learn a translation dictionary</a:t>
            </a:r>
          </a:p>
          <a:p>
            <a:pPr lvl="1"/>
            <a:r>
              <a:rPr lang="en-US" sz="2400" dirty="0" smtClean="0"/>
              <a:t>Learn a grammar for a language</a:t>
            </a:r>
          </a:p>
          <a:p>
            <a:pPr lvl="1"/>
            <a:r>
              <a:rPr lang="en-US" sz="2400" dirty="0" smtClean="0"/>
              <a:t>Learn the social graph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2600" dirty="0" smtClean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Document" r:id="rId3" imgW="7086600" imgH="5486400" progId="Word.Document.8">
                  <p:embed/>
                </p:oleObj>
              </mc:Choice>
              <mc:Fallback>
                <p:oleObj name="Document" r:id="rId3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Gene expression data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4209</TotalTime>
  <Words>1534</Words>
  <Application>Microsoft Office PowerPoint</Application>
  <PresentationFormat>On-screen Show (4:3)</PresentationFormat>
  <Paragraphs>313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ＭＳ Ｐゴシック</vt:lpstr>
      <vt:lpstr>Arial</vt:lpstr>
      <vt:lpstr>Calibri</vt:lpstr>
      <vt:lpstr>Cambria Math</vt:lpstr>
      <vt:lpstr>Lucida Sans</vt:lpstr>
      <vt:lpstr>Tw Cen MT</vt:lpstr>
      <vt:lpstr>Wingdings</vt:lpstr>
      <vt:lpstr>Wingdings 2</vt:lpstr>
      <vt:lpstr>Median</vt:lpstr>
      <vt:lpstr>Document</vt:lpstr>
      <vt:lpstr>Equation</vt:lpstr>
      <vt:lpstr>Unsupervised learning</vt:lpstr>
      <vt:lpstr>Supervised learning</vt:lpstr>
      <vt:lpstr>Unsupervised learning</vt:lpstr>
      <vt:lpstr>Unsupervised learning</vt:lpstr>
      <vt:lpstr>Unsupervised learning applications</vt:lpstr>
      <vt:lpstr>Unsupervised learning: clustering</vt:lpstr>
      <vt:lpstr>Unsupervised learning: modeling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K-means++</vt:lpstr>
      <vt:lpstr>K-means++</vt:lpstr>
      <vt:lpstr>PowerPoint Presentation</vt:lpstr>
      <vt:lpstr>Choosing the right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Darsana Josyula</cp:lastModifiedBy>
  <cp:revision>241</cp:revision>
  <dcterms:created xsi:type="dcterms:W3CDTF">2013-09-08T20:10:23Z</dcterms:created>
  <dcterms:modified xsi:type="dcterms:W3CDTF">2019-04-24T22:06:32Z</dcterms:modified>
</cp:coreProperties>
</file>