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Default Extension="png" ContentType="image/png"/>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3"/>
  </p:notesMasterIdLst>
  <p:sldIdLst>
    <p:sldId id="256" r:id="rId2"/>
  </p:sldIdLst>
  <p:sldSz cx="42775188" cy="30230763"/>
  <p:notesSz cx="6858000" cy="9144000"/>
  <p:defaultTextStyle>
    <a:defPPr>
      <a:defRPr lang="en-US"/>
    </a:defPPr>
    <a:lvl1pPr marL="0" algn="l" defTabSz="2085884" rtl="0" eaLnBrk="1" latinLnBrk="0" hangingPunct="1">
      <a:defRPr sz="8200" kern="1200">
        <a:solidFill>
          <a:schemeClr val="tx1"/>
        </a:solidFill>
        <a:latin typeface="+mn-lt"/>
        <a:ea typeface="+mn-ea"/>
        <a:cs typeface="+mn-cs"/>
      </a:defRPr>
    </a:lvl1pPr>
    <a:lvl2pPr marL="2085884" algn="l" defTabSz="2085884" rtl="0" eaLnBrk="1" latinLnBrk="0" hangingPunct="1">
      <a:defRPr sz="8200" kern="1200">
        <a:solidFill>
          <a:schemeClr val="tx1"/>
        </a:solidFill>
        <a:latin typeface="+mn-lt"/>
        <a:ea typeface="+mn-ea"/>
        <a:cs typeface="+mn-cs"/>
      </a:defRPr>
    </a:lvl2pPr>
    <a:lvl3pPr marL="4171767" algn="l" defTabSz="2085884" rtl="0" eaLnBrk="1" latinLnBrk="0" hangingPunct="1">
      <a:defRPr sz="8200" kern="1200">
        <a:solidFill>
          <a:schemeClr val="tx1"/>
        </a:solidFill>
        <a:latin typeface="+mn-lt"/>
        <a:ea typeface="+mn-ea"/>
        <a:cs typeface="+mn-cs"/>
      </a:defRPr>
    </a:lvl3pPr>
    <a:lvl4pPr marL="6257651" algn="l" defTabSz="2085884" rtl="0" eaLnBrk="1" latinLnBrk="0" hangingPunct="1">
      <a:defRPr sz="8200" kern="1200">
        <a:solidFill>
          <a:schemeClr val="tx1"/>
        </a:solidFill>
        <a:latin typeface="+mn-lt"/>
        <a:ea typeface="+mn-ea"/>
        <a:cs typeface="+mn-cs"/>
      </a:defRPr>
    </a:lvl4pPr>
    <a:lvl5pPr marL="8343534" algn="l" defTabSz="2085884" rtl="0" eaLnBrk="1" latinLnBrk="0" hangingPunct="1">
      <a:defRPr sz="8200" kern="1200">
        <a:solidFill>
          <a:schemeClr val="tx1"/>
        </a:solidFill>
        <a:latin typeface="+mn-lt"/>
        <a:ea typeface="+mn-ea"/>
        <a:cs typeface="+mn-cs"/>
      </a:defRPr>
    </a:lvl5pPr>
    <a:lvl6pPr marL="10429418" algn="l" defTabSz="2085884" rtl="0" eaLnBrk="1" latinLnBrk="0" hangingPunct="1">
      <a:defRPr sz="8200" kern="1200">
        <a:solidFill>
          <a:schemeClr val="tx1"/>
        </a:solidFill>
        <a:latin typeface="+mn-lt"/>
        <a:ea typeface="+mn-ea"/>
        <a:cs typeface="+mn-cs"/>
      </a:defRPr>
    </a:lvl6pPr>
    <a:lvl7pPr marL="12515301" algn="l" defTabSz="2085884" rtl="0" eaLnBrk="1" latinLnBrk="0" hangingPunct="1">
      <a:defRPr sz="8200" kern="1200">
        <a:solidFill>
          <a:schemeClr val="tx1"/>
        </a:solidFill>
        <a:latin typeface="+mn-lt"/>
        <a:ea typeface="+mn-ea"/>
        <a:cs typeface="+mn-cs"/>
      </a:defRPr>
    </a:lvl7pPr>
    <a:lvl8pPr marL="14601185" algn="l" defTabSz="2085884" rtl="0" eaLnBrk="1" latinLnBrk="0" hangingPunct="1">
      <a:defRPr sz="8200" kern="1200">
        <a:solidFill>
          <a:schemeClr val="tx1"/>
        </a:solidFill>
        <a:latin typeface="+mn-lt"/>
        <a:ea typeface="+mn-ea"/>
        <a:cs typeface="+mn-cs"/>
      </a:defRPr>
    </a:lvl8pPr>
    <a:lvl9pPr marL="16687068" algn="l" defTabSz="2085884"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p:restoredLeft sz="15620"/>
    <p:restoredTop sz="99067" autoAdjust="0"/>
  </p:normalViewPr>
  <p:slideViewPr>
    <p:cSldViewPr snapToObjects="1">
      <p:cViewPr>
        <p:scale>
          <a:sx n="55" d="100"/>
          <a:sy n="55" d="100"/>
        </p:scale>
        <p:origin x="7232" y="5856"/>
      </p:cViewPr>
      <p:guideLst>
        <p:guide orient="horz" pos="9521"/>
        <p:guide pos="1347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CCEAB3-06BB-414C-87E0-3CA98CF69E22}" type="datetimeFigureOut">
              <a:rPr lang="en-US" smtClean="0"/>
              <a:pPr/>
              <a:t>6/21/10</a:t>
            </a:fld>
            <a:endParaRPr lang="en-US"/>
          </a:p>
        </p:txBody>
      </p:sp>
      <p:sp>
        <p:nvSpPr>
          <p:cNvPr id="4" name="Slide Image Placeholder 3"/>
          <p:cNvSpPr>
            <a:spLocks noGrp="1" noRot="1" noChangeAspect="1"/>
          </p:cNvSpPr>
          <p:nvPr>
            <p:ph type="sldImg" idx="2"/>
          </p:nvPr>
        </p:nvSpPr>
        <p:spPr>
          <a:xfrm>
            <a:off x="1003300" y="685800"/>
            <a:ext cx="4851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56D789-1594-6C4E-84A0-11CBA4F93A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2085884" rtl="0" eaLnBrk="1" latinLnBrk="0" hangingPunct="1">
      <a:defRPr sz="5500" kern="1200">
        <a:solidFill>
          <a:schemeClr val="tx1"/>
        </a:solidFill>
        <a:latin typeface="+mn-lt"/>
        <a:ea typeface="+mn-ea"/>
        <a:cs typeface="+mn-cs"/>
      </a:defRPr>
    </a:lvl1pPr>
    <a:lvl2pPr marL="2085884" algn="l" defTabSz="2085884" rtl="0" eaLnBrk="1" latinLnBrk="0" hangingPunct="1">
      <a:defRPr sz="5500" kern="1200">
        <a:solidFill>
          <a:schemeClr val="tx1"/>
        </a:solidFill>
        <a:latin typeface="+mn-lt"/>
        <a:ea typeface="+mn-ea"/>
        <a:cs typeface="+mn-cs"/>
      </a:defRPr>
    </a:lvl2pPr>
    <a:lvl3pPr marL="4171767" algn="l" defTabSz="2085884" rtl="0" eaLnBrk="1" latinLnBrk="0" hangingPunct="1">
      <a:defRPr sz="5500" kern="1200">
        <a:solidFill>
          <a:schemeClr val="tx1"/>
        </a:solidFill>
        <a:latin typeface="+mn-lt"/>
        <a:ea typeface="+mn-ea"/>
        <a:cs typeface="+mn-cs"/>
      </a:defRPr>
    </a:lvl3pPr>
    <a:lvl4pPr marL="6257651" algn="l" defTabSz="2085884" rtl="0" eaLnBrk="1" latinLnBrk="0" hangingPunct="1">
      <a:defRPr sz="5500" kern="1200">
        <a:solidFill>
          <a:schemeClr val="tx1"/>
        </a:solidFill>
        <a:latin typeface="+mn-lt"/>
        <a:ea typeface="+mn-ea"/>
        <a:cs typeface="+mn-cs"/>
      </a:defRPr>
    </a:lvl4pPr>
    <a:lvl5pPr marL="8343534" algn="l" defTabSz="2085884" rtl="0" eaLnBrk="1" latinLnBrk="0" hangingPunct="1">
      <a:defRPr sz="5500" kern="1200">
        <a:solidFill>
          <a:schemeClr val="tx1"/>
        </a:solidFill>
        <a:latin typeface="+mn-lt"/>
        <a:ea typeface="+mn-ea"/>
        <a:cs typeface="+mn-cs"/>
      </a:defRPr>
    </a:lvl5pPr>
    <a:lvl6pPr marL="10429418" algn="l" defTabSz="2085884" rtl="0" eaLnBrk="1" latinLnBrk="0" hangingPunct="1">
      <a:defRPr sz="5500" kern="1200">
        <a:solidFill>
          <a:schemeClr val="tx1"/>
        </a:solidFill>
        <a:latin typeface="+mn-lt"/>
        <a:ea typeface="+mn-ea"/>
        <a:cs typeface="+mn-cs"/>
      </a:defRPr>
    </a:lvl6pPr>
    <a:lvl7pPr marL="12515301" algn="l" defTabSz="2085884" rtl="0" eaLnBrk="1" latinLnBrk="0" hangingPunct="1">
      <a:defRPr sz="5500" kern="1200">
        <a:solidFill>
          <a:schemeClr val="tx1"/>
        </a:solidFill>
        <a:latin typeface="+mn-lt"/>
        <a:ea typeface="+mn-ea"/>
        <a:cs typeface="+mn-cs"/>
      </a:defRPr>
    </a:lvl7pPr>
    <a:lvl8pPr marL="14601185" algn="l" defTabSz="2085884" rtl="0" eaLnBrk="1" latinLnBrk="0" hangingPunct="1">
      <a:defRPr sz="5500" kern="1200">
        <a:solidFill>
          <a:schemeClr val="tx1"/>
        </a:solidFill>
        <a:latin typeface="+mn-lt"/>
        <a:ea typeface="+mn-ea"/>
        <a:cs typeface="+mn-cs"/>
      </a:defRPr>
    </a:lvl8pPr>
    <a:lvl9pPr marL="16687068" algn="l" defTabSz="2085884"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56D789-1594-6C4E-84A0-11CBA4F93A0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8139" y="9391133"/>
            <a:ext cx="36358910" cy="64800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16278" y="17130766"/>
            <a:ext cx="29942632" cy="7725639"/>
          </a:xfrm>
        </p:spPr>
        <p:txBody>
          <a:bodyPr/>
          <a:lstStyle>
            <a:lvl1pPr marL="0" indent="0" algn="ctr">
              <a:buNone/>
              <a:defRPr>
                <a:solidFill>
                  <a:schemeClr val="tx1">
                    <a:tint val="75000"/>
                  </a:schemeClr>
                </a:solidFill>
              </a:defRPr>
            </a:lvl1pPr>
            <a:lvl2pPr marL="2085884" indent="0" algn="ctr">
              <a:buNone/>
              <a:defRPr>
                <a:solidFill>
                  <a:schemeClr val="tx1">
                    <a:tint val="75000"/>
                  </a:schemeClr>
                </a:solidFill>
              </a:defRPr>
            </a:lvl2pPr>
            <a:lvl3pPr marL="4171767" indent="0" algn="ctr">
              <a:buNone/>
              <a:defRPr>
                <a:solidFill>
                  <a:schemeClr val="tx1">
                    <a:tint val="75000"/>
                  </a:schemeClr>
                </a:solidFill>
              </a:defRPr>
            </a:lvl3pPr>
            <a:lvl4pPr marL="6257651" indent="0" algn="ctr">
              <a:buNone/>
              <a:defRPr>
                <a:solidFill>
                  <a:schemeClr val="tx1">
                    <a:tint val="75000"/>
                  </a:schemeClr>
                </a:solidFill>
              </a:defRPr>
            </a:lvl4pPr>
            <a:lvl5pPr marL="8343534" indent="0" algn="ctr">
              <a:buNone/>
              <a:defRPr>
                <a:solidFill>
                  <a:schemeClr val="tx1">
                    <a:tint val="75000"/>
                  </a:schemeClr>
                </a:solidFill>
              </a:defRPr>
            </a:lvl5pPr>
            <a:lvl6pPr marL="10429418" indent="0" algn="ctr">
              <a:buNone/>
              <a:defRPr>
                <a:solidFill>
                  <a:schemeClr val="tx1">
                    <a:tint val="75000"/>
                  </a:schemeClr>
                </a:solidFill>
              </a:defRPr>
            </a:lvl6pPr>
            <a:lvl7pPr marL="12515301" indent="0" algn="ctr">
              <a:buNone/>
              <a:defRPr>
                <a:solidFill>
                  <a:schemeClr val="tx1">
                    <a:tint val="75000"/>
                  </a:schemeClr>
                </a:solidFill>
              </a:defRPr>
            </a:lvl7pPr>
            <a:lvl8pPr marL="14601185" indent="0" algn="ctr">
              <a:buNone/>
              <a:defRPr>
                <a:solidFill>
                  <a:schemeClr val="tx1">
                    <a:tint val="75000"/>
                  </a:schemeClr>
                </a:solidFill>
              </a:defRPr>
            </a:lvl8pPr>
            <a:lvl9pPr marL="1668706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6A1E1E-5007-F940-810C-D95E3FCE8550}" type="datetimeFigureOut">
              <a:rPr lang="en-US" smtClean="0"/>
              <a:pPr/>
              <a:t>6/21/10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BAFF1-A6B9-1E43-9C3D-290EE65E2C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A1E1E-5007-F940-810C-D95E3FCE8550}" type="datetimeFigureOut">
              <a:rPr lang="en-US" smtClean="0"/>
              <a:pPr/>
              <a:t>6/21/10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BAFF1-A6B9-1E43-9C3D-290EE65E2C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079182" y="5339371"/>
            <a:ext cx="45017915" cy="1137012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03161" y="5339371"/>
            <a:ext cx="134363101" cy="1137012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A1E1E-5007-F940-810C-D95E3FCE8550}" type="datetimeFigureOut">
              <a:rPr lang="en-US" smtClean="0"/>
              <a:pPr/>
              <a:t>6/21/10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BAFF1-A6B9-1E43-9C3D-290EE65E2C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A1E1E-5007-F940-810C-D95E3FCE8550}" type="datetimeFigureOut">
              <a:rPr lang="en-US" smtClean="0"/>
              <a:pPr/>
              <a:t>6/21/10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BAFF1-A6B9-1E43-9C3D-290EE65E2C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8945" y="19426067"/>
            <a:ext cx="36358910" cy="6004165"/>
          </a:xfrm>
        </p:spPr>
        <p:txBody>
          <a:bodyPr anchor="t"/>
          <a:lstStyle>
            <a:lvl1pPr algn="l">
              <a:defRPr sz="18200" b="1" cap="all"/>
            </a:lvl1pPr>
          </a:lstStyle>
          <a:p>
            <a:r>
              <a:rPr lang="en-US" smtClean="0"/>
              <a:t>Click to edit Master title style</a:t>
            </a:r>
            <a:endParaRPr lang="en-US"/>
          </a:p>
        </p:txBody>
      </p:sp>
      <p:sp>
        <p:nvSpPr>
          <p:cNvPr id="3" name="Text Placeholder 2"/>
          <p:cNvSpPr>
            <a:spLocks noGrp="1"/>
          </p:cNvSpPr>
          <p:nvPr>
            <p:ph type="body" idx="1"/>
          </p:nvPr>
        </p:nvSpPr>
        <p:spPr>
          <a:xfrm>
            <a:off x="3378945" y="12813089"/>
            <a:ext cx="36358910" cy="6612977"/>
          </a:xfrm>
        </p:spPr>
        <p:txBody>
          <a:bodyPr anchor="b"/>
          <a:lstStyle>
            <a:lvl1pPr marL="0" indent="0">
              <a:buNone/>
              <a:defRPr sz="9100">
                <a:solidFill>
                  <a:schemeClr val="tx1">
                    <a:tint val="75000"/>
                  </a:schemeClr>
                </a:solidFill>
              </a:defRPr>
            </a:lvl1pPr>
            <a:lvl2pPr marL="2085884" indent="0">
              <a:buNone/>
              <a:defRPr sz="8200">
                <a:solidFill>
                  <a:schemeClr val="tx1">
                    <a:tint val="75000"/>
                  </a:schemeClr>
                </a:solidFill>
              </a:defRPr>
            </a:lvl2pPr>
            <a:lvl3pPr marL="4171767" indent="0">
              <a:buNone/>
              <a:defRPr sz="7300">
                <a:solidFill>
                  <a:schemeClr val="tx1">
                    <a:tint val="75000"/>
                  </a:schemeClr>
                </a:solidFill>
              </a:defRPr>
            </a:lvl3pPr>
            <a:lvl4pPr marL="6257651" indent="0">
              <a:buNone/>
              <a:defRPr sz="6400">
                <a:solidFill>
                  <a:schemeClr val="tx1">
                    <a:tint val="75000"/>
                  </a:schemeClr>
                </a:solidFill>
              </a:defRPr>
            </a:lvl4pPr>
            <a:lvl5pPr marL="8343534" indent="0">
              <a:buNone/>
              <a:defRPr sz="6400">
                <a:solidFill>
                  <a:schemeClr val="tx1">
                    <a:tint val="75000"/>
                  </a:schemeClr>
                </a:solidFill>
              </a:defRPr>
            </a:lvl5pPr>
            <a:lvl6pPr marL="10429418" indent="0">
              <a:buNone/>
              <a:defRPr sz="6400">
                <a:solidFill>
                  <a:schemeClr val="tx1">
                    <a:tint val="75000"/>
                  </a:schemeClr>
                </a:solidFill>
              </a:defRPr>
            </a:lvl6pPr>
            <a:lvl7pPr marL="12515301" indent="0">
              <a:buNone/>
              <a:defRPr sz="6400">
                <a:solidFill>
                  <a:schemeClr val="tx1">
                    <a:tint val="75000"/>
                  </a:schemeClr>
                </a:solidFill>
              </a:defRPr>
            </a:lvl7pPr>
            <a:lvl8pPr marL="14601185" indent="0">
              <a:buNone/>
              <a:defRPr sz="6400">
                <a:solidFill>
                  <a:schemeClr val="tx1">
                    <a:tint val="75000"/>
                  </a:schemeClr>
                </a:solidFill>
              </a:defRPr>
            </a:lvl8pPr>
            <a:lvl9pPr marL="16687068"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6A1E1E-5007-F940-810C-D95E3FCE8550}" type="datetimeFigureOut">
              <a:rPr lang="en-US" smtClean="0"/>
              <a:pPr/>
              <a:t>6/21/10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BAFF1-A6B9-1E43-9C3D-290EE65E2C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003160" y="31091502"/>
            <a:ext cx="89686794" cy="87949127"/>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0402874" y="31091502"/>
            <a:ext cx="89694222" cy="87949127"/>
          </a:xfrm>
        </p:spPr>
        <p:txBody>
          <a:bodyPr/>
          <a:lstStyle>
            <a:lvl1pPr>
              <a:defRPr sz="128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6A1E1E-5007-F940-810C-D95E3FCE8550}" type="datetimeFigureOut">
              <a:rPr lang="en-US" smtClean="0"/>
              <a:pPr/>
              <a:t>6/21/10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BAFF1-A6B9-1E43-9C3D-290EE65E2C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8760" y="1210632"/>
            <a:ext cx="38497669" cy="5038461"/>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38760" y="6766935"/>
            <a:ext cx="18899803" cy="2820136"/>
          </a:xfrm>
        </p:spPr>
        <p:txBody>
          <a:bodyPr anchor="b"/>
          <a:lstStyle>
            <a:lvl1pPr marL="0" indent="0">
              <a:buNone/>
              <a:defRPr sz="10900" b="1"/>
            </a:lvl1pPr>
            <a:lvl2pPr marL="2085884" indent="0">
              <a:buNone/>
              <a:defRPr sz="9100" b="1"/>
            </a:lvl2pPr>
            <a:lvl3pPr marL="4171767" indent="0">
              <a:buNone/>
              <a:defRPr sz="8200" b="1"/>
            </a:lvl3pPr>
            <a:lvl4pPr marL="6257651" indent="0">
              <a:buNone/>
              <a:defRPr sz="7300" b="1"/>
            </a:lvl4pPr>
            <a:lvl5pPr marL="8343534" indent="0">
              <a:buNone/>
              <a:defRPr sz="7300" b="1"/>
            </a:lvl5pPr>
            <a:lvl6pPr marL="10429418" indent="0">
              <a:buNone/>
              <a:defRPr sz="7300" b="1"/>
            </a:lvl6pPr>
            <a:lvl7pPr marL="12515301" indent="0">
              <a:buNone/>
              <a:defRPr sz="7300" b="1"/>
            </a:lvl7pPr>
            <a:lvl8pPr marL="14601185" indent="0">
              <a:buNone/>
              <a:defRPr sz="7300" b="1"/>
            </a:lvl8pPr>
            <a:lvl9pPr marL="16687068"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38760" y="9587071"/>
            <a:ext cx="18899803" cy="17417680"/>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29204" y="6766935"/>
            <a:ext cx="18907227" cy="2820136"/>
          </a:xfrm>
        </p:spPr>
        <p:txBody>
          <a:bodyPr anchor="b"/>
          <a:lstStyle>
            <a:lvl1pPr marL="0" indent="0">
              <a:buNone/>
              <a:defRPr sz="10900" b="1"/>
            </a:lvl1pPr>
            <a:lvl2pPr marL="2085884" indent="0">
              <a:buNone/>
              <a:defRPr sz="9100" b="1"/>
            </a:lvl2pPr>
            <a:lvl3pPr marL="4171767" indent="0">
              <a:buNone/>
              <a:defRPr sz="8200" b="1"/>
            </a:lvl3pPr>
            <a:lvl4pPr marL="6257651" indent="0">
              <a:buNone/>
              <a:defRPr sz="7300" b="1"/>
            </a:lvl4pPr>
            <a:lvl5pPr marL="8343534" indent="0">
              <a:buNone/>
              <a:defRPr sz="7300" b="1"/>
            </a:lvl5pPr>
            <a:lvl6pPr marL="10429418" indent="0">
              <a:buNone/>
              <a:defRPr sz="7300" b="1"/>
            </a:lvl6pPr>
            <a:lvl7pPr marL="12515301" indent="0">
              <a:buNone/>
              <a:defRPr sz="7300" b="1"/>
            </a:lvl7pPr>
            <a:lvl8pPr marL="14601185" indent="0">
              <a:buNone/>
              <a:defRPr sz="7300" b="1"/>
            </a:lvl8pPr>
            <a:lvl9pPr marL="16687068"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29204" y="9587071"/>
            <a:ext cx="18907227" cy="17417680"/>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6A1E1E-5007-F940-810C-D95E3FCE8550}" type="datetimeFigureOut">
              <a:rPr lang="en-US" smtClean="0"/>
              <a:pPr/>
              <a:t>6/21/10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8BAFF1-A6B9-1E43-9C3D-290EE65E2C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6A1E1E-5007-F940-810C-D95E3FCE8550}" type="datetimeFigureOut">
              <a:rPr lang="en-US" smtClean="0"/>
              <a:pPr/>
              <a:t>6/21/10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8BAFF1-A6B9-1E43-9C3D-290EE65E2C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A1E1E-5007-F940-810C-D95E3FCE8550}" type="datetimeFigureOut">
              <a:rPr lang="en-US" smtClean="0"/>
              <a:pPr/>
              <a:t>6/21/10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8BAFF1-A6B9-1E43-9C3D-290EE65E2C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8762" y="1203632"/>
            <a:ext cx="14072742" cy="5122435"/>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6723910" y="1203634"/>
            <a:ext cx="23912518" cy="25801119"/>
          </a:xfrm>
        </p:spPr>
        <p:txBody>
          <a:bodyPr/>
          <a:lstStyle>
            <a:lvl1pPr>
              <a:defRPr sz="14600"/>
            </a:lvl1pPr>
            <a:lvl2pPr>
              <a:defRPr sz="128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38762" y="6326069"/>
            <a:ext cx="14072742" cy="20678684"/>
          </a:xfrm>
        </p:spPr>
        <p:txBody>
          <a:bodyPr/>
          <a:lstStyle>
            <a:lvl1pPr marL="0" indent="0">
              <a:buNone/>
              <a:defRPr sz="6400"/>
            </a:lvl1pPr>
            <a:lvl2pPr marL="2085884" indent="0">
              <a:buNone/>
              <a:defRPr sz="5500"/>
            </a:lvl2pPr>
            <a:lvl3pPr marL="4171767" indent="0">
              <a:buNone/>
              <a:defRPr sz="4600"/>
            </a:lvl3pPr>
            <a:lvl4pPr marL="6257651" indent="0">
              <a:buNone/>
              <a:defRPr sz="4100"/>
            </a:lvl4pPr>
            <a:lvl5pPr marL="8343534" indent="0">
              <a:buNone/>
              <a:defRPr sz="4100"/>
            </a:lvl5pPr>
            <a:lvl6pPr marL="10429418" indent="0">
              <a:buNone/>
              <a:defRPr sz="4100"/>
            </a:lvl6pPr>
            <a:lvl7pPr marL="12515301" indent="0">
              <a:buNone/>
              <a:defRPr sz="4100"/>
            </a:lvl7pPr>
            <a:lvl8pPr marL="14601185" indent="0">
              <a:buNone/>
              <a:defRPr sz="4100"/>
            </a:lvl8pPr>
            <a:lvl9pPr marL="16687068"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A1E1E-5007-F940-810C-D95E3FCE8550}" type="datetimeFigureOut">
              <a:rPr lang="en-US" smtClean="0"/>
              <a:pPr/>
              <a:t>6/21/10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BAFF1-A6B9-1E43-9C3D-290EE65E2C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4236" y="21161534"/>
            <a:ext cx="25665113" cy="2498239"/>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384236" y="2701175"/>
            <a:ext cx="25665113" cy="18138458"/>
          </a:xfrm>
        </p:spPr>
        <p:txBody>
          <a:bodyPr/>
          <a:lstStyle>
            <a:lvl1pPr marL="0" indent="0">
              <a:buNone/>
              <a:defRPr sz="14600"/>
            </a:lvl1pPr>
            <a:lvl2pPr marL="2085884" indent="0">
              <a:buNone/>
              <a:defRPr sz="12800"/>
            </a:lvl2pPr>
            <a:lvl3pPr marL="4171767" indent="0">
              <a:buNone/>
              <a:defRPr sz="10900"/>
            </a:lvl3pPr>
            <a:lvl4pPr marL="6257651" indent="0">
              <a:buNone/>
              <a:defRPr sz="9100"/>
            </a:lvl4pPr>
            <a:lvl5pPr marL="8343534" indent="0">
              <a:buNone/>
              <a:defRPr sz="9100"/>
            </a:lvl5pPr>
            <a:lvl6pPr marL="10429418" indent="0">
              <a:buNone/>
              <a:defRPr sz="9100"/>
            </a:lvl6pPr>
            <a:lvl7pPr marL="12515301" indent="0">
              <a:buNone/>
              <a:defRPr sz="9100"/>
            </a:lvl7pPr>
            <a:lvl8pPr marL="14601185" indent="0">
              <a:buNone/>
              <a:defRPr sz="9100"/>
            </a:lvl8pPr>
            <a:lvl9pPr marL="16687068" indent="0">
              <a:buNone/>
              <a:defRPr sz="9100"/>
            </a:lvl9pPr>
          </a:lstStyle>
          <a:p>
            <a:endParaRPr lang="en-US"/>
          </a:p>
        </p:txBody>
      </p:sp>
      <p:sp>
        <p:nvSpPr>
          <p:cNvPr id="4" name="Text Placeholder 3"/>
          <p:cNvSpPr>
            <a:spLocks noGrp="1"/>
          </p:cNvSpPr>
          <p:nvPr>
            <p:ph type="body" sz="half" idx="2"/>
          </p:nvPr>
        </p:nvSpPr>
        <p:spPr>
          <a:xfrm>
            <a:off x="8384236" y="23659773"/>
            <a:ext cx="25665113" cy="3547914"/>
          </a:xfrm>
        </p:spPr>
        <p:txBody>
          <a:bodyPr/>
          <a:lstStyle>
            <a:lvl1pPr marL="0" indent="0">
              <a:buNone/>
              <a:defRPr sz="6400"/>
            </a:lvl1pPr>
            <a:lvl2pPr marL="2085884" indent="0">
              <a:buNone/>
              <a:defRPr sz="5500"/>
            </a:lvl2pPr>
            <a:lvl3pPr marL="4171767" indent="0">
              <a:buNone/>
              <a:defRPr sz="4600"/>
            </a:lvl3pPr>
            <a:lvl4pPr marL="6257651" indent="0">
              <a:buNone/>
              <a:defRPr sz="4100"/>
            </a:lvl4pPr>
            <a:lvl5pPr marL="8343534" indent="0">
              <a:buNone/>
              <a:defRPr sz="4100"/>
            </a:lvl5pPr>
            <a:lvl6pPr marL="10429418" indent="0">
              <a:buNone/>
              <a:defRPr sz="4100"/>
            </a:lvl6pPr>
            <a:lvl7pPr marL="12515301" indent="0">
              <a:buNone/>
              <a:defRPr sz="4100"/>
            </a:lvl7pPr>
            <a:lvl8pPr marL="14601185" indent="0">
              <a:buNone/>
              <a:defRPr sz="4100"/>
            </a:lvl8pPr>
            <a:lvl9pPr marL="16687068"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A1E1E-5007-F940-810C-D95E3FCE8550}" type="datetimeFigureOut">
              <a:rPr lang="en-US" smtClean="0"/>
              <a:pPr/>
              <a:t>6/21/10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BAFF1-A6B9-1E43-9C3D-290EE65E2C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8760" y="1210632"/>
            <a:ext cx="38497669" cy="5038461"/>
          </a:xfrm>
          <a:prstGeom prst="rect">
            <a:avLst/>
          </a:prstGeom>
        </p:spPr>
        <p:txBody>
          <a:bodyPr vert="horz" lIns="417177" tIns="208588" rIns="417177" bIns="20858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38760" y="7053847"/>
            <a:ext cx="38497669" cy="19950906"/>
          </a:xfrm>
          <a:prstGeom prst="rect">
            <a:avLst/>
          </a:prstGeom>
        </p:spPr>
        <p:txBody>
          <a:bodyPr vert="horz" lIns="417177" tIns="208588" rIns="417177" bIns="20858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38760" y="28019441"/>
            <a:ext cx="9980877" cy="1609508"/>
          </a:xfrm>
          <a:prstGeom prst="rect">
            <a:avLst/>
          </a:prstGeom>
        </p:spPr>
        <p:txBody>
          <a:bodyPr vert="horz" lIns="417177" tIns="208588" rIns="417177" bIns="208588" rtlCol="0" anchor="ctr"/>
          <a:lstStyle>
            <a:lvl1pPr algn="l">
              <a:defRPr sz="5500">
                <a:solidFill>
                  <a:schemeClr val="tx1">
                    <a:tint val="75000"/>
                  </a:schemeClr>
                </a:solidFill>
              </a:defRPr>
            </a:lvl1pPr>
          </a:lstStyle>
          <a:p>
            <a:fld id="{CF6A1E1E-5007-F940-810C-D95E3FCE8550}" type="datetimeFigureOut">
              <a:rPr lang="en-US" smtClean="0"/>
              <a:pPr/>
              <a:t>6/21/10</a:t>
            </a:fld>
            <a:endParaRPr lang="en-US"/>
          </a:p>
        </p:txBody>
      </p:sp>
      <p:sp>
        <p:nvSpPr>
          <p:cNvPr id="5" name="Footer Placeholder 4"/>
          <p:cNvSpPr>
            <a:spLocks noGrp="1"/>
          </p:cNvSpPr>
          <p:nvPr>
            <p:ph type="ftr" sz="quarter" idx="3"/>
          </p:nvPr>
        </p:nvSpPr>
        <p:spPr>
          <a:xfrm>
            <a:off x="14614856" y="28019441"/>
            <a:ext cx="13545476" cy="1609508"/>
          </a:xfrm>
          <a:prstGeom prst="rect">
            <a:avLst/>
          </a:prstGeom>
        </p:spPr>
        <p:txBody>
          <a:bodyPr vert="horz" lIns="417177" tIns="208588" rIns="417177" bIns="208588"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55552" y="28019441"/>
            <a:ext cx="9980877" cy="1609508"/>
          </a:xfrm>
          <a:prstGeom prst="rect">
            <a:avLst/>
          </a:prstGeom>
        </p:spPr>
        <p:txBody>
          <a:bodyPr vert="horz" lIns="417177" tIns="208588" rIns="417177" bIns="208588" rtlCol="0" anchor="ctr"/>
          <a:lstStyle>
            <a:lvl1pPr algn="r">
              <a:defRPr sz="5500">
                <a:solidFill>
                  <a:schemeClr val="tx1">
                    <a:tint val="75000"/>
                  </a:schemeClr>
                </a:solidFill>
              </a:defRPr>
            </a:lvl1pPr>
          </a:lstStyle>
          <a:p>
            <a:fld id="{A28BAFF1-A6B9-1E43-9C3D-290EE65E2C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2085884" rtl="0" eaLnBrk="1" latinLnBrk="0" hangingPunct="1">
        <a:spcBef>
          <a:spcPct val="0"/>
        </a:spcBef>
        <a:buNone/>
        <a:defRPr sz="20100" kern="1200">
          <a:solidFill>
            <a:schemeClr val="tx1"/>
          </a:solidFill>
          <a:latin typeface="+mj-lt"/>
          <a:ea typeface="+mj-ea"/>
          <a:cs typeface="+mj-cs"/>
        </a:defRPr>
      </a:lvl1pPr>
    </p:titleStyle>
    <p:bodyStyle>
      <a:lvl1pPr marL="1564413" indent="-1564413" algn="l" defTabSz="2085884" rtl="0" eaLnBrk="1" latinLnBrk="0" hangingPunct="1">
        <a:spcBef>
          <a:spcPct val="20000"/>
        </a:spcBef>
        <a:buFont typeface="Arial"/>
        <a:buChar char="•"/>
        <a:defRPr sz="14600" kern="1200">
          <a:solidFill>
            <a:schemeClr val="tx1"/>
          </a:solidFill>
          <a:latin typeface="+mn-lt"/>
          <a:ea typeface="+mn-ea"/>
          <a:cs typeface="+mn-cs"/>
        </a:defRPr>
      </a:lvl1pPr>
      <a:lvl2pPr marL="3389561" indent="-1303677" algn="l" defTabSz="2085884" rtl="0" eaLnBrk="1" latinLnBrk="0" hangingPunct="1">
        <a:spcBef>
          <a:spcPct val="20000"/>
        </a:spcBef>
        <a:buFont typeface="Arial"/>
        <a:buChar char="–"/>
        <a:defRPr sz="12800" kern="1200">
          <a:solidFill>
            <a:schemeClr val="tx1"/>
          </a:solidFill>
          <a:latin typeface="+mn-lt"/>
          <a:ea typeface="+mn-ea"/>
          <a:cs typeface="+mn-cs"/>
        </a:defRPr>
      </a:lvl2pPr>
      <a:lvl3pPr marL="5214709" indent="-1042942" algn="l" defTabSz="2085884" rtl="0" eaLnBrk="1" latinLnBrk="0" hangingPunct="1">
        <a:spcBef>
          <a:spcPct val="20000"/>
        </a:spcBef>
        <a:buFont typeface="Arial"/>
        <a:buChar char="•"/>
        <a:defRPr sz="10900" kern="1200">
          <a:solidFill>
            <a:schemeClr val="tx1"/>
          </a:solidFill>
          <a:latin typeface="+mn-lt"/>
          <a:ea typeface="+mn-ea"/>
          <a:cs typeface="+mn-cs"/>
        </a:defRPr>
      </a:lvl3pPr>
      <a:lvl4pPr marL="7300592" indent="-1042942" algn="l" defTabSz="2085884" rtl="0" eaLnBrk="1" latinLnBrk="0" hangingPunct="1">
        <a:spcBef>
          <a:spcPct val="20000"/>
        </a:spcBef>
        <a:buFont typeface="Arial"/>
        <a:buChar char="–"/>
        <a:defRPr sz="9100" kern="1200">
          <a:solidFill>
            <a:schemeClr val="tx1"/>
          </a:solidFill>
          <a:latin typeface="+mn-lt"/>
          <a:ea typeface="+mn-ea"/>
          <a:cs typeface="+mn-cs"/>
        </a:defRPr>
      </a:lvl4pPr>
      <a:lvl5pPr marL="9386476" indent="-1042942" algn="l" defTabSz="2085884" rtl="0" eaLnBrk="1" latinLnBrk="0" hangingPunct="1">
        <a:spcBef>
          <a:spcPct val="20000"/>
        </a:spcBef>
        <a:buFont typeface="Arial"/>
        <a:buChar char="»"/>
        <a:defRPr sz="9100" kern="1200">
          <a:solidFill>
            <a:schemeClr val="tx1"/>
          </a:solidFill>
          <a:latin typeface="+mn-lt"/>
          <a:ea typeface="+mn-ea"/>
          <a:cs typeface="+mn-cs"/>
        </a:defRPr>
      </a:lvl5pPr>
      <a:lvl6pPr marL="11472360" indent="-1042942" algn="l" defTabSz="2085884" rtl="0" eaLnBrk="1" latinLnBrk="0" hangingPunct="1">
        <a:spcBef>
          <a:spcPct val="20000"/>
        </a:spcBef>
        <a:buFont typeface="Arial"/>
        <a:buChar char="•"/>
        <a:defRPr sz="9100" kern="1200">
          <a:solidFill>
            <a:schemeClr val="tx1"/>
          </a:solidFill>
          <a:latin typeface="+mn-lt"/>
          <a:ea typeface="+mn-ea"/>
          <a:cs typeface="+mn-cs"/>
        </a:defRPr>
      </a:lvl6pPr>
      <a:lvl7pPr marL="13558243" indent="-1042942" algn="l" defTabSz="2085884" rtl="0" eaLnBrk="1" latinLnBrk="0" hangingPunct="1">
        <a:spcBef>
          <a:spcPct val="20000"/>
        </a:spcBef>
        <a:buFont typeface="Arial"/>
        <a:buChar char="•"/>
        <a:defRPr sz="9100" kern="1200">
          <a:solidFill>
            <a:schemeClr val="tx1"/>
          </a:solidFill>
          <a:latin typeface="+mn-lt"/>
          <a:ea typeface="+mn-ea"/>
          <a:cs typeface="+mn-cs"/>
        </a:defRPr>
      </a:lvl7pPr>
      <a:lvl8pPr marL="15644127" indent="-1042942" algn="l" defTabSz="2085884" rtl="0" eaLnBrk="1" latinLnBrk="0" hangingPunct="1">
        <a:spcBef>
          <a:spcPct val="20000"/>
        </a:spcBef>
        <a:buFont typeface="Arial"/>
        <a:buChar char="•"/>
        <a:defRPr sz="9100" kern="1200">
          <a:solidFill>
            <a:schemeClr val="tx1"/>
          </a:solidFill>
          <a:latin typeface="+mn-lt"/>
          <a:ea typeface="+mn-ea"/>
          <a:cs typeface="+mn-cs"/>
        </a:defRPr>
      </a:lvl8pPr>
      <a:lvl9pPr marL="17730010" indent="-1042942" algn="l" defTabSz="208588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5884" rtl="0" eaLnBrk="1" latinLnBrk="0" hangingPunct="1">
        <a:defRPr sz="8200" kern="1200">
          <a:solidFill>
            <a:schemeClr val="tx1"/>
          </a:solidFill>
          <a:latin typeface="+mn-lt"/>
          <a:ea typeface="+mn-ea"/>
          <a:cs typeface="+mn-cs"/>
        </a:defRPr>
      </a:lvl1pPr>
      <a:lvl2pPr marL="2085884" algn="l" defTabSz="2085884" rtl="0" eaLnBrk="1" latinLnBrk="0" hangingPunct="1">
        <a:defRPr sz="8200" kern="1200">
          <a:solidFill>
            <a:schemeClr val="tx1"/>
          </a:solidFill>
          <a:latin typeface="+mn-lt"/>
          <a:ea typeface="+mn-ea"/>
          <a:cs typeface="+mn-cs"/>
        </a:defRPr>
      </a:lvl2pPr>
      <a:lvl3pPr marL="4171767" algn="l" defTabSz="2085884" rtl="0" eaLnBrk="1" latinLnBrk="0" hangingPunct="1">
        <a:defRPr sz="8200" kern="1200">
          <a:solidFill>
            <a:schemeClr val="tx1"/>
          </a:solidFill>
          <a:latin typeface="+mn-lt"/>
          <a:ea typeface="+mn-ea"/>
          <a:cs typeface="+mn-cs"/>
        </a:defRPr>
      </a:lvl3pPr>
      <a:lvl4pPr marL="6257651" algn="l" defTabSz="2085884" rtl="0" eaLnBrk="1" latinLnBrk="0" hangingPunct="1">
        <a:defRPr sz="8200" kern="1200">
          <a:solidFill>
            <a:schemeClr val="tx1"/>
          </a:solidFill>
          <a:latin typeface="+mn-lt"/>
          <a:ea typeface="+mn-ea"/>
          <a:cs typeface="+mn-cs"/>
        </a:defRPr>
      </a:lvl4pPr>
      <a:lvl5pPr marL="8343534" algn="l" defTabSz="2085884" rtl="0" eaLnBrk="1" latinLnBrk="0" hangingPunct="1">
        <a:defRPr sz="8200" kern="1200">
          <a:solidFill>
            <a:schemeClr val="tx1"/>
          </a:solidFill>
          <a:latin typeface="+mn-lt"/>
          <a:ea typeface="+mn-ea"/>
          <a:cs typeface="+mn-cs"/>
        </a:defRPr>
      </a:lvl5pPr>
      <a:lvl6pPr marL="10429418" algn="l" defTabSz="2085884" rtl="0" eaLnBrk="1" latinLnBrk="0" hangingPunct="1">
        <a:defRPr sz="8200" kern="1200">
          <a:solidFill>
            <a:schemeClr val="tx1"/>
          </a:solidFill>
          <a:latin typeface="+mn-lt"/>
          <a:ea typeface="+mn-ea"/>
          <a:cs typeface="+mn-cs"/>
        </a:defRPr>
      </a:lvl6pPr>
      <a:lvl7pPr marL="12515301" algn="l" defTabSz="2085884" rtl="0" eaLnBrk="1" latinLnBrk="0" hangingPunct="1">
        <a:defRPr sz="8200" kern="1200">
          <a:solidFill>
            <a:schemeClr val="tx1"/>
          </a:solidFill>
          <a:latin typeface="+mn-lt"/>
          <a:ea typeface="+mn-ea"/>
          <a:cs typeface="+mn-cs"/>
        </a:defRPr>
      </a:lvl7pPr>
      <a:lvl8pPr marL="14601185" algn="l" defTabSz="2085884" rtl="0" eaLnBrk="1" latinLnBrk="0" hangingPunct="1">
        <a:defRPr sz="8200" kern="1200">
          <a:solidFill>
            <a:schemeClr val="tx1"/>
          </a:solidFill>
          <a:latin typeface="+mn-lt"/>
          <a:ea typeface="+mn-ea"/>
          <a:cs typeface="+mn-cs"/>
        </a:defRPr>
      </a:lvl8pPr>
      <a:lvl9pPr marL="16687068" algn="l" defTabSz="208588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4" Type="http://schemas.openxmlformats.org/officeDocument/2006/relationships/image" Target="../media/image9.png"/><Relationship Id="rId4" Type="http://schemas.openxmlformats.org/officeDocument/2006/relationships/image" Target="../media/image2.png"/><Relationship Id="rId7" Type="http://schemas.openxmlformats.org/officeDocument/2006/relationships/image" Target="../media/image3.pdf"/><Relationship Id="rId11" Type="http://schemas.openxmlformats.org/officeDocument/2006/relationships/image" Target="../media/image5.pdf"/><Relationship Id="rId1" Type="http://schemas.openxmlformats.org/officeDocument/2006/relationships/slideLayout" Target="../slideLayouts/slideLayout1.xml"/><Relationship Id="rId6" Type="http://schemas.openxmlformats.org/officeDocument/2006/relationships/image" Target="../media/image3.png"/><Relationship Id="rId16" Type="http://schemas.openxmlformats.org/officeDocument/2006/relationships/image" Target="../media/image13.png"/><Relationship Id="rId8" Type="http://schemas.openxmlformats.org/officeDocument/2006/relationships/image" Target="../media/image51.png"/><Relationship Id="rId13" Type="http://schemas.openxmlformats.org/officeDocument/2006/relationships/image" Target="../media/image7.pdf"/><Relationship Id="rId10" Type="http://schemas.openxmlformats.org/officeDocument/2006/relationships/image" Target="../media/image5.png"/><Relationship Id="rId5" Type="http://schemas.openxmlformats.org/officeDocument/2006/relationships/image" Target="../media/image2.pdf"/><Relationship Id="rId15" Type="http://schemas.openxmlformats.org/officeDocument/2006/relationships/image" Target="../media/image8.pdf"/><Relationship Id="rId12" Type="http://schemas.openxmlformats.org/officeDocument/2006/relationships/image" Target="../media/image6.png"/><Relationship Id="rId17" Type="http://schemas.openxmlformats.org/officeDocument/2006/relationships/image" Target="../media/image9.pdf"/><Relationship Id="rId2" Type="http://schemas.openxmlformats.org/officeDocument/2006/relationships/notesSlide" Target="../notesSlides/notesSlide1.xml"/><Relationship Id="rId9" Type="http://schemas.openxmlformats.org/officeDocument/2006/relationships/image" Target="../media/image4.pdf"/><Relationship Id="rId3" Type="http://schemas.openxmlformats.org/officeDocument/2006/relationships/image" Target="../media/image1.pdf"/><Relationship Id="rId1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 name="Rectangle 53"/>
          <p:cNvSpPr/>
          <p:nvPr/>
        </p:nvSpPr>
        <p:spPr>
          <a:xfrm>
            <a:off x="11100594" y="26544744"/>
            <a:ext cx="16230605" cy="254571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11100594" y="5497557"/>
            <a:ext cx="16230600" cy="27953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356394" y="20754181"/>
            <a:ext cx="10287000" cy="498599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280194" y="3789397"/>
            <a:ext cx="10287000" cy="446798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0" y="-1"/>
            <a:ext cx="42775188" cy="2618583"/>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solidFill>
              </a:rPr>
              <a:t> </a:t>
            </a:r>
            <a:endParaRPr lang="en-US" b="1" dirty="0">
              <a:solidFill>
                <a:schemeClr val="bg1"/>
              </a:solidFill>
            </a:endParaRPr>
          </a:p>
        </p:txBody>
      </p:sp>
      <p:sp>
        <p:nvSpPr>
          <p:cNvPr id="7" name="TextBox 6"/>
          <p:cNvSpPr txBox="1"/>
          <p:nvPr/>
        </p:nvSpPr>
        <p:spPr>
          <a:xfrm>
            <a:off x="10033793" y="1572396"/>
            <a:ext cx="22187655" cy="1046186"/>
          </a:xfrm>
          <a:prstGeom prst="rect">
            <a:avLst/>
          </a:prstGeom>
          <a:noFill/>
        </p:spPr>
        <p:txBody>
          <a:bodyPr wrap="square" rtlCol="0" anchor="t" anchorCtr="0">
            <a:normAutofit/>
          </a:bodyPr>
          <a:lstStyle/>
          <a:p>
            <a:pPr algn="ctr"/>
            <a:r>
              <a:rPr lang="en-US" sz="5500" dirty="0" smtClean="0">
                <a:solidFill>
                  <a:schemeClr val="bg1">
                    <a:lumMod val="75000"/>
                  </a:schemeClr>
                </a:solidFill>
              </a:rPr>
              <a:t>Nicholas Bartlett*, David </a:t>
            </a:r>
            <a:r>
              <a:rPr lang="en-US" sz="5500" dirty="0" err="1" smtClean="0">
                <a:solidFill>
                  <a:schemeClr val="bg1">
                    <a:lumMod val="75000"/>
                  </a:schemeClr>
                </a:solidFill>
              </a:rPr>
              <a:t>Pfau</a:t>
            </a:r>
            <a:r>
              <a:rPr lang="en-US" sz="5500" baseline="30000" dirty="0" smtClean="0">
                <a:solidFill>
                  <a:schemeClr val="bg1">
                    <a:lumMod val="75000"/>
                  </a:schemeClr>
                </a:solidFill>
              </a:rPr>
              <a:t>†</a:t>
            </a:r>
            <a:r>
              <a:rPr lang="en-US" sz="5500" dirty="0" smtClean="0">
                <a:solidFill>
                  <a:schemeClr val="bg1">
                    <a:lumMod val="75000"/>
                  </a:schemeClr>
                </a:solidFill>
              </a:rPr>
              <a:t>, Frank Wood*</a:t>
            </a:r>
            <a:endParaRPr lang="en-US" sz="5500" dirty="0">
              <a:solidFill>
                <a:schemeClr val="bg1">
                  <a:lumMod val="75000"/>
                </a:schemeClr>
              </a:solidFill>
            </a:endParaRPr>
          </a:p>
        </p:txBody>
      </p:sp>
      <p:sp>
        <p:nvSpPr>
          <p:cNvPr id="9" name="TextBox 8"/>
          <p:cNvSpPr txBox="1"/>
          <p:nvPr/>
        </p:nvSpPr>
        <p:spPr>
          <a:xfrm>
            <a:off x="2185194" y="18123"/>
            <a:ext cx="38862000" cy="1323439"/>
          </a:xfrm>
          <a:prstGeom prst="rect">
            <a:avLst/>
          </a:prstGeom>
          <a:noFill/>
        </p:spPr>
        <p:txBody>
          <a:bodyPr wrap="square" rtlCol="0">
            <a:spAutoFit/>
          </a:bodyPr>
          <a:lstStyle/>
          <a:p>
            <a:pPr algn="ctr"/>
            <a:r>
              <a:rPr lang="en-US" sz="8000" b="1" dirty="0" smtClean="0">
                <a:solidFill>
                  <a:schemeClr val="bg1"/>
                </a:solidFill>
              </a:rPr>
              <a:t>Constant Memory Inference for a Dependent Hierarchical Pitman-</a:t>
            </a:r>
            <a:r>
              <a:rPr lang="en-US" sz="8000" b="1" dirty="0" err="1" smtClean="0">
                <a:solidFill>
                  <a:schemeClr val="bg1"/>
                </a:solidFill>
              </a:rPr>
              <a:t>Yor</a:t>
            </a:r>
            <a:r>
              <a:rPr lang="en-US" sz="8000" b="1" dirty="0" smtClean="0">
                <a:solidFill>
                  <a:schemeClr val="bg1"/>
                </a:solidFill>
              </a:rPr>
              <a:t> Process </a:t>
            </a:r>
          </a:p>
          <a:p>
            <a:endParaRPr lang="en-US" sz="9500" dirty="0"/>
          </a:p>
        </p:txBody>
      </p:sp>
      <p:sp>
        <p:nvSpPr>
          <p:cNvPr id="11" name="TextBox 10"/>
          <p:cNvSpPr txBox="1"/>
          <p:nvPr/>
        </p:nvSpPr>
        <p:spPr>
          <a:xfrm>
            <a:off x="280194" y="3081511"/>
            <a:ext cx="10287000" cy="707886"/>
          </a:xfrm>
          <a:prstGeom prst="rect">
            <a:avLst/>
          </a:prstGeom>
          <a:solidFill>
            <a:schemeClr val="tx2"/>
          </a:solidFill>
          <a:ln>
            <a:noFill/>
          </a:ln>
        </p:spPr>
        <p:txBody>
          <a:bodyPr wrap="square" rtlCol="0">
            <a:spAutoFit/>
          </a:bodyPr>
          <a:lstStyle/>
          <a:p>
            <a:r>
              <a:rPr lang="en-US" sz="4000" dirty="0" smtClean="0">
                <a:solidFill>
                  <a:srgbClr val="FFFF00"/>
                </a:solidFill>
              </a:rPr>
              <a:t>Introduction</a:t>
            </a:r>
          </a:p>
          <a:p>
            <a:endParaRPr lang="en-US" dirty="0" smtClean="0">
              <a:ln>
                <a:solidFill>
                  <a:srgbClr val="FFFF00"/>
                </a:solidFill>
              </a:ln>
            </a:endParaRPr>
          </a:p>
        </p:txBody>
      </p:sp>
      <p:sp>
        <p:nvSpPr>
          <p:cNvPr id="12" name="TextBox 11"/>
          <p:cNvSpPr txBox="1"/>
          <p:nvPr/>
        </p:nvSpPr>
        <p:spPr>
          <a:xfrm>
            <a:off x="0" y="29522877"/>
            <a:ext cx="42775188" cy="707886"/>
          </a:xfrm>
          <a:prstGeom prst="rect">
            <a:avLst/>
          </a:prstGeom>
          <a:solidFill>
            <a:schemeClr val="tx2"/>
          </a:solidFill>
          <a:ln>
            <a:solidFill>
              <a:schemeClr val="tx1"/>
            </a:solidFill>
          </a:ln>
        </p:spPr>
        <p:txBody>
          <a:bodyPr wrap="square" rtlCol="0">
            <a:spAutoFit/>
          </a:bodyPr>
          <a:lstStyle/>
          <a:p>
            <a:pPr algn="ctr"/>
            <a:r>
              <a:rPr lang="en-US" sz="4000" dirty="0" smtClean="0">
                <a:solidFill>
                  <a:schemeClr val="bg1"/>
                </a:solidFill>
                <a:latin typeface="Calibri (Body)"/>
                <a:cs typeface="Calibri (Body)"/>
              </a:rPr>
              <a:t>*Statistics Department, Columbia University     |     </a:t>
            </a:r>
            <a:r>
              <a:rPr lang="en-US" sz="4000" baseline="30000" dirty="0" smtClean="0">
                <a:solidFill>
                  <a:schemeClr val="bg1"/>
                </a:solidFill>
                <a:latin typeface="Calibri (Body)"/>
                <a:cs typeface="Calibri (Body)"/>
              </a:rPr>
              <a:t>†</a:t>
            </a:r>
            <a:r>
              <a:rPr lang="en-US" sz="4000" dirty="0" smtClean="0">
                <a:solidFill>
                  <a:schemeClr val="bg1"/>
                </a:solidFill>
                <a:latin typeface="Calibri (Body)"/>
                <a:cs typeface="Calibri (Body)"/>
              </a:rPr>
              <a:t>Center </a:t>
            </a:r>
            <a:r>
              <a:rPr lang="en-US" sz="4000" dirty="0">
                <a:solidFill>
                  <a:schemeClr val="bg1"/>
                </a:solidFill>
                <a:latin typeface="Calibri (Body)"/>
                <a:cs typeface="Calibri (Body)"/>
              </a:rPr>
              <a:t>for Theoretical </a:t>
            </a:r>
            <a:r>
              <a:rPr lang="en-US" sz="4000" dirty="0" smtClean="0">
                <a:solidFill>
                  <a:schemeClr val="bg1"/>
                </a:solidFill>
                <a:latin typeface="Calibri (Body)"/>
                <a:cs typeface="Calibri (Body)"/>
              </a:rPr>
              <a:t>Neuroscience, Columbia University</a:t>
            </a:r>
            <a:endParaRPr lang="en-US" sz="4000" dirty="0">
              <a:solidFill>
                <a:schemeClr val="bg1"/>
              </a:solidFill>
              <a:latin typeface="Calibri (Body)"/>
              <a:cs typeface="Calibri (Body)"/>
            </a:endParaRPr>
          </a:p>
        </p:txBody>
      </p:sp>
      <p:pic>
        <p:nvPicPr>
          <p:cNvPr id="15" name="Picture 14" descr="figure1.pdf"/>
          <p:cNvPicPr>
            <a:picLocks noChangeAspect="1"/>
          </p:cNvPicPr>
          <p:nvPr/>
        </p:nvPicPr>
        <mc:AlternateContent xmlns:ma="http://schemas.microsoft.com/office/mac/drawingml/2008/main">
          <mc:Choice Requires="ma">
            <p:blipFill>
              <a:blip r:embed="rId3"/>
              <a:srcRect l="2846" r="5692"/>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4"/>
              <a:srcRect l="2846" r="5692"/>
              <a:stretch>
                <a:fillRect/>
              </a:stretch>
            </p:blipFill>
          </mc:Fallback>
        </mc:AlternateContent>
        <p:spPr>
          <a:xfrm>
            <a:off x="1956528" y="21508014"/>
            <a:ext cx="7772466" cy="3970567"/>
          </a:xfrm>
          <a:prstGeom prst="rect">
            <a:avLst/>
          </a:prstGeom>
          <a:solidFill>
            <a:schemeClr val="bg1"/>
          </a:solidFill>
        </p:spPr>
      </p:pic>
      <p:pic>
        <p:nvPicPr>
          <p:cNvPr id="16" name="Picture 15" descr="figure2.pdf"/>
          <p:cNvPicPr>
            <a:picLocks noChangeAspect="1"/>
          </p:cNvPicPr>
          <p:nvPr/>
        </p:nvPicPr>
        <mc:AlternateContent xmlns:ma="http://schemas.microsoft.com/office/mac/drawingml/2008/main">
          <mc:Choice Requires="ma">
            <p:blipFill>
              <a:blip r:embed="rId5"/>
              <a:srcRect l="1000" t="1818" r="5000" b="1818"/>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6"/>
              <a:srcRect l="1000" t="1818" r="5000" b="1818"/>
              <a:stretch>
                <a:fillRect/>
              </a:stretch>
            </p:blipFill>
          </mc:Fallback>
        </mc:AlternateContent>
        <p:spPr>
          <a:xfrm>
            <a:off x="11100590" y="9319211"/>
            <a:ext cx="7543801" cy="8253659"/>
          </a:xfrm>
          <a:prstGeom prst="rect">
            <a:avLst/>
          </a:prstGeom>
          <a:solidFill>
            <a:schemeClr val="bg1"/>
          </a:solidFill>
        </p:spPr>
      </p:pic>
      <p:pic>
        <p:nvPicPr>
          <p:cNvPr id="17" name="Picture 16" descr="prefix_tree.pdf"/>
          <p:cNvPicPr>
            <a:picLocks noChangeAspect="1"/>
          </p:cNvPicPr>
          <p:nvPr/>
        </p:nvPicPr>
        <mc:AlternateContent xmlns:ma="http://schemas.microsoft.com/office/mac/drawingml/2008/main">
          <mc:Choice Requires="ma">
            <p:blipFill>
              <a:blip r:embed="rId7"/>
              <a:srcRect l="1460" r="1460"/>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8"/>
              <a:srcRect l="1460" r="1460"/>
              <a:stretch>
                <a:fillRect/>
              </a:stretch>
            </p:blipFill>
          </mc:Fallback>
        </mc:AlternateContent>
        <p:spPr>
          <a:xfrm>
            <a:off x="19139688" y="19045296"/>
            <a:ext cx="8191506" cy="5647638"/>
          </a:xfrm>
          <a:prstGeom prst="rect">
            <a:avLst/>
          </a:prstGeom>
          <a:solidFill>
            <a:schemeClr val="bg1"/>
          </a:solidFill>
        </p:spPr>
      </p:pic>
      <p:pic>
        <p:nvPicPr>
          <p:cNvPr id="18" name="Picture 17" descr="results_calgary_corpus.pdf"/>
          <p:cNvPicPr>
            <a:picLocks noChangeAspect="1"/>
          </p:cNvPicPr>
          <p:nvPr/>
        </p:nvPicPr>
        <mc:AlternateContent xmlns:ma="http://schemas.microsoft.com/office/mac/drawingml/2008/main">
          <mc:Choice Requires="ma">
            <p:blipFill>
              <a:blip r:embed="rId9"/>
              <a:srcRect l="-625" t="-7500" b="-5000"/>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10"/>
              <a:srcRect l="-625" t="-7500" b="-5000"/>
              <a:stretch>
                <a:fillRect/>
              </a:stretch>
            </p:blipFill>
          </mc:Fallback>
        </mc:AlternateContent>
        <p:spPr>
          <a:xfrm>
            <a:off x="27883595" y="3792058"/>
            <a:ext cx="14645163" cy="4935019"/>
          </a:xfrm>
          <a:prstGeom prst="rect">
            <a:avLst/>
          </a:prstGeom>
          <a:solidFill>
            <a:schemeClr val="bg1"/>
          </a:solidFill>
          <a:ln>
            <a:noFill/>
          </a:ln>
        </p:spPr>
      </p:pic>
      <p:pic>
        <p:nvPicPr>
          <p:cNvPr id="19" name="Picture 18" descr="forgettingCounts.pdf"/>
          <p:cNvPicPr>
            <a:picLocks noChangeAspect="1"/>
          </p:cNvPicPr>
          <p:nvPr/>
        </p:nvPicPr>
        <mc:AlternateContent>
          <mc:Choice xmlns:ma="http://schemas.microsoft.com/office/mac/drawingml/2008/main" Requires="ma">
            <p:blipFill>
              <a:blip r:embed="rId11">
                <a:lum bright="100000"/>
              </a:blip>
              <a:srcRect l="7059" t="9091" r="51765" b="56364"/>
              <a:stretch>
                <a:fillRect/>
              </a:stretch>
            </p:blipFill>
          </mc:Choice>
          <mc:Fallback>
            <p:blipFill>
              <a:blip r:embed="rId12">
                <a:lum bright="100000"/>
              </a:blip>
              <a:srcRect l="7059" t="9091" r="51765" b="56364"/>
              <a:stretch>
                <a:fillRect/>
              </a:stretch>
            </p:blipFill>
          </mc:Fallback>
        </mc:AlternateContent>
        <p:spPr>
          <a:xfrm>
            <a:off x="27883596" y="19687381"/>
            <a:ext cx="7829598" cy="8501275"/>
          </a:xfrm>
          <a:prstGeom prst="rect">
            <a:avLst/>
          </a:prstGeom>
          <a:solidFill>
            <a:schemeClr val="bg1"/>
          </a:solidFill>
        </p:spPr>
      </p:pic>
      <p:pic>
        <p:nvPicPr>
          <p:cNvPr id="21" name="Picture 20" descr="forgettingCounts.pdf"/>
          <p:cNvPicPr>
            <a:picLocks noChangeAspect="1"/>
          </p:cNvPicPr>
          <p:nvPr/>
        </p:nvPicPr>
        <mc:AlternateContent xmlns:ma="http://schemas.microsoft.com/office/mac/drawingml/2008/main">
          <mc:Choice Requires="ma">
            <p:blipFill>
              <a:blip r:embed="rId13"/>
              <a:srcRect l="10000" t="56818" r="54118" b="36364"/>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14"/>
              <a:srcRect l="10000" t="56818" r="54118" b="36364"/>
              <a:stretch>
                <a:fillRect/>
              </a:stretch>
            </p:blipFill>
          </mc:Fallback>
        </mc:AlternateContent>
        <p:spPr>
          <a:xfrm>
            <a:off x="13877128" y="5766800"/>
            <a:ext cx="9534526" cy="2466667"/>
          </a:xfrm>
          <a:prstGeom prst="rect">
            <a:avLst/>
          </a:prstGeom>
          <a:solidFill>
            <a:schemeClr val="bg1"/>
          </a:solidFill>
        </p:spPr>
      </p:pic>
      <p:sp>
        <p:nvSpPr>
          <p:cNvPr id="22" name="TextBox 21"/>
          <p:cNvSpPr txBox="1"/>
          <p:nvPr/>
        </p:nvSpPr>
        <p:spPr>
          <a:xfrm>
            <a:off x="27883595" y="3084173"/>
            <a:ext cx="14645163" cy="707885"/>
          </a:xfrm>
          <a:prstGeom prst="rect">
            <a:avLst/>
          </a:prstGeom>
          <a:solidFill>
            <a:schemeClr val="tx2"/>
          </a:solidFill>
          <a:ln>
            <a:noFill/>
          </a:ln>
        </p:spPr>
        <p:txBody>
          <a:bodyPr wrap="square" rtlCol="0">
            <a:spAutoFit/>
          </a:bodyPr>
          <a:lstStyle/>
          <a:p>
            <a:r>
              <a:rPr lang="en-US" sz="4000" dirty="0" smtClean="0">
                <a:solidFill>
                  <a:srgbClr val="FFFF00"/>
                </a:solidFill>
              </a:rPr>
              <a:t>Results</a:t>
            </a:r>
            <a:endParaRPr lang="en-US" sz="4000" dirty="0">
              <a:solidFill>
                <a:srgbClr val="FFFF00"/>
              </a:solidFill>
            </a:endParaRPr>
          </a:p>
        </p:txBody>
      </p:sp>
      <p:sp>
        <p:nvSpPr>
          <p:cNvPr id="23" name="TextBox 22"/>
          <p:cNvSpPr txBox="1"/>
          <p:nvPr/>
        </p:nvSpPr>
        <p:spPr>
          <a:xfrm>
            <a:off x="280194" y="8611324"/>
            <a:ext cx="10287000" cy="707886"/>
          </a:xfrm>
          <a:prstGeom prst="rect">
            <a:avLst/>
          </a:prstGeom>
          <a:solidFill>
            <a:schemeClr val="tx2"/>
          </a:solidFill>
          <a:ln>
            <a:noFill/>
          </a:ln>
        </p:spPr>
        <p:txBody>
          <a:bodyPr wrap="square" rtlCol="0">
            <a:spAutoFit/>
          </a:bodyPr>
          <a:lstStyle/>
          <a:p>
            <a:r>
              <a:rPr lang="en-US" sz="4000" dirty="0" smtClean="0">
                <a:solidFill>
                  <a:srgbClr val="FFFF00"/>
                </a:solidFill>
              </a:rPr>
              <a:t>Pitman-</a:t>
            </a:r>
            <a:r>
              <a:rPr lang="en-US" sz="4000" dirty="0" err="1" smtClean="0">
                <a:solidFill>
                  <a:srgbClr val="FFFF00"/>
                </a:solidFill>
              </a:rPr>
              <a:t>Yor</a:t>
            </a:r>
            <a:r>
              <a:rPr lang="en-US" sz="4000" dirty="0" smtClean="0">
                <a:solidFill>
                  <a:srgbClr val="FFFF00"/>
                </a:solidFill>
              </a:rPr>
              <a:t> Process (PYP) [5]</a:t>
            </a:r>
            <a:endParaRPr lang="en-US" sz="4000" dirty="0">
              <a:solidFill>
                <a:srgbClr val="FFFF00"/>
              </a:solidFill>
            </a:endParaRPr>
          </a:p>
        </p:txBody>
      </p:sp>
      <p:sp>
        <p:nvSpPr>
          <p:cNvPr id="26" name="TextBox 25"/>
          <p:cNvSpPr txBox="1"/>
          <p:nvPr/>
        </p:nvSpPr>
        <p:spPr>
          <a:xfrm>
            <a:off x="356394" y="14443691"/>
            <a:ext cx="10287000" cy="707886"/>
          </a:xfrm>
          <a:prstGeom prst="rect">
            <a:avLst/>
          </a:prstGeom>
          <a:solidFill>
            <a:schemeClr val="tx2"/>
          </a:solidFill>
          <a:ln>
            <a:noFill/>
          </a:ln>
        </p:spPr>
        <p:txBody>
          <a:bodyPr wrap="square" rtlCol="0">
            <a:spAutoFit/>
          </a:bodyPr>
          <a:lstStyle/>
          <a:p>
            <a:r>
              <a:rPr lang="en-US" sz="4000" dirty="0" smtClean="0">
                <a:solidFill>
                  <a:srgbClr val="FFFF00"/>
                </a:solidFill>
              </a:rPr>
              <a:t>Hierarchical Pitman-</a:t>
            </a:r>
            <a:r>
              <a:rPr lang="en-US" sz="4000" dirty="0" err="1" smtClean="0">
                <a:solidFill>
                  <a:srgbClr val="FFFF00"/>
                </a:solidFill>
              </a:rPr>
              <a:t>Yor</a:t>
            </a:r>
            <a:r>
              <a:rPr lang="en-US" sz="4000" dirty="0" smtClean="0">
                <a:solidFill>
                  <a:srgbClr val="FFFF00"/>
                </a:solidFill>
              </a:rPr>
              <a:t> Processes (HPYP) [6]</a:t>
            </a:r>
            <a:endParaRPr lang="en-US" sz="4000" dirty="0">
              <a:solidFill>
                <a:srgbClr val="FFFF00"/>
              </a:solidFill>
            </a:endParaRPr>
          </a:p>
        </p:txBody>
      </p:sp>
      <p:sp>
        <p:nvSpPr>
          <p:cNvPr id="27" name="TextBox 26"/>
          <p:cNvSpPr txBox="1"/>
          <p:nvPr/>
        </p:nvSpPr>
        <p:spPr>
          <a:xfrm>
            <a:off x="356394" y="19045296"/>
            <a:ext cx="10297573" cy="707886"/>
          </a:xfrm>
          <a:prstGeom prst="rect">
            <a:avLst/>
          </a:prstGeom>
          <a:solidFill>
            <a:schemeClr val="tx2"/>
          </a:solidFill>
          <a:ln>
            <a:noFill/>
          </a:ln>
        </p:spPr>
        <p:txBody>
          <a:bodyPr wrap="square" rtlCol="0">
            <a:spAutoFit/>
          </a:bodyPr>
          <a:lstStyle/>
          <a:p>
            <a:r>
              <a:rPr lang="en-US" sz="4000" dirty="0" smtClean="0">
                <a:solidFill>
                  <a:srgbClr val="FFFF00"/>
                </a:solidFill>
              </a:rPr>
              <a:t>Graphical Depiction of Draw from HPYP</a:t>
            </a:r>
          </a:p>
          <a:p>
            <a:endParaRPr lang="en-US" dirty="0"/>
          </a:p>
        </p:txBody>
      </p:sp>
      <p:sp>
        <p:nvSpPr>
          <p:cNvPr id="29" name="TextBox 28"/>
          <p:cNvSpPr txBox="1"/>
          <p:nvPr/>
        </p:nvSpPr>
        <p:spPr>
          <a:xfrm>
            <a:off x="280194" y="26135799"/>
            <a:ext cx="10297529" cy="707886"/>
          </a:xfrm>
          <a:prstGeom prst="rect">
            <a:avLst/>
          </a:prstGeom>
          <a:solidFill>
            <a:schemeClr val="tx2"/>
          </a:solidFill>
          <a:ln>
            <a:noFill/>
          </a:ln>
        </p:spPr>
        <p:txBody>
          <a:bodyPr wrap="square" rtlCol="0">
            <a:spAutoFit/>
          </a:bodyPr>
          <a:lstStyle/>
          <a:p>
            <a:r>
              <a:rPr lang="en-US" sz="4000" dirty="0" err="1" smtClean="0">
                <a:solidFill>
                  <a:srgbClr val="FFFF00"/>
                </a:solidFill>
              </a:rPr>
              <a:t>Ewen’s</a:t>
            </a:r>
            <a:r>
              <a:rPr lang="en-US" sz="4000" dirty="0" smtClean="0">
                <a:solidFill>
                  <a:srgbClr val="FFFF00"/>
                </a:solidFill>
              </a:rPr>
              <a:t> Consistency Property</a:t>
            </a:r>
            <a:endParaRPr lang="en-US" sz="4000" dirty="0">
              <a:solidFill>
                <a:srgbClr val="FFFF00"/>
              </a:solidFill>
            </a:endParaRPr>
          </a:p>
        </p:txBody>
      </p:sp>
      <p:sp>
        <p:nvSpPr>
          <p:cNvPr id="25" name="TextBox 24"/>
          <p:cNvSpPr txBox="1"/>
          <p:nvPr/>
        </p:nvSpPr>
        <p:spPr>
          <a:xfrm>
            <a:off x="280194" y="26843685"/>
            <a:ext cx="10286934" cy="2246769"/>
          </a:xfrm>
          <a:prstGeom prst="rect">
            <a:avLst/>
          </a:prstGeom>
          <a:solidFill>
            <a:schemeClr val="bg1"/>
          </a:solidFill>
        </p:spPr>
        <p:txBody>
          <a:bodyPr wrap="square" rtlCol="0">
            <a:spAutoFit/>
          </a:bodyPr>
          <a:lstStyle/>
          <a:p>
            <a:r>
              <a:rPr lang="en-US" sz="3500" dirty="0" smtClean="0"/>
              <a:t>If N objects are partitioned following the </a:t>
            </a:r>
            <a:r>
              <a:rPr lang="en-US" sz="3500" dirty="0" err="1" smtClean="0"/>
              <a:t>Ewen’s</a:t>
            </a:r>
            <a:r>
              <a:rPr lang="en-US" sz="3500" dirty="0" smtClean="0"/>
              <a:t> sampling distribution and one object is removed uniformly at random, the resulting partition also follows the </a:t>
            </a:r>
            <a:r>
              <a:rPr lang="en-US" sz="3500" dirty="0" err="1" smtClean="0"/>
              <a:t>Ewen’s</a:t>
            </a:r>
            <a:r>
              <a:rPr lang="en-US" sz="3500" dirty="0" smtClean="0"/>
              <a:t> sampling distribution [4].</a:t>
            </a:r>
            <a:endParaRPr lang="en-US" sz="3500" dirty="0"/>
          </a:p>
        </p:txBody>
      </p:sp>
      <p:sp>
        <p:nvSpPr>
          <p:cNvPr id="32" name="TextBox 31"/>
          <p:cNvSpPr txBox="1"/>
          <p:nvPr/>
        </p:nvSpPr>
        <p:spPr>
          <a:xfrm>
            <a:off x="11100594" y="3792058"/>
            <a:ext cx="16230600" cy="2246769"/>
          </a:xfrm>
          <a:prstGeom prst="rect">
            <a:avLst/>
          </a:prstGeom>
          <a:solidFill>
            <a:schemeClr val="bg1"/>
          </a:solidFill>
        </p:spPr>
        <p:txBody>
          <a:bodyPr wrap="square" rtlCol="0">
            <a:spAutoFit/>
          </a:bodyPr>
          <a:lstStyle/>
          <a:p>
            <a:r>
              <a:rPr lang="en-US" sz="3500" dirty="0" smtClean="0"/>
              <a:t>The </a:t>
            </a:r>
            <a:r>
              <a:rPr lang="en-US" sz="3500" dirty="0" err="1" smtClean="0"/>
              <a:t>Ewen’s</a:t>
            </a:r>
            <a:r>
              <a:rPr lang="en-US" sz="3500" dirty="0" smtClean="0"/>
              <a:t> consistency property under deletion can be used to define a dependent hierarchical  Pitman-</a:t>
            </a:r>
            <a:r>
              <a:rPr lang="en-US" sz="3500" dirty="0" err="1" smtClean="0"/>
              <a:t>Yor</a:t>
            </a:r>
            <a:r>
              <a:rPr lang="en-US" sz="3500" dirty="0" smtClean="0"/>
              <a:t> process (DHPYP).  The generative procedure is an extension of the generalized </a:t>
            </a:r>
            <a:r>
              <a:rPr lang="en-US" sz="3500" dirty="0" err="1" smtClean="0"/>
              <a:t>Polya</a:t>
            </a:r>
            <a:r>
              <a:rPr lang="en-US" sz="3500" dirty="0" smtClean="0"/>
              <a:t> urn scheme for dependent </a:t>
            </a:r>
            <a:r>
              <a:rPr lang="en-US" sz="3500" dirty="0" err="1" smtClean="0"/>
              <a:t>Dirichlet</a:t>
            </a:r>
            <a:r>
              <a:rPr lang="en-US" sz="3500" dirty="0" smtClean="0"/>
              <a:t> processes [2]. In this DHPYP, deletion only takes place in leaf nodes. A small example model is</a:t>
            </a:r>
            <a:endParaRPr lang="en-US" sz="8000" dirty="0" smtClean="0"/>
          </a:p>
        </p:txBody>
      </p:sp>
      <p:sp>
        <p:nvSpPr>
          <p:cNvPr id="34" name="TextBox 33"/>
          <p:cNvSpPr txBox="1"/>
          <p:nvPr/>
        </p:nvSpPr>
        <p:spPr>
          <a:xfrm>
            <a:off x="27883594" y="19006824"/>
            <a:ext cx="7829599" cy="707886"/>
          </a:xfrm>
          <a:prstGeom prst="rect">
            <a:avLst/>
          </a:prstGeom>
          <a:solidFill>
            <a:schemeClr val="tx2"/>
          </a:solidFill>
          <a:ln>
            <a:noFill/>
          </a:ln>
        </p:spPr>
        <p:txBody>
          <a:bodyPr wrap="square" rtlCol="0">
            <a:spAutoFit/>
          </a:bodyPr>
          <a:lstStyle/>
          <a:p>
            <a:r>
              <a:rPr lang="en-US" sz="4000" dirty="0" smtClean="0">
                <a:solidFill>
                  <a:srgbClr val="FFFF00"/>
                </a:solidFill>
              </a:rPr>
              <a:t>Particle Filter Inference</a:t>
            </a:r>
          </a:p>
        </p:txBody>
      </p:sp>
      <p:sp>
        <p:nvSpPr>
          <p:cNvPr id="35" name="TextBox 34"/>
          <p:cNvSpPr txBox="1"/>
          <p:nvPr/>
        </p:nvSpPr>
        <p:spPr>
          <a:xfrm>
            <a:off x="19139692" y="15074633"/>
            <a:ext cx="8191501" cy="707886"/>
          </a:xfrm>
          <a:prstGeom prst="rect">
            <a:avLst/>
          </a:prstGeom>
          <a:solidFill>
            <a:schemeClr val="tx2"/>
          </a:solidFill>
          <a:ln>
            <a:noFill/>
          </a:ln>
        </p:spPr>
        <p:txBody>
          <a:bodyPr wrap="square" rtlCol="0">
            <a:spAutoFit/>
          </a:bodyPr>
          <a:lstStyle/>
          <a:p>
            <a:r>
              <a:rPr lang="en-US" sz="4000" dirty="0" smtClean="0">
                <a:solidFill>
                  <a:srgbClr val="FFFF00"/>
                </a:solidFill>
              </a:rPr>
              <a:t>Sequence </a:t>
            </a:r>
            <a:r>
              <a:rPr lang="en-US" sz="4000" dirty="0" err="1" smtClean="0">
                <a:solidFill>
                  <a:srgbClr val="FFFF00"/>
                </a:solidFill>
              </a:rPr>
              <a:t>Memoizer</a:t>
            </a:r>
            <a:r>
              <a:rPr lang="en-US" sz="4000" dirty="0" smtClean="0">
                <a:solidFill>
                  <a:srgbClr val="FFFF00"/>
                </a:solidFill>
              </a:rPr>
              <a:t> [8]</a:t>
            </a:r>
            <a:endParaRPr lang="en-US" sz="4000" dirty="0">
              <a:solidFill>
                <a:srgbClr val="FFFF00"/>
              </a:solidFill>
            </a:endParaRPr>
          </a:p>
        </p:txBody>
      </p:sp>
      <p:sp>
        <p:nvSpPr>
          <p:cNvPr id="36" name="TextBox 35"/>
          <p:cNvSpPr txBox="1"/>
          <p:nvPr/>
        </p:nvSpPr>
        <p:spPr>
          <a:xfrm>
            <a:off x="19139692" y="15782519"/>
            <a:ext cx="8191506" cy="2246769"/>
          </a:xfrm>
          <a:prstGeom prst="rect">
            <a:avLst/>
          </a:prstGeom>
          <a:solidFill>
            <a:schemeClr val="bg1"/>
          </a:solidFill>
        </p:spPr>
        <p:txBody>
          <a:bodyPr wrap="square" rtlCol="0">
            <a:spAutoFit/>
          </a:bodyPr>
          <a:lstStyle/>
          <a:p>
            <a:r>
              <a:rPr lang="en-US" sz="3500" dirty="0" smtClean="0"/>
              <a:t>The SM is a</a:t>
            </a:r>
            <a:r>
              <a:rPr lang="en-US" sz="3500" dirty="0" smtClean="0"/>
              <a:t> linear space HPYP </a:t>
            </a:r>
            <a:r>
              <a:rPr lang="en-US" sz="3500" dirty="0" smtClean="0"/>
              <a:t>model with all concentration parameters set to zero</a:t>
            </a:r>
            <a:r>
              <a:rPr lang="en-US" sz="3500" dirty="0" smtClean="0"/>
              <a:t>. Linear growth is impractical for very long sequences.</a:t>
            </a:r>
            <a:endParaRPr lang="en-US" sz="3500" dirty="0"/>
          </a:p>
        </p:txBody>
      </p:sp>
      <p:sp>
        <p:nvSpPr>
          <p:cNvPr id="37" name="TextBox 36"/>
          <p:cNvSpPr txBox="1"/>
          <p:nvPr/>
        </p:nvSpPr>
        <p:spPr>
          <a:xfrm>
            <a:off x="19139692" y="18337410"/>
            <a:ext cx="8191506" cy="707886"/>
          </a:xfrm>
          <a:prstGeom prst="rect">
            <a:avLst/>
          </a:prstGeom>
          <a:solidFill>
            <a:schemeClr val="tx2"/>
          </a:solidFill>
          <a:ln>
            <a:noFill/>
          </a:ln>
        </p:spPr>
        <p:txBody>
          <a:bodyPr wrap="square" rtlCol="0">
            <a:spAutoFit/>
          </a:bodyPr>
          <a:lstStyle/>
          <a:p>
            <a:r>
              <a:rPr lang="en-US" sz="4000" dirty="0" smtClean="0">
                <a:solidFill>
                  <a:srgbClr val="FFFF00"/>
                </a:solidFill>
              </a:rPr>
              <a:t>SM Graphical Model</a:t>
            </a:r>
          </a:p>
        </p:txBody>
      </p:sp>
      <p:sp>
        <p:nvSpPr>
          <p:cNvPr id="38" name="TextBox 37"/>
          <p:cNvSpPr txBox="1"/>
          <p:nvPr/>
        </p:nvSpPr>
        <p:spPr>
          <a:xfrm>
            <a:off x="11100594" y="8611324"/>
            <a:ext cx="7543797" cy="707886"/>
          </a:xfrm>
          <a:prstGeom prst="rect">
            <a:avLst/>
          </a:prstGeom>
          <a:solidFill>
            <a:schemeClr val="tx2"/>
          </a:solidFill>
          <a:ln>
            <a:noFill/>
          </a:ln>
        </p:spPr>
        <p:txBody>
          <a:bodyPr wrap="square" rtlCol="0">
            <a:spAutoFit/>
          </a:bodyPr>
          <a:lstStyle/>
          <a:p>
            <a:r>
              <a:rPr lang="en-US" sz="4000" dirty="0" smtClean="0">
                <a:solidFill>
                  <a:srgbClr val="FFFF00"/>
                </a:solidFill>
              </a:rPr>
              <a:t>Depiction of Deletion Process</a:t>
            </a:r>
          </a:p>
          <a:p>
            <a:endParaRPr lang="en-US" dirty="0"/>
          </a:p>
        </p:txBody>
      </p:sp>
      <p:pic>
        <p:nvPicPr>
          <p:cNvPr id="39" name="Picture 38" descr="forgettingCounts.pdf"/>
          <p:cNvPicPr>
            <a:picLocks noChangeAspect="1"/>
          </p:cNvPicPr>
          <p:nvPr/>
        </p:nvPicPr>
        <mc:AlternateContent xmlns:ma="http://schemas.microsoft.com/office/mac/drawingml/2008/main">
          <mc:Choice Requires="ma">
            <p:blipFill>
              <a:blip r:embed="rId15"/>
              <a:srcRect l="7059" t="67273" r="50588" b="25455"/>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xmlns:ma="http://schemas.microsoft.com/office/mac/drawingml/2008/main">
            <p:blipFill>
              <a:blip r:embed="rId16"/>
              <a:srcRect l="7059" t="67273" r="50588" b="25455"/>
              <a:stretch>
                <a:fillRect/>
              </a:stretch>
            </p:blipFill>
          </mc:Fallback>
        </mc:AlternateContent>
        <p:spPr>
          <a:xfrm>
            <a:off x="12917613" y="26544744"/>
            <a:ext cx="11453555" cy="2545710"/>
          </a:xfrm>
          <a:prstGeom prst="rect">
            <a:avLst/>
          </a:prstGeom>
          <a:solidFill>
            <a:schemeClr val="bg1"/>
          </a:solidFill>
        </p:spPr>
      </p:pic>
      <p:graphicFrame>
        <p:nvGraphicFramePr>
          <p:cNvPr id="31" name="Table 30"/>
          <p:cNvGraphicFramePr>
            <a:graphicFrameLocks noGrp="1"/>
          </p:cNvGraphicFramePr>
          <p:nvPr/>
        </p:nvGraphicFramePr>
        <p:xfrm>
          <a:off x="280194" y="3792058"/>
          <a:ext cx="10287000" cy="4500880"/>
        </p:xfrm>
        <a:graphic>
          <a:graphicData uri="http://schemas.openxmlformats.org/drawingml/2006/table">
            <a:tbl>
              <a:tblPr firstRow="1" bandRow="1">
                <a:tableStyleId>{5940675A-B579-460E-94D1-54222C63F5DA}</a:tableStyleId>
              </a:tblPr>
              <a:tblGrid>
                <a:gridCol w="1882588"/>
                <a:gridCol w="8404412"/>
              </a:tblGrid>
              <a:tr h="1642359">
                <a:tc>
                  <a:txBody>
                    <a:bodyPr/>
                    <a:lstStyle/>
                    <a:p>
                      <a:r>
                        <a:rPr lang="en-US" sz="3500" dirty="0" smtClean="0"/>
                        <a:t>Goals</a:t>
                      </a:r>
                      <a:endParaRPr lang="en-US" sz="35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buFont typeface="Arial"/>
                        <a:buChar char="•"/>
                      </a:pPr>
                      <a:r>
                        <a:rPr lang="en-US" sz="3500" dirty="0" smtClean="0"/>
                        <a:t> Constant </a:t>
                      </a:r>
                      <a:r>
                        <a:rPr lang="en-US" sz="3500" dirty="0" smtClean="0"/>
                        <a:t>memory</a:t>
                      </a:r>
                      <a:r>
                        <a:rPr lang="en-US" sz="3500" baseline="0" dirty="0" smtClean="0"/>
                        <a:t> </a:t>
                      </a:r>
                      <a:r>
                        <a:rPr lang="en-US" sz="3500" dirty="0" smtClean="0"/>
                        <a:t>hierarchical </a:t>
                      </a:r>
                      <a:r>
                        <a:rPr lang="en-US" sz="3500" dirty="0" smtClean="0"/>
                        <a:t>Bayesian</a:t>
                      </a:r>
                      <a:endParaRPr lang="en-US" sz="3500" baseline="0" dirty="0" smtClean="0"/>
                    </a:p>
                    <a:p>
                      <a:pPr>
                        <a:buFont typeface="Arial"/>
                        <a:buNone/>
                      </a:pPr>
                      <a:r>
                        <a:rPr lang="en-US" sz="3500" baseline="0" dirty="0" smtClean="0"/>
                        <a:t>   nonparametric </a:t>
                      </a:r>
                      <a:r>
                        <a:rPr lang="en-US" sz="3500" dirty="0" smtClean="0"/>
                        <a:t>model.</a:t>
                      </a:r>
                      <a:endParaRPr lang="en-US" sz="3500" dirty="0" smtClean="0"/>
                    </a:p>
                    <a:p>
                      <a:pPr>
                        <a:buFont typeface="Arial"/>
                        <a:buChar char="•"/>
                      </a:pPr>
                      <a:r>
                        <a:rPr lang="en-US" sz="3500" dirty="0" smtClean="0"/>
                        <a:t> Allow </a:t>
                      </a:r>
                      <a:r>
                        <a:rPr lang="en-US" sz="3500" dirty="0" smtClean="0"/>
                        <a:t>for</a:t>
                      </a:r>
                      <a:r>
                        <a:rPr lang="en-US" sz="3500" dirty="0" smtClean="0"/>
                        <a:t> </a:t>
                      </a:r>
                      <a:r>
                        <a:rPr lang="en-US" sz="3500" baseline="0" dirty="0" smtClean="0"/>
                        <a:t>varying </a:t>
                      </a:r>
                      <a:r>
                        <a:rPr lang="en-US" sz="3500" baseline="0" dirty="0" smtClean="0"/>
                        <a:t>data distribution</a:t>
                      </a:r>
                      <a:endParaRPr lang="en-US" sz="3500" dirty="0" smtClean="0"/>
                    </a:p>
                    <a:p>
                      <a:pPr>
                        <a:buFont typeface="Arial"/>
                        <a:buChar char="•"/>
                      </a:pPr>
                      <a:endParaRPr lang="en-US" sz="3500" dirty="0">
                        <a:solidFill>
                          <a:schemeClr val="bg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857111">
                <a:tc>
                  <a:txBody>
                    <a:bodyPr/>
                    <a:lstStyle/>
                    <a:p>
                      <a:r>
                        <a:rPr lang="en-US" sz="3500" dirty="0" smtClean="0"/>
                        <a:t>Results</a:t>
                      </a:r>
                      <a:endParaRPr lang="en-US" sz="3500"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buFont typeface="Arial"/>
                        <a:buChar char="•"/>
                      </a:pPr>
                      <a:r>
                        <a:rPr lang="en-US" sz="3500" dirty="0" smtClean="0"/>
                        <a:t> Dependent </a:t>
                      </a:r>
                      <a:r>
                        <a:rPr lang="en-US" sz="3500" dirty="0" smtClean="0"/>
                        <a:t>hierarchical Pitman-</a:t>
                      </a:r>
                      <a:r>
                        <a:rPr lang="en-US" sz="3500" dirty="0" err="1" smtClean="0"/>
                        <a:t>Yor</a:t>
                      </a:r>
                      <a:r>
                        <a:rPr lang="en-US" sz="3500" dirty="0" smtClean="0"/>
                        <a:t> process</a:t>
                      </a:r>
                      <a:endParaRPr lang="en-US" sz="3500" dirty="0" smtClean="0"/>
                    </a:p>
                    <a:p>
                      <a:pPr>
                        <a:buFont typeface="Arial"/>
                        <a:buChar char="•"/>
                      </a:pPr>
                      <a:r>
                        <a:rPr lang="en-US" sz="3500" dirty="0" smtClean="0"/>
                        <a:t> Incremental</a:t>
                      </a:r>
                      <a:r>
                        <a:rPr lang="en-US" sz="3500" baseline="0" dirty="0" smtClean="0"/>
                        <a:t> </a:t>
                      </a:r>
                      <a:r>
                        <a:rPr lang="en-US" sz="3500" baseline="0" dirty="0" smtClean="0"/>
                        <a:t>estimation procedure</a:t>
                      </a:r>
                      <a:endParaRPr lang="en-US" sz="3500" baseline="0" dirty="0" smtClean="0"/>
                    </a:p>
                    <a:p>
                      <a:pPr>
                        <a:buFont typeface="Arial"/>
                        <a:buChar char="•"/>
                      </a:pPr>
                      <a:r>
                        <a:rPr lang="en-US" sz="3500" baseline="0" dirty="0" smtClean="0"/>
                        <a:t> Constant </a:t>
                      </a:r>
                      <a:r>
                        <a:rPr lang="en-US" sz="3500" baseline="0" dirty="0" smtClean="0"/>
                        <a:t>time prediction</a:t>
                      </a:r>
                    </a:p>
                    <a:p>
                      <a:pPr>
                        <a:buFont typeface="Arial"/>
                        <a:buChar char="•"/>
                      </a:pPr>
                      <a:r>
                        <a:rPr lang="en-US" sz="3500" baseline="0" dirty="0" smtClean="0">
                          <a:solidFill>
                            <a:schemeClr val="bg1">
                              <a:alpha val="97000"/>
                            </a:schemeClr>
                          </a:solidFill>
                        </a:rPr>
                        <a:t>Constant space model storage</a:t>
                      </a:r>
                      <a:endParaRPr lang="en-US" sz="3500" dirty="0" smtClean="0">
                        <a:solidFill>
                          <a:schemeClr val="bg1">
                            <a:alpha val="97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2" name="Rectangle 41"/>
          <p:cNvSpPr/>
          <p:nvPr/>
        </p:nvSpPr>
        <p:spPr>
          <a:xfrm>
            <a:off x="356394" y="16258381"/>
            <a:ext cx="10287000" cy="239021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orgettingCounts.pdf"/>
          <p:cNvPicPr>
            <a:picLocks noChangeAspect="1"/>
          </p:cNvPicPr>
          <p:nvPr/>
        </p:nvPicPr>
        <mc:AlternateContent xmlns:ma="http://schemas.microsoft.com/office/mac/drawingml/2008/main">
          <mc:Choice Requires="ma">
            <p:blipFill>
              <a:blip r:embed="rId17">
                <a:lum/>
              </a:blip>
              <a:srcRect l="14118" t="47273" r="59176" b="45455"/>
              <a:stretch>
                <a:fillRect/>
              </a:stretch>
            </p:blipFill>
          </mc:Choice>
          <mc:Fallback xmlns:ma="http://schemas.microsoft.com/office/mac/drawingml/2008/main" xmlns="" xmlns:a="http://schemas.openxmlformats.org/drawingml/2006/main" xmlns:r="http://schemas.openxmlformats.org/officeDocument/2006/relationships" xmlns:mc="http://schemas.openxmlformats.org/markup-compatibility/2006" xmlns:mv="urn:schemas-microsoft-com:mac:vml" xmlns:p="http://schemas.openxmlformats.org/presentationml/2006/main">
            <p:blipFill>
              <a:blip r:embed="rId18">
                <a:lum/>
              </a:blip>
              <a:srcRect l="14118" t="47273" r="59176" b="45455"/>
              <a:stretch>
                <a:fillRect/>
              </a:stretch>
            </p:blipFill>
          </mc:Fallback>
        </mc:AlternateContent>
        <p:spPr>
          <a:xfrm>
            <a:off x="1956528" y="16258381"/>
            <a:ext cx="6781866" cy="2390218"/>
          </a:xfrm>
          <a:prstGeom prst="rect">
            <a:avLst/>
          </a:prstGeom>
          <a:solidFill>
            <a:schemeClr val="bg1"/>
          </a:solidFill>
        </p:spPr>
      </p:pic>
      <p:sp>
        <p:nvSpPr>
          <p:cNvPr id="43" name="TextBox 42"/>
          <p:cNvSpPr txBox="1"/>
          <p:nvPr/>
        </p:nvSpPr>
        <p:spPr>
          <a:xfrm>
            <a:off x="356394" y="19714710"/>
            <a:ext cx="10297573" cy="1708160"/>
          </a:xfrm>
          <a:prstGeom prst="rect">
            <a:avLst/>
          </a:prstGeom>
          <a:solidFill>
            <a:schemeClr val="bg1"/>
          </a:solidFill>
        </p:spPr>
        <p:txBody>
          <a:bodyPr wrap="square" rtlCol="0">
            <a:spAutoFit/>
          </a:bodyPr>
          <a:lstStyle/>
          <a:p>
            <a:r>
              <a:rPr lang="en-US" sz="3500" dirty="0" smtClean="0"/>
              <a:t>The </a:t>
            </a:r>
            <a:r>
              <a:rPr lang="en-US" sz="3500" dirty="0" smtClean="0"/>
              <a:t>Chinese Restaurant Franchise (CRF) [7] is depicted here.  The dots are customers and the boxes are restaurants.</a:t>
            </a:r>
            <a:endParaRPr lang="en-US" sz="3500" dirty="0"/>
          </a:p>
        </p:txBody>
      </p:sp>
      <p:sp>
        <p:nvSpPr>
          <p:cNvPr id="46" name="TextBox 45"/>
          <p:cNvSpPr txBox="1"/>
          <p:nvPr/>
        </p:nvSpPr>
        <p:spPr>
          <a:xfrm>
            <a:off x="19139692" y="8611324"/>
            <a:ext cx="8191502" cy="707886"/>
          </a:xfrm>
          <a:prstGeom prst="rect">
            <a:avLst/>
          </a:prstGeom>
          <a:solidFill>
            <a:schemeClr val="tx2"/>
          </a:solidFill>
          <a:ln>
            <a:noFill/>
          </a:ln>
        </p:spPr>
        <p:txBody>
          <a:bodyPr wrap="square" rtlCol="0">
            <a:spAutoFit/>
          </a:bodyPr>
          <a:lstStyle/>
          <a:p>
            <a:r>
              <a:rPr lang="en-US" sz="4000" dirty="0" smtClean="0">
                <a:solidFill>
                  <a:srgbClr val="FFFF00"/>
                </a:solidFill>
              </a:rPr>
              <a:t>Intuitions</a:t>
            </a:r>
            <a:endParaRPr lang="en-US" sz="4000" dirty="0">
              <a:solidFill>
                <a:srgbClr val="FFFF00"/>
              </a:solidFill>
            </a:endParaRPr>
          </a:p>
        </p:txBody>
      </p:sp>
      <p:sp>
        <p:nvSpPr>
          <p:cNvPr id="28" name="TextBox 27"/>
          <p:cNvSpPr txBox="1"/>
          <p:nvPr/>
        </p:nvSpPr>
        <p:spPr>
          <a:xfrm>
            <a:off x="11100594" y="3084172"/>
            <a:ext cx="16230600" cy="707886"/>
          </a:xfrm>
          <a:prstGeom prst="rect">
            <a:avLst/>
          </a:prstGeom>
          <a:solidFill>
            <a:schemeClr val="tx2"/>
          </a:solidFill>
          <a:ln>
            <a:noFill/>
          </a:ln>
        </p:spPr>
        <p:txBody>
          <a:bodyPr wrap="square" rtlCol="0">
            <a:spAutoFit/>
          </a:bodyPr>
          <a:lstStyle/>
          <a:p>
            <a:r>
              <a:rPr lang="en-US" sz="4000" dirty="0" smtClean="0">
                <a:solidFill>
                  <a:srgbClr val="FFFF00"/>
                </a:solidFill>
              </a:rPr>
              <a:t>Dependent Hierarchical Pitman-</a:t>
            </a:r>
            <a:r>
              <a:rPr lang="en-US" sz="4000" dirty="0" err="1" smtClean="0">
                <a:solidFill>
                  <a:srgbClr val="FFFF00"/>
                </a:solidFill>
              </a:rPr>
              <a:t>Yor</a:t>
            </a:r>
            <a:r>
              <a:rPr lang="en-US" sz="4000" dirty="0" smtClean="0">
                <a:solidFill>
                  <a:srgbClr val="FFFF00"/>
                </a:solidFill>
              </a:rPr>
              <a:t> Process</a:t>
            </a:r>
            <a:endParaRPr lang="en-US" sz="4000" dirty="0">
              <a:solidFill>
                <a:srgbClr val="FFFF00"/>
              </a:solidFill>
            </a:endParaRPr>
          </a:p>
        </p:txBody>
      </p:sp>
      <p:sp>
        <p:nvSpPr>
          <p:cNvPr id="47" name="TextBox 46"/>
          <p:cNvSpPr txBox="1"/>
          <p:nvPr/>
        </p:nvSpPr>
        <p:spPr>
          <a:xfrm>
            <a:off x="19139692" y="9319211"/>
            <a:ext cx="8191502" cy="4939814"/>
          </a:xfrm>
          <a:prstGeom prst="rect">
            <a:avLst/>
          </a:prstGeom>
          <a:solidFill>
            <a:schemeClr val="bg1"/>
          </a:solidFill>
        </p:spPr>
        <p:txBody>
          <a:bodyPr wrap="square" rtlCol="0">
            <a:spAutoFit/>
          </a:bodyPr>
          <a:lstStyle/>
          <a:p>
            <a:r>
              <a:rPr lang="en-US" sz="3500" dirty="0" smtClean="0"/>
              <a:t>• Dependence between steps is induced by</a:t>
            </a:r>
            <a:endParaRPr lang="en-US" sz="3500" dirty="0" smtClean="0"/>
          </a:p>
          <a:p>
            <a:r>
              <a:rPr lang="en-US" sz="3500" dirty="0" smtClean="0"/>
              <a:t>    undeleted </a:t>
            </a:r>
            <a:r>
              <a:rPr lang="en-US" sz="3500" dirty="0" smtClean="0"/>
              <a:t>customers.</a:t>
            </a:r>
          </a:p>
          <a:p>
            <a:r>
              <a:rPr lang="en-US" sz="3500" dirty="0" smtClean="0"/>
              <a:t>• Customers in the parent are not deleted if</a:t>
            </a:r>
          </a:p>
          <a:p>
            <a:r>
              <a:rPr lang="en-US" sz="3500" dirty="0" smtClean="0"/>
              <a:t>   the corresponding table is removed from</a:t>
            </a:r>
          </a:p>
          <a:p>
            <a:r>
              <a:rPr lang="en-US" sz="3500" dirty="0" smtClean="0"/>
              <a:t>   the </a:t>
            </a:r>
            <a:r>
              <a:rPr lang="en-US" sz="3500" dirty="0" smtClean="0"/>
              <a:t>child.</a:t>
            </a:r>
            <a:endParaRPr lang="en-US" sz="3500" dirty="0" smtClean="0"/>
          </a:p>
          <a:p>
            <a:r>
              <a:rPr lang="en-US" sz="3500" dirty="0" smtClean="0"/>
              <a:t>• The deletion process can remove all</a:t>
            </a:r>
          </a:p>
          <a:p>
            <a:r>
              <a:rPr lang="en-US" sz="3500" dirty="0" smtClean="0"/>
              <a:t>   customers in a given leaf restaurant</a:t>
            </a:r>
            <a:r>
              <a:rPr lang="en-US" sz="3500" dirty="0" smtClean="0"/>
              <a:t>.</a:t>
            </a:r>
          </a:p>
          <a:p>
            <a:r>
              <a:rPr lang="en-US" sz="3500" dirty="0" smtClean="0"/>
              <a:t>• Empty leaf restaurants need not be</a:t>
            </a:r>
          </a:p>
          <a:p>
            <a:r>
              <a:rPr lang="en-US" sz="3500" dirty="0" smtClean="0"/>
              <a:t>   </a:t>
            </a:r>
            <a:r>
              <a:rPr lang="en-US" sz="3500" dirty="0" smtClean="0"/>
              <a:t>explicitly represented.</a:t>
            </a:r>
          </a:p>
          <a:p>
            <a:endParaRPr lang="en-US" sz="3500" dirty="0"/>
          </a:p>
        </p:txBody>
      </p:sp>
      <p:sp>
        <p:nvSpPr>
          <p:cNvPr id="50" name="TextBox 49"/>
          <p:cNvSpPr txBox="1"/>
          <p:nvPr/>
        </p:nvSpPr>
        <p:spPr>
          <a:xfrm>
            <a:off x="11100594" y="18337410"/>
            <a:ext cx="7543797" cy="707886"/>
          </a:xfrm>
          <a:prstGeom prst="rect">
            <a:avLst/>
          </a:prstGeom>
          <a:solidFill>
            <a:schemeClr val="tx2"/>
          </a:solidFill>
        </p:spPr>
        <p:txBody>
          <a:bodyPr wrap="square" rtlCol="0">
            <a:spAutoFit/>
          </a:bodyPr>
          <a:lstStyle/>
          <a:p>
            <a:r>
              <a:rPr lang="en-US" sz="4000" dirty="0" smtClean="0">
                <a:solidFill>
                  <a:srgbClr val="FFFF00"/>
                </a:solidFill>
              </a:rPr>
              <a:t>Discrete Sequence Modeling</a:t>
            </a:r>
            <a:endParaRPr lang="en-US" sz="4000" dirty="0">
              <a:solidFill>
                <a:srgbClr val="FFFF00"/>
              </a:solidFill>
            </a:endParaRPr>
          </a:p>
        </p:txBody>
      </p:sp>
      <p:sp>
        <p:nvSpPr>
          <p:cNvPr id="51" name="TextBox 50"/>
          <p:cNvSpPr txBox="1"/>
          <p:nvPr/>
        </p:nvSpPr>
        <p:spPr>
          <a:xfrm>
            <a:off x="11100590" y="19045296"/>
            <a:ext cx="7543797" cy="5478423"/>
          </a:xfrm>
          <a:prstGeom prst="rect">
            <a:avLst/>
          </a:prstGeom>
          <a:solidFill>
            <a:schemeClr val="bg1"/>
          </a:solidFill>
        </p:spPr>
        <p:txBody>
          <a:bodyPr wrap="square" rtlCol="0">
            <a:spAutoFit/>
          </a:bodyPr>
          <a:lstStyle/>
          <a:p>
            <a:r>
              <a:rPr lang="en-US" sz="3500" dirty="0" smtClean="0"/>
              <a:t>In a HPYP discrete sequence model nodes correspond to conditional distributions given some context. The parent node corresponds to a distribution conditioned on a more general context. Leaf nodes in the sequence model describe the distribution of symbols appearing after very long contexts and are unlikely to appear often in the data.</a:t>
            </a:r>
          </a:p>
        </p:txBody>
      </p:sp>
      <p:sp>
        <p:nvSpPr>
          <p:cNvPr id="52" name="TextBox 51"/>
          <p:cNvSpPr txBox="1"/>
          <p:nvPr/>
        </p:nvSpPr>
        <p:spPr>
          <a:xfrm>
            <a:off x="11100594" y="25205916"/>
            <a:ext cx="16230605" cy="707886"/>
          </a:xfrm>
          <a:prstGeom prst="rect">
            <a:avLst/>
          </a:prstGeom>
          <a:solidFill>
            <a:schemeClr val="tx2"/>
          </a:solidFill>
        </p:spPr>
        <p:txBody>
          <a:bodyPr wrap="square" rtlCol="0">
            <a:spAutoFit/>
          </a:bodyPr>
          <a:lstStyle/>
          <a:p>
            <a:r>
              <a:rPr lang="en-US" sz="4000" dirty="0" smtClean="0">
                <a:solidFill>
                  <a:srgbClr val="FFFF00"/>
                </a:solidFill>
              </a:rPr>
              <a:t>DHPYP Discrete Sequence Model</a:t>
            </a:r>
            <a:endParaRPr lang="en-US" sz="4000" dirty="0">
              <a:solidFill>
                <a:srgbClr val="FFFF00"/>
              </a:solidFill>
            </a:endParaRPr>
          </a:p>
        </p:txBody>
      </p:sp>
      <p:sp>
        <p:nvSpPr>
          <p:cNvPr id="53" name="TextBox 52"/>
          <p:cNvSpPr txBox="1"/>
          <p:nvPr/>
        </p:nvSpPr>
        <p:spPr>
          <a:xfrm>
            <a:off x="11100594" y="25913802"/>
            <a:ext cx="16230605" cy="630942"/>
          </a:xfrm>
          <a:prstGeom prst="rect">
            <a:avLst/>
          </a:prstGeom>
          <a:solidFill>
            <a:schemeClr val="bg1"/>
          </a:solidFill>
        </p:spPr>
        <p:txBody>
          <a:bodyPr wrap="square" rtlCol="0">
            <a:spAutoFit/>
          </a:bodyPr>
          <a:lstStyle/>
          <a:p>
            <a:r>
              <a:rPr lang="en-US" sz="3500" dirty="0" smtClean="0"/>
              <a:t>A dependent discrete sequence model based on the SM can be formulated</a:t>
            </a:r>
            <a:endParaRPr lang="en-US" sz="3500" dirty="0"/>
          </a:p>
        </p:txBody>
      </p:sp>
      <p:sp>
        <p:nvSpPr>
          <p:cNvPr id="48" name="TextBox 47"/>
          <p:cNvSpPr txBox="1"/>
          <p:nvPr/>
        </p:nvSpPr>
        <p:spPr>
          <a:xfrm>
            <a:off x="36051758" y="19045296"/>
            <a:ext cx="6477000" cy="707886"/>
          </a:xfrm>
          <a:prstGeom prst="rect">
            <a:avLst/>
          </a:prstGeom>
          <a:solidFill>
            <a:schemeClr val="tx2"/>
          </a:solidFill>
        </p:spPr>
        <p:txBody>
          <a:bodyPr wrap="square" rtlCol="0">
            <a:spAutoFit/>
          </a:bodyPr>
          <a:lstStyle/>
          <a:p>
            <a:r>
              <a:rPr lang="en-US" sz="4000" dirty="0" smtClean="0">
                <a:solidFill>
                  <a:srgbClr val="FFFF00"/>
                </a:solidFill>
              </a:rPr>
              <a:t>References</a:t>
            </a:r>
          </a:p>
        </p:txBody>
      </p:sp>
      <p:sp>
        <p:nvSpPr>
          <p:cNvPr id="49" name="TextBox 48"/>
          <p:cNvSpPr txBox="1"/>
          <p:nvPr/>
        </p:nvSpPr>
        <p:spPr>
          <a:xfrm>
            <a:off x="36051758" y="19753182"/>
            <a:ext cx="6477000" cy="8710077"/>
          </a:xfrm>
          <a:prstGeom prst="rect">
            <a:avLst/>
          </a:prstGeom>
          <a:solidFill>
            <a:schemeClr val="bg1"/>
          </a:solidFill>
        </p:spPr>
        <p:txBody>
          <a:bodyPr wrap="square" rtlCol="0">
            <a:spAutoFit/>
          </a:bodyPr>
          <a:lstStyle/>
          <a:p>
            <a:r>
              <a:rPr lang="en-US" sz="2000" dirty="0" smtClean="0"/>
              <a:t>[1] Bell, T., Witten, I.H., and Cleary, J.G. Modeling for text</a:t>
            </a:r>
          </a:p>
          <a:p>
            <a:r>
              <a:rPr lang="en-US" sz="2000" dirty="0" smtClean="0"/>
              <a:t>      compression. ACM Computing Surveys (CSUR), 21(4)</a:t>
            </a:r>
          </a:p>
          <a:p>
            <a:r>
              <a:rPr lang="en-US" sz="2000" dirty="0" smtClean="0"/>
              <a:t>      557–591, 1989.</a:t>
            </a:r>
          </a:p>
          <a:p>
            <a:r>
              <a:rPr lang="en-US" sz="2000" dirty="0" smtClean="0"/>
              <a:t>[2] Caron, F., Davy, M., and </a:t>
            </a:r>
            <a:r>
              <a:rPr lang="en-US" sz="2000" dirty="0" err="1" smtClean="0"/>
              <a:t>Doucet</a:t>
            </a:r>
            <a:r>
              <a:rPr lang="en-US" sz="2000" dirty="0" smtClean="0"/>
              <a:t>, A. Generalized </a:t>
            </a:r>
            <a:r>
              <a:rPr lang="en-US" sz="2000" dirty="0" err="1" smtClean="0"/>
              <a:t>Polya</a:t>
            </a:r>
            <a:r>
              <a:rPr lang="en-US" sz="2000" dirty="0" smtClean="0"/>
              <a:t> urn</a:t>
            </a:r>
          </a:p>
          <a:p>
            <a:r>
              <a:rPr lang="en-US" sz="2000" dirty="0" smtClean="0"/>
              <a:t>      for time-varying </a:t>
            </a:r>
            <a:r>
              <a:rPr lang="en-US" sz="2000" dirty="0" err="1" smtClean="0"/>
              <a:t>Dirichlet</a:t>
            </a:r>
            <a:r>
              <a:rPr lang="en-US" sz="2000" dirty="0" smtClean="0"/>
              <a:t> process mixtures. In 23</a:t>
            </a:r>
            <a:r>
              <a:rPr lang="en-US" sz="2000" baseline="30000" dirty="0" smtClean="0"/>
              <a:t>rd</a:t>
            </a:r>
            <a:endParaRPr lang="en-US" sz="2000" dirty="0" smtClean="0"/>
          </a:p>
          <a:p>
            <a:r>
              <a:rPr lang="en-US" sz="2000" dirty="0" smtClean="0"/>
              <a:t>      Conference on Uncertainty in </a:t>
            </a:r>
            <a:r>
              <a:rPr lang="en-US" sz="2000" dirty="0" err="1" smtClean="0"/>
              <a:t>Artiﬁcial</a:t>
            </a:r>
            <a:r>
              <a:rPr lang="en-US" sz="2000" dirty="0" smtClean="0"/>
              <a:t> Intelligence</a:t>
            </a:r>
          </a:p>
          <a:p>
            <a:r>
              <a:rPr lang="en-US" sz="2000" dirty="0" smtClean="0"/>
              <a:t>      (UAI’2007), Vancouver, Canada, July 2007, 2007.  </a:t>
            </a:r>
          </a:p>
          <a:p>
            <a:r>
              <a:rPr lang="en-US" sz="2000" dirty="0" smtClean="0"/>
              <a:t>[3] </a:t>
            </a:r>
            <a:r>
              <a:rPr lang="en-US" sz="2000" dirty="0" err="1" smtClean="0"/>
              <a:t>Ewens</a:t>
            </a:r>
            <a:r>
              <a:rPr lang="en-US" sz="2000" dirty="0" smtClean="0"/>
              <a:t>, WJ and </a:t>
            </a:r>
            <a:r>
              <a:rPr lang="en-US" sz="2000" dirty="0" err="1" smtClean="0"/>
              <a:t>Tavare</a:t>
            </a:r>
            <a:r>
              <a:rPr lang="en-US" sz="2000" dirty="0" smtClean="0"/>
              <a:t>, S. The </a:t>
            </a:r>
            <a:r>
              <a:rPr lang="en-US" sz="2000" dirty="0" err="1" smtClean="0"/>
              <a:t>Ewens</a:t>
            </a:r>
            <a:r>
              <a:rPr lang="en-US" sz="2000" dirty="0" smtClean="0"/>
              <a:t> sampling formula.</a:t>
            </a:r>
          </a:p>
          <a:p>
            <a:r>
              <a:rPr lang="en-US" sz="2000" dirty="0" smtClean="0"/>
              <a:t>      Multivariate Discrete Distributions. Wiley, New York,</a:t>
            </a:r>
          </a:p>
          <a:p>
            <a:r>
              <a:rPr lang="en-US" sz="2000" dirty="0" smtClean="0"/>
              <a:t>      1995.</a:t>
            </a:r>
          </a:p>
          <a:p>
            <a:r>
              <a:rPr lang="en-US" sz="2000" dirty="0" smtClean="0"/>
              <a:t>[4] Pitman, J. Exchangeable and partially exchangeable</a:t>
            </a:r>
          </a:p>
          <a:p>
            <a:r>
              <a:rPr lang="en-US" sz="2000" dirty="0" smtClean="0"/>
              <a:t>      random partitions. Probability Theory and Related Fields,</a:t>
            </a:r>
          </a:p>
          <a:p>
            <a:r>
              <a:rPr lang="en-US" sz="2000" dirty="0" smtClean="0"/>
              <a:t>      102(2):145–158, 1995.</a:t>
            </a:r>
          </a:p>
          <a:p>
            <a:r>
              <a:rPr lang="en-US" sz="2000" dirty="0" smtClean="0"/>
              <a:t>[5] Pitman, J. and </a:t>
            </a:r>
            <a:r>
              <a:rPr lang="en-US" sz="2000" dirty="0" err="1" smtClean="0"/>
              <a:t>Yor</a:t>
            </a:r>
            <a:r>
              <a:rPr lang="en-US" sz="2000" dirty="0" smtClean="0"/>
              <a:t>, M. The two-parameter Poisson-</a:t>
            </a:r>
          </a:p>
          <a:p>
            <a:r>
              <a:rPr lang="en-US" sz="2000" dirty="0" smtClean="0"/>
              <a:t>      </a:t>
            </a:r>
            <a:r>
              <a:rPr lang="en-US" sz="2000" dirty="0" err="1" smtClean="0"/>
              <a:t>Dirichlet</a:t>
            </a:r>
            <a:r>
              <a:rPr lang="en-US" sz="2000" dirty="0" smtClean="0"/>
              <a:t> distribution derived from a stable subordinator.</a:t>
            </a:r>
          </a:p>
          <a:p>
            <a:r>
              <a:rPr lang="en-US" sz="2000" dirty="0" smtClean="0"/>
              <a:t>      Annals of Probability, 25:855–900, 1997. </a:t>
            </a:r>
          </a:p>
          <a:p>
            <a:r>
              <a:rPr lang="en-US" sz="2000" dirty="0" smtClean="0"/>
              <a:t>[6] </a:t>
            </a:r>
            <a:r>
              <a:rPr lang="en-US" sz="2000" dirty="0" err="1" smtClean="0"/>
              <a:t>Teh</a:t>
            </a:r>
            <a:r>
              <a:rPr lang="en-US" sz="2000" dirty="0" smtClean="0"/>
              <a:t>, Y. W. A hierarchical Bayesian language model based</a:t>
            </a:r>
          </a:p>
          <a:p>
            <a:r>
              <a:rPr lang="en-US" sz="2000" dirty="0" smtClean="0"/>
              <a:t>      on Pitman-</a:t>
            </a:r>
            <a:r>
              <a:rPr lang="en-US" sz="2000" dirty="0" err="1" smtClean="0"/>
              <a:t>Yor</a:t>
            </a:r>
            <a:r>
              <a:rPr lang="en-US" sz="2000" dirty="0" smtClean="0"/>
              <a:t> processes. In Proceedings of the</a:t>
            </a:r>
          </a:p>
          <a:p>
            <a:r>
              <a:rPr lang="en-US" sz="2000" dirty="0" smtClean="0"/>
              <a:t>      Association for Computational Linguistics, pp. 985–992,</a:t>
            </a:r>
          </a:p>
          <a:p>
            <a:r>
              <a:rPr lang="en-US" sz="2000" dirty="0" smtClean="0"/>
              <a:t>      2006.</a:t>
            </a:r>
          </a:p>
          <a:p>
            <a:r>
              <a:rPr lang="en-US" sz="2000" dirty="0" smtClean="0"/>
              <a:t>[7]  </a:t>
            </a:r>
            <a:r>
              <a:rPr lang="en-US" sz="2000" dirty="0" err="1" smtClean="0"/>
              <a:t>Teh</a:t>
            </a:r>
            <a:r>
              <a:rPr lang="en-US" sz="2000" dirty="0" smtClean="0"/>
              <a:t>, Y. W., Jordan, M. I., Beal, M. J., and </a:t>
            </a:r>
            <a:r>
              <a:rPr lang="en-US" sz="2000" dirty="0" err="1" smtClean="0"/>
              <a:t>Blei</a:t>
            </a:r>
            <a:r>
              <a:rPr lang="en-US" sz="2000" dirty="0" smtClean="0"/>
              <a:t>, D. M.</a:t>
            </a:r>
          </a:p>
          <a:p>
            <a:r>
              <a:rPr lang="en-US" sz="2000" dirty="0" smtClean="0"/>
              <a:t>      Hierarchical </a:t>
            </a:r>
            <a:r>
              <a:rPr lang="en-US" sz="2000" dirty="0" err="1" smtClean="0"/>
              <a:t>Dirichlet</a:t>
            </a:r>
            <a:r>
              <a:rPr lang="en-US" sz="2000" dirty="0" smtClean="0"/>
              <a:t> processes. Journal of the American</a:t>
            </a:r>
          </a:p>
          <a:p>
            <a:r>
              <a:rPr lang="en-US" sz="2000" dirty="0" smtClean="0"/>
              <a:t>      Statistical Association, 101(476): 1566–1581, 2006. </a:t>
            </a:r>
          </a:p>
          <a:p>
            <a:r>
              <a:rPr lang="en-US" sz="2000" dirty="0" smtClean="0"/>
              <a:t>[8] Wood, F., </a:t>
            </a:r>
            <a:r>
              <a:rPr lang="en-US" sz="2000" dirty="0" err="1" smtClean="0"/>
              <a:t>Archambeau</a:t>
            </a:r>
            <a:r>
              <a:rPr lang="en-US" sz="2000" dirty="0" smtClean="0"/>
              <a:t>, C., </a:t>
            </a:r>
            <a:r>
              <a:rPr lang="en-US" sz="2000" dirty="0" err="1" smtClean="0"/>
              <a:t>Gasthaus</a:t>
            </a:r>
            <a:r>
              <a:rPr lang="en-US" sz="2000" dirty="0" smtClean="0"/>
              <a:t>, J., James, L., and</a:t>
            </a:r>
          </a:p>
          <a:p>
            <a:r>
              <a:rPr lang="en-US" sz="2000" dirty="0" smtClean="0"/>
              <a:t>      </a:t>
            </a:r>
            <a:r>
              <a:rPr lang="en-US" sz="2000" dirty="0" err="1" smtClean="0"/>
              <a:t>Teh</a:t>
            </a:r>
            <a:r>
              <a:rPr lang="en-US" sz="2000" dirty="0" smtClean="0"/>
              <a:t>, Y. W. A stochastic </a:t>
            </a:r>
            <a:r>
              <a:rPr lang="en-US" sz="2000" dirty="0" err="1" smtClean="0"/>
              <a:t>memoizer</a:t>
            </a:r>
            <a:r>
              <a:rPr lang="en-US" sz="2000" dirty="0" smtClean="0"/>
              <a:t> for sequence data. In</a:t>
            </a:r>
          </a:p>
          <a:p>
            <a:r>
              <a:rPr lang="en-US" sz="2000" dirty="0" smtClean="0"/>
              <a:t>      Proceedings of the 26th International Conference on</a:t>
            </a:r>
          </a:p>
          <a:p>
            <a:r>
              <a:rPr lang="en-US" sz="2000" dirty="0" smtClean="0"/>
              <a:t>      Machine Learning, pp. 1129–1136, Montreal, Canada,</a:t>
            </a:r>
          </a:p>
          <a:p>
            <a:r>
              <a:rPr lang="en-US" sz="2000" dirty="0" smtClean="0"/>
              <a:t>      2009.</a:t>
            </a:r>
          </a:p>
          <a:p>
            <a:endParaRPr lang="en-US" sz="2000" dirty="0" smtClean="0"/>
          </a:p>
        </p:txBody>
      </p:sp>
      <p:sp>
        <p:nvSpPr>
          <p:cNvPr id="55" name="TextBox 54"/>
          <p:cNvSpPr txBox="1"/>
          <p:nvPr/>
        </p:nvSpPr>
        <p:spPr>
          <a:xfrm>
            <a:off x="27883595" y="8714581"/>
            <a:ext cx="14645163" cy="6555641"/>
          </a:xfrm>
          <a:prstGeom prst="rect">
            <a:avLst/>
          </a:prstGeom>
          <a:solidFill>
            <a:schemeClr val="bg1"/>
          </a:solidFill>
        </p:spPr>
        <p:txBody>
          <a:bodyPr wrap="square" rtlCol="0">
            <a:spAutoFit/>
          </a:bodyPr>
          <a:lstStyle/>
          <a:p>
            <a:r>
              <a:rPr lang="en-US" sz="3500" dirty="0" smtClean="0"/>
              <a:t>One application of discrete sequence modeling is compression. Results on the Calgary Corpus [1] are shown for four constant space modeling approaches.  On the y-axis is the average per byte predictive log loss which translates to the number of bits per byte required to represent the file in the compression setting. Dividing the y-axis by eight gives the compression ratio.  </a:t>
            </a:r>
          </a:p>
          <a:p>
            <a:endParaRPr lang="en-US" sz="3500" dirty="0" smtClean="0"/>
          </a:p>
          <a:p>
            <a:r>
              <a:rPr lang="en-US" sz="3500" dirty="0" smtClean="0"/>
              <a:t>Since restaurants in the CRF representation require constant space, the amount of memory used is approximately proportional to the number of restaurants.  Each block of four bars shows compression results with a specified limit on the number of restaurants used.  The number of restaurants used in each block is the number of restaurants required by a 3-gram up to a 10-gram. Vertical lines show the performance of commercial compressors and the full SM.  </a:t>
            </a:r>
          </a:p>
        </p:txBody>
      </p:sp>
      <p:sp>
        <p:nvSpPr>
          <p:cNvPr id="57" name="TextBox 56"/>
          <p:cNvSpPr txBox="1"/>
          <p:nvPr/>
        </p:nvSpPr>
        <p:spPr>
          <a:xfrm>
            <a:off x="27883596" y="15550495"/>
            <a:ext cx="14645162" cy="707886"/>
          </a:xfrm>
          <a:prstGeom prst="rect">
            <a:avLst/>
          </a:prstGeom>
          <a:solidFill>
            <a:schemeClr val="tx2"/>
          </a:solidFill>
          <a:ln>
            <a:noFill/>
          </a:ln>
        </p:spPr>
        <p:txBody>
          <a:bodyPr wrap="square" rtlCol="0">
            <a:spAutoFit/>
          </a:bodyPr>
          <a:lstStyle/>
          <a:p>
            <a:r>
              <a:rPr lang="en-US" sz="4000" dirty="0" smtClean="0">
                <a:solidFill>
                  <a:srgbClr val="FFFF00"/>
                </a:solidFill>
              </a:rPr>
              <a:t>Discussion and Future </a:t>
            </a:r>
            <a:r>
              <a:rPr lang="en-US" sz="4000" dirty="0" smtClean="0">
                <a:solidFill>
                  <a:srgbClr val="FFFF00"/>
                </a:solidFill>
              </a:rPr>
              <a:t>Work</a:t>
            </a:r>
            <a:endParaRPr lang="en-US" sz="4000" dirty="0">
              <a:solidFill>
                <a:srgbClr val="FFFF00"/>
              </a:solidFill>
            </a:endParaRPr>
          </a:p>
        </p:txBody>
      </p:sp>
      <p:sp>
        <p:nvSpPr>
          <p:cNvPr id="59" name="TextBox 58"/>
          <p:cNvSpPr txBox="1"/>
          <p:nvPr/>
        </p:nvSpPr>
        <p:spPr>
          <a:xfrm>
            <a:off x="27883595" y="16258381"/>
            <a:ext cx="14645163" cy="2246769"/>
          </a:xfrm>
          <a:prstGeom prst="rect">
            <a:avLst/>
          </a:prstGeom>
          <a:solidFill>
            <a:schemeClr val="bg1"/>
          </a:solidFill>
        </p:spPr>
        <p:txBody>
          <a:bodyPr wrap="square" rtlCol="0">
            <a:spAutoFit/>
          </a:bodyPr>
          <a:lstStyle/>
          <a:p>
            <a:r>
              <a:rPr lang="en-US" sz="3500" dirty="0" smtClean="0"/>
              <a:t>• Other ways to create dependence in a sequence of </a:t>
            </a:r>
            <a:r>
              <a:rPr lang="en-US" sz="3500" dirty="0" err="1" smtClean="0"/>
              <a:t>HPYPs</a:t>
            </a:r>
            <a:endParaRPr lang="en-US" sz="3500" dirty="0" smtClean="0"/>
          </a:p>
          <a:p>
            <a:r>
              <a:rPr lang="en-US" sz="3500" dirty="0" smtClean="0"/>
              <a:t>• More extensive testing with massive data</a:t>
            </a:r>
          </a:p>
          <a:p>
            <a:r>
              <a:rPr lang="en-US" sz="3500" dirty="0" smtClean="0"/>
              <a:t>• Testing</a:t>
            </a:r>
            <a:r>
              <a:rPr lang="en-US" sz="3500" dirty="0" smtClean="0"/>
              <a:t> of structure </a:t>
            </a:r>
            <a:r>
              <a:rPr lang="en-US" sz="3500" dirty="0" smtClean="0"/>
              <a:t>discovery with synthetic data</a:t>
            </a:r>
          </a:p>
          <a:p>
            <a:r>
              <a:rPr lang="en-US" sz="3500" dirty="0" smtClean="0"/>
              <a:t>• Properties of single particle sequential Monte Carlo</a:t>
            </a:r>
          </a:p>
        </p:txBody>
      </p:sp>
      <p:sp>
        <p:nvSpPr>
          <p:cNvPr id="24" name="TextBox 23"/>
          <p:cNvSpPr txBox="1"/>
          <p:nvPr/>
        </p:nvSpPr>
        <p:spPr>
          <a:xfrm>
            <a:off x="280194" y="9319210"/>
            <a:ext cx="10350240" cy="4939814"/>
          </a:xfrm>
          <a:prstGeom prst="rect">
            <a:avLst/>
          </a:prstGeom>
          <a:solidFill>
            <a:schemeClr val="bg1"/>
          </a:solidFill>
        </p:spPr>
        <p:txBody>
          <a:bodyPr wrap="square" rtlCol="0">
            <a:spAutoFit/>
          </a:bodyPr>
          <a:lstStyle/>
          <a:p>
            <a:r>
              <a:rPr lang="en-US" sz="3500" dirty="0" smtClean="0"/>
              <a:t>The PYP is a distribution over distributions. It is a generalization of the </a:t>
            </a:r>
            <a:r>
              <a:rPr lang="en-US" sz="3500" dirty="0" err="1" smtClean="0"/>
              <a:t>Dirichlet</a:t>
            </a:r>
            <a:r>
              <a:rPr lang="en-US" sz="3500" dirty="0" smtClean="0"/>
              <a:t> process. Sampling from the PYP can be done in two steps :</a:t>
            </a:r>
          </a:p>
          <a:p>
            <a:pPr marL="514350" indent="-514350">
              <a:buFont typeface="+mj-lt"/>
              <a:buAutoNum type="arabicPeriod"/>
            </a:pPr>
            <a:r>
              <a:rPr lang="en-US" sz="3500" dirty="0" smtClean="0"/>
              <a:t>Draw a partition of the first N integers from the </a:t>
            </a:r>
            <a:r>
              <a:rPr lang="en-US" sz="3500" dirty="0" err="1" smtClean="0"/>
              <a:t>Ewen’s</a:t>
            </a:r>
            <a:r>
              <a:rPr lang="en-US" sz="3500" dirty="0" smtClean="0"/>
              <a:t> two parameter sampling distribution [3]. </a:t>
            </a:r>
          </a:p>
          <a:p>
            <a:pPr marL="514350" indent="-514350">
              <a:buFont typeface="+mj-lt"/>
              <a:buAutoNum type="arabicPeriod"/>
            </a:pPr>
            <a:r>
              <a:rPr lang="en-US" sz="3500" dirty="0" smtClean="0"/>
              <a:t>To each part of the partition assign a value drawn from the base distribution.  The value of sample element J is the value assigned to the part of the partition containing the integer J.</a:t>
            </a:r>
          </a:p>
        </p:txBody>
      </p:sp>
      <p:sp>
        <p:nvSpPr>
          <p:cNvPr id="33" name="TextBox 32"/>
          <p:cNvSpPr txBox="1"/>
          <p:nvPr/>
        </p:nvSpPr>
        <p:spPr>
          <a:xfrm>
            <a:off x="356394" y="15151577"/>
            <a:ext cx="10287000" cy="1200329"/>
          </a:xfrm>
          <a:prstGeom prst="rect">
            <a:avLst/>
          </a:prstGeom>
          <a:solidFill>
            <a:schemeClr val="bg1"/>
          </a:solidFill>
        </p:spPr>
        <p:txBody>
          <a:bodyPr wrap="square" rtlCol="0">
            <a:spAutoFit/>
          </a:bodyPr>
          <a:lstStyle/>
          <a:p>
            <a:r>
              <a:rPr lang="en-US" sz="3600" dirty="0" smtClean="0"/>
              <a:t>Hierarchically composing PY processes is a way to smooth distribution estimates</a:t>
            </a:r>
            <a:endParaRPr lang="en-US" sz="3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837</TotalTime>
  <Words>1048</Words>
  <Application>Microsoft Macintosh PowerPoint</Application>
  <PresentationFormat>Custom</PresentationFormat>
  <Paragraphs>84</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Nicholas Bartlett</dc:creator>
  <cp:lastModifiedBy>Nicholas Bartlett</cp:lastModifiedBy>
  <cp:revision>161</cp:revision>
  <cp:lastPrinted>2010-06-14T23:10:51Z</cp:lastPrinted>
  <dcterms:created xsi:type="dcterms:W3CDTF">2010-06-21T18:38:11Z</dcterms:created>
  <dcterms:modified xsi:type="dcterms:W3CDTF">2010-06-21T18:56:11Z</dcterms:modified>
</cp:coreProperties>
</file>