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Default Extension="pdf" ContentType="application/pd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29260800" cy="32918400"/>
  <p:notesSz cx="6858000" cy="9144000"/>
  <p:defaultTextStyle>
    <a:defPPr>
      <a:defRPr lang="en-US"/>
    </a:defPPr>
    <a:lvl1pPr marL="0" algn="l" defTabSz="1892461" rtl="0" eaLnBrk="1" latinLnBrk="0" hangingPunct="1">
      <a:defRPr sz="7500" kern="1200">
        <a:solidFill>
          <a:schemeClr val="tx1"/>
        </a:solidFill>
        <a:latin typeface="+mn-lt"/>
        <a:ea typeface="+mn-ea"/>
        <a:cs typeface="+mn-cs"/>
      </a:defRPr>
    </a:lvl1pPr>
    <a:lvl2pPr marL="1892461" algn="l" defTabSz="1892461" rtl="0" eaLnBrk="1" latinLnBrk="0" hangingPunct="1">
      <a:defRPr sz="7500" kern="1200">
        <a:solidFill>
          <a:schemeClr val="tx1"/>
        </a:solidFill>
        <a:latin typeface="+mn-lt"/>
        <a:ea typeface="+mn-ea"/>
        <a:cs typeface="+mn-cs"/>
      </a:defRPr>
    </a:lvl2pPr>
    <a:lvl3pPr marL="3784923" algn="l" defTabSz="1892461" rtl="0" eaLnBrk="1" latinLnBrk="0" hangingPunct="1">
      <a:defRPr sz="7500" kern="1200">
        <a:solidFill>
          <a:schemeClr val="tx1"/>
        </a:solidFill>
        <a:latin typeface="+mn-lt"/>
        <a:ea typeface="+mn-ea"/>
        <a:cs typeface="+mn-cs"/>
      </a:defRPr>
    </a:lvl3pPr>
    <a:lvl4pPr marL="5677385" algn="l" defTabSz="1892461" rtl="0" eaLnBrk="1" latinLnBrk="0" hangingPunct="1">
      <a:defRPr sz="7500" kern="1200">
        <a:solidFill>
          <a:schemeClr val="tx1"/>
        </a:solidFill>
        <a:latin typeface="+mn-lt"/>
        <a:ea typeface="+mn-ea"/>
        <a:cs typeface="+mn-cs"/>
      </a:defRPr>
    </a:lvl4pPr>
    <a:lvl5pPr marL="7569847" algn="l" defTabSz="1892461" rtl="0" eaLnBrk="1" latinLnBrk="0" hangingPunct="1">
      <a:defRPr sz="7500" kern="1200">
        <a:solidFill>
          <a:schemeClr val="tx1"/>
        </a:solidFill>
        <a:latin typeface="+mn-lt"/>
        <a:ea typeface="+mn-ea"/>
        <a:cs typeface="+mn-cs"/>
      </a:defRPr>
    </a:lvl5pPr>
    <a:lvl6pPr marL="9462308" algn="l" defTabSz="1892461" rtl="0" eaLnBrk="1" latinLnBrk="0" hangingPunct="1">
      <a:defRPr sz="7500" kern="1200">
        <a:solidFill>
          <a:schemeClr val="tx1"/>
        </a:solidFill>
        <a:latin typeface="+mn-lt"/>
        <a:ea typeface="+mn-ea"/>
        <a:cs typeface="+mn-cs"/>
      </a:defRPr>
    </a:lvl6pPr>
    <a:lvl7pPr marL="11354769" algn="l" defTabSz="1892461" rtl="0" eaLnBrk="1" latinLnBrk="0" hangingPunct="1">
      <a:defRPr sz="7500" kern="1200">
        <a:solidFill>
          <a:schemeClr val="tx1"/>
        </a:solidFill>
        <a:latin typeface="+mn-lt"/>
        <a:ea typeface="+mn-ea"/>
        <a:cs typeface="+mn-cs"/>
      </a:defRPr>
    </a:lvl7pPr>
    <a:lvl8pPr marL="13247231" algn="l" defTabSz="1892461" rtl="0" eaLnBrk="1" latinLnBrk="0" hangingPunct="1">
      <a:defRPr sz="7500" kern="1200">
        <a:solidFill>
          <a:schemeClr val="tx1"/>
        </a:solidFill>
        <a:latin typeface="+mn-lt"/>
        <a:ea typeface="+mn-ea"/>
        <a:cs typeface="+mn-cs"/>
      </a:defRPr>
    </a:lvl8pPr>
    <a:lvl9pPr marL="15139693" algn="l" defTabSz="1892461" rtl="0" eaLnBrk="1" latinLnBrk="0" hangingPunct="1">
      <a:defRPr sz="7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15620"/>
    <p:restoredTop sz="94660"/>
  </p:normalViewPr>
  <p:slideViewPr>
    <p:cSldViewPr snapToGrid="0" snapToObjects="1">
      <p:cViewPr>
        <p:scale>
          <a:sx n="66" d="100"/>
          <a:sy n="66" d="100"/>
        </p:scale>
        <p:origin x="-392" y="8040"/>
      </p:cViewPr>
      <p:guideLst>
        <p:guide orient="horz" pos="10368"/>
        <p:guide pos="921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1" y="10226044"/>
            <a:ext cx="248716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1" y="18653760"/>
            <a:ext cx="20482561" cy="8412480"/>
          </a:xfrm>
        </p:spPr>
        <p:txBody>
          <a:bodyPr/>
          <a:lstStyle>
            <a:lvl1pPr marL="0" indent="0" algn="ctr">
              <a:buNone/>
              <a:defRPr>
                <a:solidFill>
                  <a:schemeClr val="tx1">
                    <a:tint val="75000"/>
                  </a:schemeClr>
                </a:solidFill>
              </a:defRPr>
            </a:lvl1pPr>
            <a:lvl2pPr marL="1892461" indent="0" algn="ctr">
              <a:buNone/>
              <a:defRPr>
                <a:solidFill>
                  <a:schemeClr val="tx1">
                    <a:tint val="75000"/>
                  </a:schemeClr>
                </a:solidFill>
              </a:defRPr>
            </a:lvl2pPr>
            <a:lvl3pPr marL="3784923" indent="0" algn="ctr">
              <a:buNone/>
              <a:defRPr>
                <a:solidFill>
                  <a:schemeClr val="tx1">
                    <a:tint val="75000"/>
                  </a:schemeClr>
                </a:solidFill>
              </a:defRPr>
            </a:lvl3pPr>
            <a:lvl4pPr marL="5677385" indent="0" algn="ctr">
              <a:buNone/>
              <a:defRPr>
                <a:solidFill>
                  <a:schemeClr val="tx1">
                    <a:tint val="75000"/>
                  </a:schemeClr>
                </a:solidFill>
              </a:defRPr>
            </a:lvl4pPr>
            <a:lvl5pPr marL="7569847" indent="0" algn="ctr">
              <a:buNone/>
              <a:defRPr>
                <a:solidFill>
                  <a:schemeClr val="tx1">
                    <a:tint val="75000"/>
                  </a:schemeClr>
                </a:solidFill>
              </a:defRPr>
            </a:lvl5pPr>
            <a:lvl6pPr marL="9462308" indent="0" algn="ctr">
              <a:buNone/>
              <a:defRPr>
                <a:solidFill>
                  <a:schemeClr val="tx1">
                    <a:tint val="75000"/>
                  </a:schemeClr>
                </a:solidFill>
              </a:defRPr>
            </a:lvl6pPr>
            <a:lvl7pPr marL="11354769" indent="0" algn="ctr">
              <a:buNone/>
              <a:defRPr>
                <a:solidFill>
                  <a:schemeClr val="tx1">
                    <a:tint val="75000"/>
                  </a:schemeClr>
                </a:solidFill>
              </a:defRPr>
            </a:lvl7pPr>
            <a:lvl8pPr marL="13247231" indent="0" algn="ctr">
              <a:buNone/>
              <a:defRPr>
                <a:solidFill>
                  <a:schemeClr val="tx1">
                    <a:tint val="75000"/>
                  </a:schemeClr>
                </a:solidFill>
              </a:defRPr>
            </a:lvl8pPr>
            <a:lvl9pPr marL="1513969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7BAB0C-B3A0-7340-98EB-E0950F820582}" type="datetimeFigureOut">
              <a:rPr lang="en-US" smtClean="0"/>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BAB0C-B3A0-7340-98EB-E0950F820582}" type="datetimeFigureOut">
              <a:rPr lang="en-US" smtClean="0"/>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007004" y="9845042"/>
            <a:ext cx="17378679" cy="2097176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60800" y="9845042"/>
            <a:ext cx="51658522" cy="2097176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BAB0C-B3A0-7340-98EB-E0950F820582}" type="datetimeFigureOut">
              <a:rPr lang="en-US" smtClean="0"/>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BAB0C-B3A0-7340-98EB-E0950F820582}" type="datetimeFigureOut">
              <a:rPr lang="en-US" smtClean="0"/>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1" y="21153122"/>
            <a:ext cx="24871680" cy="653796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1" y="13952225"/>
            <a:ext cx="24871680" cy="7200898"/>
          </a:xfrm>
        </p:spPr>
        <p:txBody>
          <a:bodyPr anchor="b"/>
          <a:lstStyle>
            <a:lvl1pPr marL="0" indent="0">
              <a:buNone/>
              <a:defRPr sz="8300">
                <a:solidFill>
                  <a:schemeClr val="tx1">
                    <a:tint val="75000"/>
                  </a:schemeClr>
                </a:solidFill>
              </a:defRPr>
            </a:lvl1pPr>
            <a:lvl2pPr marL="1892461" indent="0">
              <a:buNone/>
              <a:defRPr sz="7500">
                <a:solidFill>
                  <a:schemeClr val="tx1">
                    <a:tint val="75000"/>
                  </a:schemeClr>
                </a:solidFill>
              </a:defRPr>
            </a:lvl2pPr>
            <a:lvl3pPr marL="3784923" indent="0">
              <a:buNone/>
              <a:defRPr sz="6600">
                <a:solidFill>
                  <a:schemeClr val="tx1">
                    <a:tint val="75000"/>
                  </a:schemeClr>
                </a:solidFill>
              </a:defRPr>
            </a:lvl3pPr>
            <a:lvl4pPr marL="5677385" indent="0">
              <a:buNone/>
              <a:defRPr sz="5800">
                <a:solidFill>
                  <a:schemeClr val="tx1">
                    <a:tint val="75000"/>
                  </a:schemeClr>
                </a:solidFill>
              </a:defRPr>
            </a:lvl4pPr>
            <a:lvl5pPr marL="7569847" indent="0">
              <a:buNone/>
              <a:defRPr sz="5800">
                <a:solidFill>
                  <a:schemeClr val="tx1">
                    <a:tint val="75000"/>
                  </a:schemeClr>
                </a:solidFill>
              </a:defRPr>
            </a:lvl5pPr>
            <a:lvl6pPr marL="9462308" indent="0">
              <a:buNone/>
              <a:defRPr sz="5800">
                <a:solidFill>
                  <a:schemeClr val="tx1">
                    <a:tint val="75000"/>
                  </a:schemeClr>
                </a:solidFill>
              </a:defRPr>
            </a:lvl6pPr>
            <a:lvl7pPr marL="11354769" indent="0">
              <a:buNone/>
              <a:defRPr sz="5800">
                <a:solidFill>
                  <a:schemeClr val="tx1">
                    <a:tint val="75000"/>
                  </a:schemeClr>
                </a:solidFill>
              </a:defRPr>
            </a:lvl7pPr>
            <a:lvl8pPr marL="13247231" indent="0">
              <a:buNone/>
              <a:defRPr sz="5800">
                <a:solidFill>
                  <a:schemeClr val="tx1">
                    <a:tint val="75000"/>
                  </a:schemeClr>
                </a:solidFill>
              </a:defRPr>
            </a:lvl8pPr>
            <a:lvl9pPr marL="15139693"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7BAB0C-B3A0-7340-98EB-E0950F820582}" type="datetimeFigureOut">
              <a:rPr lang="en-US" smtClean="0"/>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60804" y="57348120"/>
            <a:ext cx="34518601" cy="162214560"/>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867083" y="57348120"/>
            <a:ext cx="34518599" cy="162214560"/>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7BAB0C-B3A0-7340-98EB-E0950F820582}" type="datetimeFigureOut">
              <a:rPr lang="en-US" smtClean="0"/>
              <a:t>12/3/11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1" y="1318262"/>
            <a:ext cx="26334721"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0" y="7368543"/>
            <a:ext cx="12928602" cy="3070858"/>
          </a:xfrm>
        </p:spPr>
        <p:txBody>
          <a:bodyPr anchor="b"/>
          <a:lstStyle>
            <a:lvl1pPr marL="0" indent="0">
              <a:buNone/>
              <a:defRPr sz="9900" b="1"/>
            </a:lvl1pPr>
            <a:lvl2pPr marL="1892461" indent="0">
              <a:buNone/>
              <a:defRPr sz="8300" b="1"/>
            </a:lvl2pPr>
            <a:lvl3pPr marL="3784923" indent="0">
              <a:buNone/>
              <a:defRPr sz="7500" b="1"/>
            </a:lvl3pPr>
            <a:lvl4pPr marL="5677385" indent="0">
              <a:buNone/>
              <a:defRPr sz="6600" b="1"/>
            </a:lvl4pPr>
            <a:lvl5pPr marL="7569847" indent="0">
              <a:buNone/>
              <a:defRPr sz="6600" b="1"/>
            </a:lvl5pPr>
            <a:lvl6pPr marL="9462308" indent="0">
              <a:buNone/>
              <a:defRPr sz="6600" b="1"/>
            </a:lvl6pPr>
            <a:lvl7pPr marL="11354769" indent="0">
              <a:buNone/>
              <a:defRPr sz="6600" b="1"/>
            </a:lvl7pPr>
            <a:lvl8pPr marL="13247231" indent="0">
              <a:buNone/>
              <a:defRPr sz="6600" b="1"/>
            </a:lvl8pPr>
            <a:lvl9pPr marL="15139693"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463040" y="10439401"/>
            <a:ext cx="12928602" cy="1896618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2" y="7368543"/>
            <a:ext cx="12933680" cy="3070858"/>
          </a:xfrm>
        </p:spPr>
        <p:txBody>
          <a:bodyPr anchor="b"/>
          <a:lstStyle>
            <a:lvl1pPr marL="0" indent="0">
              <a:buNone/>
              <a:defRPr sz="9900" b="1"/>
            </a:lvl1pPr>
            <a:lvl2pPr marL="1892461" indent="0">
              <a:buNone/>
              <a:defRPr sz="8300" b="1"/>
            </a:lvl2pPr>
            <a:lvl3pPr marL="3784923" indent="0">
              <a:buNone/>
              <a:defRPr sz="7500" b="1"/>
            </a:lvl3pPr>
            <a:lvl4pPr marL="5677385" indent="0">
              <a:buNone/>
              <a:defRPr sz="6600" b="1"/>
            </a:lvl4pPr>
            <a:lvl5pPr marL="7569847" indent="0">
              <a:buNone/>
              <a:defRPr sz="6600" b="1"/>
            </a:lvl5pPr>
            <a:lvl6pPr marL="9462308" indent="0">
              <a:buNone/>
              <a:defRPr sz="6600" b="1"/>
            </a:lvl6pPr>
            <a:lvl7pPr marL="11354769" indent="0">
              <a:buNone/>
              <a:defRPr sz="6600" b="1"/>
            </a:lvl7pPr>
            <a:lvl8pPr marL="13247231" indent="0">
              <a:buNone/>
              <a:defRPr sz="6600" b="1"/>
            </a:lvl8pPr>
            <a:lvl9pPr marL="15139693"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4864082" y="10439401"/>
            <a:ext cx="12933680" cy="1896618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7BAB0C-B3A0-7340-98EB-E0950F820582}" type="datetimeFigureOut">
              <a:rPr lang="en-US" smtClean="0"/>
              <a:t>12/3/11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7BAB0C-B3A0-7340-98EB-E0950F820582}" type="datetimeFigureOut">
              <a:rPr lang="en-US" smtClean="0"/>
              <a:t>12/3/11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BAB0C-B3A0-7340-98EB-E0950F820582}" type="datetimeFigureOut">
              <a:rPr lang="en-US" smtClean="0"/>
              <a:t>12/3/11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4" y="1310640"/>
            <a:ext cx="9626601" cy="557784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1440161" y="1310643"/>
            <a:ext cx="16357600" cy="28094942"/>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4" y="6888483"/>
            <a:ext cx="9626601" cy="22517102"/>
          </a:xfrm>
        </p:spPr>
        <p:txBody>
          <a:bodyPr/>
          <a:lstStyle>
            <a:lvl1pPr marL="0" indent="0">
              <a:buNone/>
              <a:defRPr sz="5800"/>
            </a:lvl1pPr>
            <a:lvl2pPr marL="1892461" indent="0">
              <a:buNone/>
              <a:defRPr sz="5000"/>
            </a:lvl2pPr>
            <a:lvl3pPr marL="3784923" indent="0">
              <a:buNone/>
              <a:defRPr sz="4100"/>
            </a:lvl3pPr>
            <a:lvl4pPr marL="5677385" indent="0">
              <a:buNone/>
              <a:defRPr sz="3700"/>
            </a:lvl4pPr>
            <a:lvl5pPr marL="7569847" indent="0">
              <a:buNone/>
              <a:defRPr sz="3700"/>
            </a:lvl5pPr>
            <a:lvl6pPr marL="9462308" indent="0">
              <a:buNone/>
              <a:defRPr sz="3700"/>
            </a:lvl6pPr>
            <a:lvl7pPr marL="11354769" indent="0">
              <a:buNone/>
              <a:defRPr sz="3700"/>
            </a:lvl7pPr>
            <a:lvl8pPr marL="13247231" indent="0">
              <a:buNone/>
              <a:defRPr sz="3700"/>
            </a:lvl8pPr>
            <a:lvl9pPr marL="15139693"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7BAB0C-B3A0-7340-98EB-E0950F820582}" type="datetimeFigureOut">
              <a:rPr lang="en-US" smtClean="0"/>
              <a:t>12/3/11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3" y="23042881"/>
            <a:ext cx="17556480" cy="2720342"/>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5735323" y="2941320"/>
            <a:ext cx="17556480" cy="19751040"/>
          </a:xfrm>
        </p:spPr>
        <p:txBody>
          <a:bodyPr/>
          <a:lstStyle>
            <a:lvl1pPr marL="0" indent="0">
              <a:buNone/>
              <a:defRPr sz="13300"/>
            </a:lvl1pPr>
            <a:lvl2pPr marL="1892461" indent="0">
              <a:buNone/>
              <a:defRPr sz="11600"/>
            </a:lvl2pPr>
            <a:lvl3pPr marL="3784923" indent="0">
              <a:buNone/>
              <a:defRPr sz="9900"/>
            </a:lvl3pPr>
            <a:lvl4pPr marL="5677385" indent="0">
              <a:buNone/>
              <a:defRPr sz="8300"/>
            </a:lvl4pPr>
            <a:lvl5pPr marL="7569847" indent="0">
              <a:buNone/>
              <a:defRPr sz="8300"/>
            </a:lvl5pPr>
            <a:lvl6pPr marL="9462308" indent="0">
              <a:buNone/>
              <a:defRPr sz="8300"/>
            </a:lvl6pPr>
            <a:lvl7pPr marL="11354769" indent="0">
              <a:buNone/>
              <a:defRPr sz="8300"/>
            </a:lvl7pPr>
            <a:lvl8pPr marL="13247231" indent="0">
              <a:buNone/>
              <a:defRPr sz="8300"/>
            </a:lvl8pPr>
            <a:lvl9pPr marL="15139693" indent="0">
              <a:buNone/>
              <a:defRPr sz="8300"/>
            </a:lvl9pPr>
          </a:lstStyle>
          <a:p>
            <a:endParaRPr lang="en-US"/>
          </a:p>
        </p:txBody>
      </p:sp>
      <p:sp>
        <p:nvSpPr>
          <p:cNvPr id="4" name="Text Placeholder 3"/>
          <p:cNvSpPr>
            <a:spLocks noGrp="1"/>
          </p:cNvSpPr>
          <p:nvPr>
            <p:ph type="body" sz="half" idx="2"/>
          </p:nvPr>
        </p:nvSpPr>
        <p:spPr>
          <a:xfrm>
            <a:off x="5735323" y="25763223"/>
            <a:ext cx="17556480" cy="3863338"/>
          </a:xfrm>
        </p:spPr>
        <p:txBody>
          <a:bodyPr/>
          <a:lstStyle>
            <a:lvl1pPr marL="0" indent="0">
              <a:buNone/>
              <a:defRPr sz="5800"/>
            </a:lvl1pPr>
            <a:lvl2pPr marL="1892461" indent="0">
              <a:buNone/>
              <a:defRPr sz="5000"/>
            </a:lvl2pPr>
            <a:lvl3pPr marL="3784923" indent="0">
              <a:buNone/>
              <a:defRPr sz="4100"/>
            </a:lvl3pPr>
            <a:lvl4pPr marL="5677385" indent="0">
              <a:buNone/>
              <a:defRPr sz="3700"/>
            </a:lvl4pPr>
            <a:lvl5pPr marL="7569847" indent="0">
              <a:buNone/>
              <a:defRPr sz="3700"/>
            </a:lvl5pPr>
            <a:lvl6pPr marL="9462308" indent="0">
              <a:buNone/>
              <a:defRPr sz="3700"/>
            </a:lvl6pPr>
            <a:lvl7pPr marL="11354769" indent="0">
              <a:buNone/>
              <a:defRPr sz="3700"/>
            </a:lvl7pPr>
            <a:lvl8pPr marL="13247231" indent="0">
              <a:buNone/>
              <a:defRPr sz="3700"/>
            </a:lvl8pPr>
            <a:lvl9pPr marL="15139693"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7BAB0C-B3A0-7340-98EB-E0950F820582}" type="datetimeFigureOut">
              <a:rPr lang="en-US" smtClean="0"/>
              <a:t>12/3/11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64FF3-855E-3B48-8F5A-357F577361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1" y="1318262"/>
            <a:ext cx="26334721" cy="5486400"/>
          </a:xfrm>
          <a:prstGeom prst="rect">
            <a:avLst/>
          </a:prstGeom>
        </p:spPr>
        <p:txBody>
          <a:bodyPr vert="horz" lIns="378492" tIns="189246" rIns="378492" bIns="18924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1" y="7680964"/>
            <a:ext cx="26334721" cy="21724622"/>
          </a:xfrm>
          <a:prstGeom prst="rect">
            <a:avLst/>
          </a:prstGeom>
        </p:spPr>
        <p:txBody>
          <a:bodyPr vert="horz" lIns="378492" tIns="189246" rIns="378492" bIns="189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0510483"/>
            <a:ext cx="6827520" cy="1752600"/>
          </a:xfrm>
          <a:prstGeom prst="rect">
            <a:avLst/>
          </a:prstGeom>
        </p:spPr>
        <p:txBody>
          <a:bodyPr vert="horz" lIns="378492" tIns="189246" rIns="378492" bIns="189246" rtlCol="0" anchor="ctr"/>
          <a:lstStyle>
            <a:lvl1pPr algn="l">
              <a:defRPr sz="5000">
                <a:solidFill>
                  <a:schemeClr val="tx1">
                    <a:tint val="75000"/>
                  </a:schemeClr>
                </a:solidFill>
              </a:defRPr>
            </a:lvl1pPr>
          </a:lstStyle>
          <a:p>
            <a:fld id="{CA7BAB0C-B3A0-7340-98EB-E0950F820582}" type="datetimeFigureOut">
              <a:rPr lang="en-US" smtClean="0"/>
              <a:t>12/3/11</a:t>
            </a:fld>
            <a:endParaRPr lang="en-US"/>
          </a:p>
        </p:txBody>
      </p:sp>
      <p:sp>
        <p:nvSpPr>
          <p:cNvPr id="5" name="Footer Placeholder 4"/>
          <p:cNvSpPr>
            <a:spLocks noGrp="1"/>
          </p:cNvSpPr>
          <p:nvPr>
            <p:ph type="ftr" sz="quarter" idx="3"/>
          </p:nvPr>
        </p:nvSpPr>
        <p:spPr>
          <a:xfrm>
            <a:off x="9997441" y="30510483"/>
            <a:ext cx="9265920" cy="1752600"/>
          </a:xfrm>
          <a:prstGeom prst="rect">
            <a:avLst/>
          </a:prstGeom>
        </p:spPr>
        <p:txBody>
          <a:bodyPr vert="horz" lIns="378492" tIns="189246" rIns="378492" bIns="189246"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0510483"/>
            <a:ext cx="6827520" cy="1752600"/>
          </a:xfrm>
          <a:prstGeom prst="rect">
            <a:avLst/>
          </a:prstGeom>
        </p:spPr>
        <p:txBody>
          <a:bodyPr vert="horz" lIns="378492" tIns="189246" rIns="378492" bIns="189246" rtlCol="0" anchor="ctr"/>
          <a:lstStyle>
            <a:lvl1pPr algn="r">
              <a:defRPr sz="5000">
                <a:solidFill>
                  <a:schemeClr val="tx1">
                    <a:tint val="75000"/>
                  </a:schemeClr>
                </a:solidFill>
              </a:defRPr>
            </a:lvl1pPr>
          </a:lstStyle>
          <a:p>
            <a:fld id="{E7864FF3-855E-3B48-8F5A-357F5773618A}" type="slidenum">
              <a:rPr lang="en-US" smtClean="0"/>
              <a:t>‹#›</a:t>
            </a:fld>
            <a:endParaRPr lang="en-US"/>
          </a:p>
        </p:txBody>
      </p:sp>
      <p:pic>
        <p:nvPicPr>
          <p:cNvPr id="7" name="Picture 6" descr="columbia_background.png"/>
          <p:cNvPicPr>
            <a:picLocks noChangeAspect="1"/>
          </p:cNvPicPr>
          <p:nvPr userDrawn="1"/>
        </p:nvPicPr>
        <p:blipFill>
          <a:blip r:embed="rId13"/>
          <a:stretch>
            <a:fillRect/>
          </a:stretch>
        </p:blipFill>
        <p:spPr>
          <a:xfrm>
            <a:off x="-7653865" y="5232401"/>
            <a:ext cx="36914666" cy="27686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92461" rtl="0" eaLnBrk="1" latinLnBrk="0" hangingPunct="1">
        <a:spcBef>
          <a:spcPct val="0"/>
        </a:spcBef>
        <a:buNone/>
        <a:defRPr sz="18200" kern="1200">
          <a:solidFill>
            <a:schemeClr val="tx1"/>
          </a:solidFill>
          <a:latin typeface="+mj-lt"/>
          <a:ea typeface="+mj-ea"/>
          <a:cs typeface="+mj-cs"/>
        </a:defRPr>
      </a:lvl1pPr>
    </p:titleStyle>
    <p:bodyStyle>
      <a:lvl1pPr marL="1419347" indent="-1419347" algn="l" defTabSz="1892461" rtl="0" eaLnBrk="1" latinLnBrk="0" hangingPunct="1">
        <a:spcBef>
          <a:spcPct val="20000"/>
        </a:spcBef>
        <a:buFont typeface="Arial"/>
        <a:buChar char="•"/>
        <a:defRPr sz="13300" kern="1200">
          <a:solidFill>
            <a:schemeClr val="tx1"/>
          </a:solidFill>
          <a:latin typeface="+mn-lt"/>
          <a:ea typeface="+mn-ea"/>
          <a:cs typeface="+mn-cs"/>
        </a:defRPr>
      </a:lvl1pPr>
      <a:lvl2pPr marL="3075250" indent="-1182789" algn="l" defTabSz="1892461" rtl="0" eaLnBrk="1" latinLnBrk="0" hangingPunct="1">
        <a:spcBef>
          <a:spcPct val="20000"/>
        </a:spcBef>
        <a:buFont typeface="Arial"/>
        <a:buChar char="–"/>
        <a:defRPr sz="11600" kern="1200">
          <a:solidFill>
            <a:schemeClr val="tx1"/>
          </a:solidFill>
          <a:latin typeface="+mn-lt"/>
          <a:ea typeface="+mn-ea"/>
          <a:cs typeface="+mn-cs"/>
        </a:defRPr>
      </a:lvl2pPr>
      <a:lvl3pPr marL="4731154" indent="-946231" algn="l" defTabSz="1892461" rtl="0" eaLnBrk="1" latinLnBrk="0" hangingPunct="1">
        <a:spcBef>
          <a:spcPct val="20000"/>
        </a:spcBef>
        <a:buFont typeface="Arial"/>
        <a:buChar char="•"/>
        <a:defRPr sz="9900" kern="1200">
          <a:solidFill>
            <a:schemeClr val="tx1"/>
          </a:solidFill>
          <a:latin typeface="+mn-lt"/>
          <a:ea typeface="+mn-ea"/>
          <a:cs typeface="+mn-cs"/>
        </a:defRPr>
      </a:lvl3pPr>
      <a:lvl4pPr marL="6623616" indent="-946231" algn="l" defTabSz="1892461" rtl="0" eaLnBrk="1" latinLnBrk="0" hangingPunct="1">
        <a:spcBef>
          <a:spcPct val="20000"/>
        </a:spcBef>
        <a:buFont typeface="Arial"/>
        <a:buChar char="–"/>
        <a:defRPr sz="8300" kern="1200">
          <a:solidFill>
            <a:schemeClr val="tx1"/>
          </a:solidFill>
          <a:latin typeface="+mn-lt"/>
          <a:ea typeface="+mn-ea"/>
          <a:cs typeface="+mn-cs"/>
        </a:defRPr>
      </a:lvl4pPr>
      <a:lvl5pPr marL="8516077" indent="-946231" algn="l" defTabSz="1892461" rtl="0" eaLnBrk="1" latinLnBrk="0" hangingPunct="1">
        <a:spcBef>
          <a:spcPct val="20000"/>
        </a:spcBef>
        <a:buFont typeface="Arial"/>
        <a:buChar char="»"/>
        <a:defRPr sz="8300" kern="1200">
          <a:solidFill>
            <a:schemeClr val="tx1"/>
          </a:solidFill>
          <a:latin typeface="+mn-lt"/>
          <a:ea typeface="+mn-ea"/>
          <a:cs typeface="+mn-cs"/>
        </a:defRPr>
      </a:lvl5pPr>
      <a:lvl6pPr marL="10408539" indent="-946231" algn="l" defTabSz="1892461" rtl="0" eaLnBrk="1" latinLnBrk="0" hangingPunct="1">
        <a:spcBef>
          <a:spcPct val="20000"/>
        </a:spcBef>
        <a:buFont typeface="Arial"/>
        <a:buChar char="•"/>
        <a:defRPr sz="8300" kern="1200">
          <a:solidFill>
            <a:schemeClr val="tx1"/>
          </a:solidFill>
          <a:latin typeface="+mn-lt"/>
          <a:ea typeface="+mn-ea"/>
          <a:cs typeface="+mn-cs"/>
        </a:defRPr>
      </a:lvl6pPr>
      <a:lvl7pPr marL="12301000" indent="-946231" algn="l" defTabSz="1892461" rtl="0" eaLnBrk="1" latinLnBrk="0" hangingPunct="1">
        <a:spcBef>
          <a:spcPct val="20000"/>
        </a:spcBef>
        <a:buFont typeface="Arial"/>
        <a:buChar char="•"/>
        <a:defRPr sz="8300" kern="1200">
          <a:solidFill>
            <a:schemeClr val="tx1"/>
          </a:solidFill>
          <a:latin typeface="+mn-lt"/>
          <a:ea typeface="+mn-ea"/>
          <a:cs typeface="+mn-cs"/>
        </a:defRPr>
      </a:lvl7pPr>
      <a:lvl8pPr marL="14193462" indent="-946231" algn="l" defTabSz="1892461" rtl="0" eaLnBrk="1" latinLnBrk="0" hangingPunct="1">
        <a:spcBef>
          <a:spcPct val="20000"/>
        </a:spcBef>
        <a:buFont typeface="Arial"/>
        <a:buChar char="•"/>
        <a:defRPr sz="8300" kern="1200">
          <a:solidFill>
            <a:schemeClr val="tx1"/>
          </a:solidFill>
          <a:latin typeface="+mn-lt"/>
          <a:ea typeface="+mn-ea"/>
          <a:cs typeface="+mn-cs"/>
        </a:defRPr>
      </a:lvl8pPr>
      <a:lvl9pPr marL="16085924" indent="-946231" algn="l" defTabSz="1892461" rtl="0" eaLnBrk="1" latinLnBrk="0" hangingPunct="1">
        <a:spcBef>
          <a:spcPct val="20000"/>
        </a:spcBef>
        <a:buFont typeface="Arial"/>
        <a:buChar char="•"/>
        <a:defRPr sz="8300" kern="1200">
          <a:solidFill>
            <a:schemeClr val="tx1"/>
          </a:solidFill>
          <a:latin typeface="+mn-lt"/>
          <a:ea typeface="+mn-ea"/>
          <a:cs typeface="+mn-cs"/>
        </a:defRPr>
      </a:lvl9pPr>
    </p:bodyStyle>
    <p:otherStyle>
      <a:defPPr>
        <a:defRPr lang="en-US"/>
      </a:defPPr>
      <a:lvl1pPr marL="0" algn="l" defTabSz="1892461" rtl="0" eaLnBrk="1" latinLnBrk="0" hangingPunct="1">
        <a:defRPr sz="7500" kern="1200">
          <a:solidFill>
            <a:schemeClr val="tx1"/>
          </a:solidFill>
          <a:latin typeface="+mn-lt"/>
          <a:ea typeface="+mn-ea"/>
          <a:cs typeface="+mn-cs"/>
        </a:defRPr>
      </a:lvl1pPr>
      <a:lvl2pPr marL="1892461" algn="l" defTabSz="1892461" rtl="0" eaLnBrk="1" latinLnBrk="0" hangingPunct="1">
        <a:defRPr sz="7500" kern="1200">
          <a:solidFill>
            <a:schemeClr val="tx1"/>
          </a:solidFill>
          <a:latin typeface="+mn-lt"/>
          <a:ea typeface="+mn-ea"/>
          <a:cs typeface="+mn-cs"/>
        </a:defRPr>
      </a:lvl2pPr>
      <a:lvl3pPr marL="3784923" algn="l" defTabSz="1892461" rtl="0" eaLnBrk="1" latinLnBrk="0" hangingPunct="1">
        <a:defRPr sz="7500" kern="1200">
          <a:solidFill>
            <a:schemeClr val="tx1"/>
          </a:solidFill>
          <a:latin typeface="+mn-lt"/>
          <a:ea typeface="+mn-ea"/>
          <a:cs typeface="+mn-cs"/>
        </a:defRPr>
      </a:lvl3pPr>
      <a:lvl4pPr marL="5677385" algn="l" defTabSz="1892461" rtl="0" eaLnBrk="1" latinLnBrk="0" hangingPunct="1">
        <a:defRPr sz="7500" kern="1200">
          <a:solidFill>
            <a:schemeClr val="tx1"/>
          </a:solidFill>
          <a:latin typeface="+mn-lt"/>
          <a:ea typeface="+mn-ea"/>
          <a:cs typeface="+mn-cs"/>
        </a:defRPr>
      </a:lvl4pPr>
      <a:lvl5pPr marL="7569847" algn="l" defTabSz="1892461" rtl="0" eaLnBrk="1" latinLnBrk="0" hangingPunct="1">
        <a:defRPr sz="7500" kern="1200">
          <a:solidFill>
            <a:schemeClr val="tx1"/>
          </a:solidFill>
          <a:latin typeface="+mn-lt"/>
          <a:ea typeface="+mn-ea"/>
          <a:cs typeface="+mn-cs"/>
        </a:defRPr>
      </a:lvl5pPr>
      <a:lvl6pPr marL="9462308" algn="l" defTabSz="1892461" rtl="0" eaLnBrk="1" latinLnBrk="0" hangingPunct="1">
        <a:defRPr sz="7500" kern="1200">
          <a:solidFill>
            <a:schemeClr val="tx1"/>
          </a:solidFill>
          <a:latin typeface="+mn-lt"/>
          <a:ea typeface="+mn-ea"/>
          <a:cs typeface="+mn-cs"/>
        </a:defRPr>
      </a:lvl6pPr>
      <a:lvl7pPr marL="11354769" algn="l" defTabSz="1892461" rtl="0" eaLnBrk="1" latinLnBrk="0" hangingPunct="1">
        <a:defRPr sz="7500" kern="1200">
          <a:solidFill>
            <a:schemeClr val="tx1"/>
          </a:solidFill>
          <a:latin typeface="+mn-lt"/>
          <a:ea typeface="+mn-ea"/>
          <a:cs typeface="+mn-cs"/>
        </a:defRPr>
      </a:lvl7pPr>
      <a:lvl8pPr marL="13247231" algn="l" defTabSz="1892461" rtl="0" eaLnBrk="1" latinLnBrk="0" hangingPunct="1">
        <a:defRPr sz="7500" kern="1200">
          <a:solidFill>
            <a:schemeClr val="tx1"/>
          </a:solidFill>
          <a:latin typeface="+mn-lt"/>
          <a:ea typeface="+mn-ea"/>
          <a:cs typeface="+mn-cs"/>
        </a:defRPr>
      </a:lvl8pPr>
      <a:lvl9pPr marL="15139693" algn="l" defTabSz="1892461"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df"/><Relationship Id="rId6" Type="http://schemas.openxmlformats.org/officeDocument/2006/relationships/image" Target="../media/image6.png"/><Relationship Id="rId7" Type="http://schemas.openxmlformats.org/officeDocument/2006/relationships/image" Target="../media/image7.pdf"/><Relationship Id="rId8" Type="http://schemas.openxmlformats.org/officeDocument/2006/relationships/image" Target="../media/image8.png"/><Relationship Id="rId9" Type="http://schemas.openxmlformats.org/officeDocument/2006/relationships/image" Target="../media/image9.pdf"/><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 name="Rectangle 61"/>
          <p:cNvSpPr/>
          <p:nvPr/>
        </p:nvSpPr>
        <p:spPr>
          <a:xfrm>
            <a:off x="14195022" y="19524306"/>
            <a:ext cx="14325598" cy="6908300"/>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2" name="Rectangle 41"/>
          <p:cNvSpPr/>
          <p:nvPr/>
        </p:nvSpPr>
        <p:spPr>
          <a:xfrm>
            <a:off x="533405" y="19524304"/>
            <a:ext cx="12862186" cy="5551226"/>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graphicFrame>
        <p:nvGraphicFramePr>
          <p:cNvPr id="52" name="Table 51"/>
          <p:cNvGraphicFramePr>
            <a:graphicFrameLocks noGrp="1"/>
          </p:cNvGraphicFramePr>
          <p:nvPr/>
        </p:nvGraphicFramePr>
        <p:xfrm>
          <a:off x="14173204" y="12215324"/>
          <a:ext cx="14303782" cy="6095999"/>
        </p:xfrm>
        <a:graphic>
          <a:graphicData uri="http://schemas.openxmlformats.org/drawingml/2006/table">
            <a:tbl>
              <a:tblPr firstRow="1" bandRow="1">
                <a:tableStyleId>{5C22544A-7EE6-4342-B048-85BDC9FD1C3A}</a:tableStyleId>
              </a:tblPr>
              <a:tblGrid>
                <a:gridCol w="7151891"/>
                <a:gridCol w="7151891"/>
              </a:tblGrid>
              <a:tr h="698367">
                <a:tc>
                  <a:txBody>
                    <a:bodyPr/>
                    <a:lstStyle/>
                    <a:p>
                      <a:r>
                        <a:rPr lang="en-US" sz="4000" dirty="0" smtClean="0">
                          <a:solidFill>
                            <a:schemeClr val="accent1">
                              <a:lumMod val="60000"/>
                              <a:lumOff val="40000"/>
                            </a:schemeClr>
                          </a:solidFill>
                        </a:rPr>
                        <a:t>Mole</a:t>
                      </a:r>
                      <a:endParaRPr lang="en-US" sz="4000" dirty="0">
                        <a:solidFill>
                          <a:schemeClr val="accent1">
                            <a:lumMod val="60000"/>
                            <a:lumOff val="40000"/>
                          </a:schemeClr>
                        </a:solidFill>
                      </a:endParaRPr>
                    </a:p>
                  </a:txBody>
                  <a:tcPr anchorCtr="1">
                    <a:solidFill>
                      <a:schemeClr val="tx2"/>
                    </a:solidFill>
                  </a:tcPr>
                </a:tc>
                <a:tc>
                  <a:txBody>
                    <a:bodyPr/>
                    <a:lstStyle/>
                    <a:p>
                      <a:r>
                        <a:rPr lang="en-US" sz="4000" dirty="0" smtClean="0">
                          <a:solidFill>
                            <a:schemeClr val="accent1">
                              <a:lumMod val="60000"/>
                              <a:lumOff val="40000"/>
                            </a:schemeClr>
                          </a:solidFill>
                        </a:rPr>
                        <a:t>Hammer</a:t>
                      </a:r>
                      <a:endParaRPr lang="en-US" sz="4000" dirty="0">
                        <a:solidFill>
                          <a:schemeClr val="accent1">
                            <a:lumMod val="60000"/>
                            <a:lumOff val="40000"/>
                          </a:schemeClr>
                        </a:solidFill>
                      </a:endParaRPr>
                    </a:p>
                  </a:txBody>
                  <a:tcPr anchorCtr="1">
                    <a:solidFill>
                      <a:schemeClr val="tx2"/>
                    </a:solidFill>
                  </a:tcPr>
                </a:tc>
              </a:tr>
              <a:tr h="744642">
                <a:tc>
                  <a:txBody>
                    <a:bodyPr/>
                    <a:lstStyle/>
                    <a:p>
                      <a:pPr marL="0" marR="0" indent="0" algn="l" defTabSz="1892461" rtl="0" eaLnBrk="1" fontAlgn="auto" latinLnBrk="0" hangingPunct="1">
                        <a:lnSpc>
                          <a:spcPct val="100000"/>
                        </a:lnSpc>
                        <a:spcBef>
                          <a:spcPts val="0"/>
                        </a:spcBef>
                        <a:spcAft>
                          <a:spcPts val="0"/>
                        </a:spcAft>
                        <a:buClrTx/>
                        <a:buSzTx/>
                        <a:buFontTx/>
                        <a:buNone/>
                        <a:tabLst/>
                        <a:defRPr/>
                      </a:pPr>
                      <a:r>
                        <a:rPr lang="en-US" sz="2800" dirty="0" smtClean="0"/>
                        <a:t>Space complexity of original sequence </a:t>
                      </a:r>
                      <a:r>
                        <a:rPr lang="en-US" sz="2800" dirty="0" err="1" smtClean="0"/>
                        <a:t>memoizer</a:t>
                      </a:r>
                      <a:r>
                        <a:rPr lang="en-US" sz="2800" dirty="0" smtClean="0"/>
                        <a:t> was of the order of the number of nodes in the suffix-tree representation of the input sequence which grows as a function of stream length.</a:t>
                      </a:r>
                      <a:endParaRPr lang="en-US" sz="2800" dirty="0"/>
                    </a:p>
                  </a:txBody>
                  <a:tcPr>
                    <a:solidFill>
                      <a:schemeClr val="tx2">
                        <a:alpha val="10000"/>
                      </a:schemeClr>
                    </a:solidFill>
                  </a:tcPr>
                </a:tc>
                <a:tc>
                  <a:txBody>
                    <a:bodyPr/>
                    <a:lstStyle/>
                    <a:p>
                      <a:r>
                        <a:rPr lang="en-US" sz="2800" dirty="0" smtClean="0"/>
                        <a:t>Dependent hierarchical Pitman-</a:t>
                      </a:r>
                      <a:r>
                        <a:rPr lang="en-US" sz="2800" dirty="0" err="1" smtClean="0"/>
                        <a:t>Yor</a:t>
                      </a:r>
                      <a:r>
                        <a:rPr lang="en-US" sz="2800" dirty="0" smtClean="0"/>
                        <a:t> process [1]: suffix-tree graphical model approximated by graphical</a:t>
                      </a:r>
                      <a:r>
                        <a:rPr lang="en-US" sz="2800" baseline="0" dirty="0" smtClean="0"/>
                        <a:t> model with node count </a:t>
                      </a:r>
                      <a:r>
                        <a:rPr lang="en-US" sz="2800" dirty="0" smtClean="0"/>
                        <a:t>of asymptotically constant</a:t>
                      </a:r>
                      <a:r>
                        <a:rPr lang="en-US" sz="2800" baseline="0" dirty="0" smtClean="0"/>
                        <a:t> order</a:t>
                      </a:r>
                      <a:endParaRPr lang="en-US" sz="2800" dirty="0"/>
                    </a:p>
                  </a:txBody>
                  <a:tcPr>
                    <a:solidFill>
                      <a:schemeClr val="tx2">
                        <a:alpha val="10000"/>
                      </a:schemeClr>
                    </a:solidFill>
                  </a:tcPr>
                </a:tc>
              </a:tr>
              <a:tr h="744642">
                <a:tc>
                  <a:txBody>
                    <a:bodyPr/>
                    <a:lstStyle/>
                    <a:p>
                      <a:r>
                        <a:rPr lang="en-US" sz="2800" dirty="0" smtClean="0"/>
                        <a:t>Storage requirement at each node was an uncharacterized but not-constant function of the input sequence length</a:t>
                      </a:r>
                      <a:endParaRPr lang="en-US" sz="2800" dirty="0"/>
                    </a:p>
                  </a:txBody>
                  <a:tcPr>
                    <a:solidFill>
                      <a:schemeClr val="tx2">
                        <a:alpha val="10000"/>
                      </a:schemeClr>
                    </a:solidFill>
                  </a:tcPr>
                </a:tc>
                <a:tc>
                  <a:txBody>
                    <a:bodyPr/>
                    <a:lstStyle/>
                    <a:p>
                      <a:pPr marL="0" marR="0" indent="0" algn="l" defTabSz="1892461" rtl="0" eaLnBrk="1" fontAlgn="auto" latinLnBrk="0" hangingPunct="1">
                        <a:lnSpc>
                          <a:spcPct val="100000"/>
                        </a:lnSpc>
                        <a:spcBef>
                          <a:spcPts val="0"/>
                        </a:spcBef>
                        <a:spcAft>
                          <a:spcPts val="0"/>
                        </a:spcAft>
                        <a:buClrTx/>
                        <a:buSzTx/>
                        <a:buFontTx/>
                        <a:buNone/>
                        <a:tabLst/>
                        <a:defRPr/>
                      </a:pPr>
                      <a:r>
                        <a:rPr lang="en-US" sz="2800" dirty="0" smtClean="0"/>
                        <a:t>Collapsed</a:t>
                      </a:r>
                      <a:r>
                        <a:rPr lang="en-US" sz="2800" baseline="0" dirty="0" smtClean="0"/>
                        <a:t> restaurant franchise representation [4]: restaurant storage </a:t>
                      </a:r>
                      <a:r>
                        <a:rPr lang="en-US" sz="2800" dirty="0" smtClean="0"/>
                        <a:t>constrained</a:t>
                      </a:r>
                      <a:r>
                        <a:rPr lang="en-US" sz="2800" baseline="0" dirty="0" smtClean="0"/>
                        <a:t> </a:t>
                      </a:r>
                      <a:r>
                        <a:rPr lang="en-US" sz="2800" dirty="0" smtClean="0"/>
                        <a:t>be of constant order per node </a:t>
                      </a:r>
                      <a:endParaRPr lang="en-US" sz="2800" dirty="0"/>
                    </a:p>
                  </a:txBody>
                  <a:tcPr>
                    <a:solidFill>
                      <a:schemeClr val="tx2">
                        <a:alpha val="10000"/>
                      </a:schemeClr>
                    </a:solidFill>
                  </a:tcPr>
                </a:tc>
              </a:tr>
              <a:tr h="744642">
                <a:tc>
                  <a:txBody>
                    <a:bodyPr/>
                    <a:lstStyle/>
                    <a:p>
                      <a:r>
                        <a:rPr lang="en-US" sz="2800" dirty="0" smtClean="0"/>
                        <a:t>Computational cost of inference grew as a super-linear function of the length of the training sequence</a:t>
                      </a:r>
                      <a:endParaRPr lang="en-US" sz="2800" dirty="0"/>
                    </a:p>
                  </a:txBody>
                  <a:tcPr>
                    <a:solidFill>
                      <a:schemeClr val="tx2">
                        <a:alpha val="10000"/>
                      </a:schemeClr>
                    </a:solidFill>
                  </a:tcPr>
                </a:tc>
                <a:tc>
                  <a:txBody>
                    <a:bodyPr/>
                    <a:lstStyle/>
                    <a:p>
                      <a:r>
                        <a:rPr lang="en-US" sz="2800" dirty="0" smtClean="0"/>
                        <a:t>[2] introduced approximations that rendered the cost of inference asymptotically linear in the observation sequence length and cost of storage asymptotically constant in the same.</a:t>
                      </a:r>
                      <a:endParaRPr lang="en-US" sz="2800" dirty="0"/>
                    </a:p>
                  </a:txBody>
                  <a:tcPr>
                    <a:solidFill>
                      <a:schemeClr val="tx2">
                        <a:alpha val="10000"/>
                      </a:schemeClr>
                    </a:solidFill>
                  </a:tcPr>
                </a:tc>
              </a:tr>
            </a:tbl>
          </a:graphicData>
        </a:graphic>
      </p:graphicFrame>
      <p:sp>
        <p:nvSpPr>
          <p:cNvPr id="56" name="Rectangle 55"/>
          <p:cNvSpPr/>
          <p:nvPr/>
        </p:nvSpPr>
        <p:spPr>
          <a:xfrm>
            <a:off x="533411" y="10437381"/>
            <a:ext cx="12862186" cy="7873942"/>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6" name="Rectangle 45"/>
          <p:cNvSpPr/>
          <p:nvPr/>
        </p:nvSpPr>
        <p:spPr>
          <a:xfrm>
            <a:off x="14173203" y="3249543"/>
            <a:ext cx="14303782" cy="8279190"/>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 name="TextBox 3"/>
          <p:cNvSpPr txBox="1"/>
          <p:nvPr/>
        </p:nvSpPr>
        <p:spPr>
          <a:xfrm>
            <a:off x="0" y="1"/>
            <a:ext cx="29260800" cy="2092881"/>
          </a:xfrm>
          <a:prstGeom prst="rect">
            <a:avLst/>
          </a:prstGeom>
          <a:solidFill>
            <a:schemeClr val="tx2"/>
          </a:solidFill>
          <a:ln>
            <a:solidFill>
              <a:schemeClr val="tx2"/>
            </a:solidFill>
          </a:ln>
        </p:spPr>
        <p:txBody>
          <a:bodyPr vert="horz" wrap="square" rtlCol="0" anchor="t" anchorCtr="0">
            <a:spAutoFit/>
          </a:bodyPr>
          <a:lstStyle/>
          <a:p>
            <a:pPr algn="ctr"/>
            <a:r>
              <a:rPr lang="en-US" sz="8000" b="1" dirty="0" smtClean="0">
                <a:solidFill>
                  <a:schemeClr val="bg1"/>
                </a:solidFill>
              </a:rPr>
              <a:t>Modeling Streaming Data In the Absence of </a:t>
            </a:r>
            <a:r>
              <a:rPr lang="en-US" sz="8000" b="1" dirty="0" smtClean="0">
                <a:solidFill>
                  <a:schemeClr val="bg1"/>
                </a:solidFill>
              </a:rPr>
              <a:t>Sufficiency</a:t>
            </a:r>
          </a:p>
          <a:p>
            <a:pPr algn="ctr"/>
            <a:r>
              <a:rPr lang="en-US" sz="5000" dirty="0" smtClean="0">
                <a:solidFill>
                  <a:schemeClr val="accent1">
                    <a:lumMod val="60000"/>
                    <a:lumOff val="40000"/>
                  </a:schemeClr>
                </a:solidFill>
              </a:rPr>
              <a:t>Frank </a:t>
            </a:r>
            <a:r>
              <a:rPr lang="en-US" sz="5000" dirty="0" smtClean="0">
                <a:solidFill>
                  <a:schemeClr val="accent1">
                    <a:lumMod val="60000"/>
                    <a:lumOff val="40000"/>
                  </a:schemeClr>
                </a:solidFill>
              </a:rPr>
              <a:t>Wood, Department of </a:t>
            </a:r>
            <a:r>
              <a:rPr lang="en-US" sz="5000" dirty="0" smtClean="0">
                <a:solidFill>
                  <a:schemeClr val="accent1">
                    <a:lumMod val="60000"/>
                    <a:lumOff val="40000"/>
                  </a:schemeClr>
                </a:solidFill>
              </a:rPr>
              <a:t>Statistics, Columbia University</a:t>
            </a:r>
            <a:endParaRPr lang="en-US" sz="5000" dirty="0" smtClean="0">
              <a:solidFill>
                <a:schemeClr val="accent1">
                  <a:lumMod val="60000"/>
                  <a:lumOff val="40000"/>
                </a:schemeClr>
              </a:solidFill>
            </a:endParaRPr>
          </a:p>
        </p:txBody>
      </p:sp>
      <p:sp>
        <p:nvSpPr>
          <p:cNvPr id="13" name="TextBox 12"/>
          <p:cNvSpPr txBox="1"/>
          <p:nvPr/>
        </p:nvSpPr>
        <p:spPr>
          <a:xfrm>
            <a:off x="511589" y="22597905"/>
            <a:ext cx="12884002" cy="1938992"/>
          </a:xfrm>
          <a:prstGeom prst="rect">
            <a:avLst/>
          </a:prstGeom>
          <a:noFill/>
        </p:spPr>
        <p:txBody>
          <a:bodyPr wrap="square" rtlCol="0">
            <a:spAutoFit/>
          </a:bodyPr>
          <a:lstStyle/>
          <a:p>
            <a:r>
              <a:rPr lang="en-US" sz="3000" dirty="0" smtClean="0"/>
              <a:t>The performance of streaming </a:t>
            </a:r>
            <a:r>
              <a:rPr lang="en-US" sz="3000" dirty="0" err="1" smtClean="0"/>
              <a:t>deplump</a:t>
            </a:r>
            <a:r>
              <a:rPr lang="en-US" sz="3000" dirty="0" smtClean="0"/>
              <a:t> as a function of stream length was</a:t>
            </a:r>
            <a:r>
              <a:rPr lang="en-US" sz="3000" dirty="0" smtClean="0"/>
              <a:t> evaluated </a:t>
            </a:r>
            <a:r>
              <a:rPr lang="en-US" sz="3000" dirty="0" smtClean="0"/>
              <a:t>using the</a:t>
            </a:r>
            <a:r>
              <a:rPr lang="en-US" sz="3000" dirty="0" smtClean="0"/>
              <a:t> complete Wikipedia .xml dump [5].  </a:t>
            </a:r>
            <a:r>
              <a:rPr lang="en-US" sz="3000" dirty="0" smtClean="0"/>
              <a:t>For this result stream lengths </a:t>
            </a:r>
            <a:r>
              <a:rPr lang="en-US" sz="3000" dirty="0" smtClean="0"/>
              <a:t>ranging </a:t>
            </a:r>
            <a:r>
              <a:rPr lang="en-US" sz="3000" dirty="0" smtClean="0"/>
              <a:t>from 10^3 to 10^9 bytes were compressed using models of varying </a:t>
            </a:r>
            <a:r>
              <a:rPr lang="en-US" sz="3000" dirty="0" smtClean="0"/>
              <a:t>size (with customer count constrained to 8,196 and depth limited to 16).  </a:t>
            </a:r>
            <a:endParaRPr lang="en-US" sz="3000" dirty="0"/>
          </a:p>
        </p:txBody>
      </p:sp>
      <p:pic>
        <p:nvPicPr>
          <p:cNvPr id="75" name="Picture 74" descr="constant_speed_asymptote_small_transparent.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621675" y="4881050"/>
            <a:ext cx="12518004" cy="16199770"/>
          </a:xfrm>
          <a:prstGeom prst="rect">
            <a:avLst/>
          </a:prstGeom>
        </p:spPr>
      </p:pic>
      <p:sp>
        <p:nvSpPr>
          <p:cNvPr id="16" name="TextBox 15"/>
          <p:cNvSpPr txBox="1"/>
          <p:nvPr/>
        </p:nvSpPr>
        <p:spPr>
          <a:xfrm>
            <a:off x="533404" y="18816420"/>
            <a:ext cx="12862186" cy="707886"/>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More Data is Good</a:t>
            </a:r>
            <a:endParaRPr lang="en-US" sz="4000" b="1" dirty="0" smtClean="0">
              <a:solidFill>
                <a:schemeClr val="accent1">
                  <a:lumMod val="60000"/>
                  <a:lumOff val="40000"/>
                </a:schemeClr>
              </a:solidFill>
            </a:endParaRPr>
          </a:p>
        </p:txBody>
      </p:sp>
      <p:sp>
        <p:nvSpPr>
          <p:cNvPr id="25" name="Rectangle 24"/>
          <p:cNvSpPr/>
          <p:nvPr/>
        </p:nvSpPr>
        <p:spPr>
          <a:xfrm>
            <a:off x="533404" y="3249541"/>
            <a:ext cx="12862188" cy="5909692"/>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US" sz="2800" dirty="0" smtClean="0">
                <a:solidFill>
                  <a:schemeClr val="tx1"/>
                </a:solidFill>
              </a:rPr>
              <a:t>We interpret results from a paper [2] in which data were modeled using constant space approximations to the sequence </a:t>
            </a:r>
            <a:r>
              <a:rPr lang="en-US" sz="2800" dirty="0" err="1" smtClean="0">
                <a:solidFill>
                  <a:schemeClr val="tx1"/>
                </a:solidFill>
              </a:rPr>
              <a:t>memoizer</a:t>
            </a:r>
            <a:r>
              <a:rPr lang="en-US" sz="2800" dirty="0" smtClean="0">
                <a:solidFill>
                  <a:schemeClr val="tx1"/>
                </a:solidFill>
              </a:rPr>
              <a:t>.  The sequence </a:t>
            </a:r>
            <a:r>
              <a:rPr lang="en-US" sz="2800" dirty="0" err="1" smtClean="0">
                <a:solidFill>
                  <a:schemeClr val="tx1"/>
                </a:solidFill>
              </a:rPr>
              <a:t>memoizer</a:t>
            </a:r>
            <a:r>
              <a:rPr lang="en-US" sz="2800" dirty="0" smtClean="0">
                <a:solidFill>
                  <a:schemeClr val="tx1"/>
                </a:solidFill>
              </a:rPr>
              <a:t> (SM) is a non-constant-space, Bayesian nonparametric model in which the data are the sufficient statistic in the streaming setup.  We review approximations to the probabilistic model underpinning the SM that yield the computational asymptotic complexities necessary for modeling very large (streaming) datasets with fixed computational resource.  Results from modeling a benchmark corpus are shown for both the effectively parametric, approximate models and the fully nonparametric SM.  We find that the approximations perform nearly as well in terms of predictive likelihood.  We argue from this single example that, due to the lack of sufficiency, Bayesian nonparametric models may, in general, not be suitable as models of streaming data, and suggest that parametric models and estimators for the same inspired by Bayesian nonparametric models may be worth investigating more fully.</a:t>
            </a:r>
          </a:p>
          <a:p>
            <a:pPr algn="ctr"/>
            <a:endParaRPr lang="en-US" sz="2800" dirty="0">
              <a:solidFill>
                <a:schemeClr val="tx1"/>
              </a:solidFill>
            </a:endParaRPr>
          </a:p>
        </p:txBody>
      </p:sp>
      <p:sp>
        <p:nvSpPr>
          <p:cNvPr id="26" name="TextBox 25"/>
          <p:cNvSpPr txBox="1"/>
          <p:nvPr/>
        </p:nvSpPr>
        <p:spPr>
          <a:xfrm>
            <a:off x="533404" y="2541657"/>
            <a:ext cx="12862187" cy="707886"/>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Abstract</a:t>
            </a:r>
            <a:endParaRPr lang="en-US" sz="4000" b="1" dirty="0" smtClean="0">
              <a:solidFill>
                <a:schemeClr val="accent1">
                  <a:lumMod val="60000"/>
                  <a:lumOff val="40000"/>
                </a:schemeClr>
              </a:solidFill>
            </a:endParaRPr>
          </a:p>
        </p:txBody>
      </p:sp>
      <p:sp>
        <p:nvSpPr>
          <p:cNvPr id="43" name="TextBox 42"/>
          <p:cNvSpPr txBox="1"/>
          <p:nvPr/>
        </p:nvSpPr>
        <p:spPr>
          <a:xfrm>
            <a:off x="19355202" y="3249543"/>
            <a:ext cx="9121783" cy="8279189"/>
          </a:xfrm>
          <a:prstGeom prst="rect">
            <a:avLst/>
          </a:prstGeom>
          <a:noFill/>
        </p:spPr>
        <p:txBody>
          <a:bodyPr wrap="square" rtlCol="0">
            <a:spAutoFit/>
          </a:bodyPr>
          <a:lstStyle/>
          <a:p>
            <a:r>
              <a:rPr lang="en-US" sz="2800" dirty="0" err="1" smtClean="0"/>
              <a:t>Whac</a:t>
            </a:r>
            <a:r>
              <a:rPr lang="en-US" sz="2800" dirty="0" smtClean="0"/>
              <a:t>-a-Mole game play consists of using a hammer to bash the head of a mole that randomly pops up out of an array of holes. Modifying the sequence </a:t>
            </a:r>
            <a:r>
              <a:rPr lang="en-US" sz="2800" dirty="0" err="1" smtClean="0"/>
              <a:t>memoizer</a:t>
            </a:r>
            <a:r>
              <a:rPr lang="en-US" sz="2800" dirty="0" smtClean="0"/>
              <a:t> to work for streaming data was like playing a game of </a:t>
            </a:r>
            <a:r>
              <a:rPr lang="en-US" sz="2800" dirty="0" err="1" smtClean="0"/>
              <a:t>whac</a:t>
            </a:r>
            <a:r>
              <a:rPr lang="en-US" sz="2800" dirty="0" smtClean="0"/>
              <a:t>-a-mole with the nonparametric nature of the SM playing the role of the mole – it kept popping up, sometimes in unexpected ways, despite all our bashing. Ultimately we succeeded in producing an asymptotically scalable version of the SM for streaming data, however, to do so we had to abandon essentially all of its nonparametric nature. Intuitively the result can be thought of as an estimator for a complex, parametric model. The lessons learned from playing this game are obvious in retrospect and extend to all fundamentally nonparametric models where the data is the sufficient statistic: asymptotic scalability is a problem. For testing and statistical discovery of patterns in finite datasets, perhaps Bayesian nonparametric models have a role to play; however, our experience suggests a no-free-lunch result: it seems that one can not abandon sufficiency and have scalability too.</a:t>
            </a:r>
            <a:endParaRPr lang="en-US" sz="2800" dirty="0" smtClean="0"/>
          </a:p>
        </p:txBody>
      </p:sp>
      <p:sp>
        <p:nvSpPr>
          <p:cNvPr id="45" name="TextBox 44"/>
          <p:cNvSpPr txBox="1"/>
          <p:nvPr/>
        </p:nvSpPr>
        <p:spPr>
          <a:xfrm>
            <a:off x="14151386" y="2541656"/>
            <a:ext cx="14325599" cy="707886"/>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Main Point</a:t>
            </a:r>
            <a:endParaRPr lang="en-US" sz="4000" b="1" dirty="0" smtClean="0">
              <a:solidFill>
                <a:schemeClr val="accent1">
                  <a:lumMod val="60000"/>
                  <a:lumOff val="40000"/>
                </a:schemeClr>
              </a:solidFill>
            </a:endParaRPr>
          </a:p>
        </p:txBody>
      </p:sp>
      <p:pic>
        <p:nvPicPr>
          <p:cNvPr id="47" name="Picture 46" descr="whac_a_mole.png"/>
          <p:cNvPicPr>
            <a:picLocks noChangeAspect="1"/>
          </p:cNvPicPr>
          <p:nvPr/>
        </p:nvPicPr>
        <p:blipFill>
          <a:blip r:embed="rId4"/>
          <a:stretch>
            <a:fillRect/>
          </a:stretch>
        </p:blipFill>
        <p:spPr>
          <a:xfrm>
            <a:off x="14173203" y="3529883"/>
            <a:ext cx="5203816" cy="6938421"/>
          </a:xfrm>
          <a:prstGeom prst="rect">
            <a:avLst/>
          </a:prstGeom>
        </p:spPr>
      </p:pic>
      <p:sp>
        <p:nvSpPr>
          <p:cNvPr id="48" name="Rectangle 47"/>
          <p:cNvSpPr/>
          <p:nvPr/>
        </p:nvSpPr>
        <p:spPr>
          <a:xfrm>
            <a:off x="14129570" y="12923209"/>
            <a:ext cx="14347415" cy="538811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3" name="TextBox 52"/>
          <p:cNvSpPr txBox="1"/>
          <p:nvPr/>
        </p:nvSpPr>
        <p:spPr>
          <a:xfrm>
            <a:off x="533408" y="15535235"/>
            <a:ext cx="12862188" cy="2677656"/>
          </a:xfrm>
          <a:prstGeom prst="rect">
            <a:avLst/>
          </a:prstGeom>
          <a:noFill/>
        </p:spPr>
        <p:txBody>
          <a:bodyPr wrap="square" rtlCol="0">
            <a:spAutoFit/>
          </a:bodyPr>
          <a:lstStyle/>
          <a:p>
            <a:r>
              <a:rPr lang="en-US" sz="2800" dirty="0" smtClean="0"/>
              <a:t>Speed of a lossless compressor based on the parametric sequence </a:t>
            </a:r>
            <a:r>
              <a:rPr lang="en-US" sz="2800" dirty="0" err="1" smtClean="0"/>
              <a:t>memoizer</a:t>
            </a:r>
            <a:r>
              <a:rPr lang="en-US" sz="2800" dirty="0" smtClean="0"/>
              <a:t> applied to the task of compressing the complete Wikipedia .xml corpus [5]. </a:t>
            </a:r>
            <a:r>
              <a:rPr lang="en-US" sz="2800" dirty="0" smtClean="0"/>
              <a:t>The speed of the compressor is plotted</a:t>
            </a:r>
            <a:r>
              <a:rPr lang="en-US" sz="2800" dirty="0" smtClean="0"/>
              <a:t> against the cumulative length of </a:t>
            </a:r>
            <a:r>
              <a:rPr lang="en-US" sz="2800" dirty="0" smtClean="0"/>
              <a:t>the input stream.  After an </a:t>
            </a:r>
            <a:r>
              <a:rPr lang="en-US" sz="2800" dirty="0" smtClean="0"/>
              <a:t>initial warm-up period, compressor speed </a:t>
            </a:r>
            <a:r>
              <a:rPr lang="en-US" sz="2800" dirty="0" smtClean="0"/>
              <a:t>remains constant as the stream length </a:t>
            </a:r>
            <a:r>
              <a:rPr lang="en-US" sz="2800" dirty="0" smtClean="0"/>
              <a:t>increases (evidence of attained </a:t>
            </a:r>
            <a:r>
              <a:rPr lang="en-US" sz="2800" dirty="0" err="1" smtClean="0"/>
              <a:t>asymptotics</a:t>
            </a:r>
            <a:r>
              <a:rPr lang="en-US" sz="2800" dirty="0" smtClean="0"/>
              <a:t>)</a:t>
            </a:r>
            <a:r>
              <a:rPr lang="en-US" sz="2800" dirty="0" smtClean="0"/>
              <a:t>. </a:t>
            </a:r>
            <a:r>
              <a:rPr lang="en-US" sz="2800" dirty="0" smtClean="0"/>
              <a:t>The compressor reduces the full </a:t>
            </a:r>
            <a:r>
              <a:rPr lang="en-US" sz="2800" dirty="0" smtClean="0"/>
              <a:t>26.8Gb </a:t>
            </a:r>
            <a:r>
              <a:rPr lang="en-US" sz="2800" dirty="0" smtClean="0"/>
              <a:t>corpus to 4.0Gb, compared to 7.8Gb with </a:t>
            </a:r>
            <a:r>
              <a:rPr lang="en-US" sz="2800" dirty="0" err="1" smtClean="0"/>
              <a:t>gzip</a:t>
            </a:r>
            <a:r>
              <a:rPr lang="en-US" sz="2800" dirty="0" smtClean="0"/>
              <a:t> and 3.8Gb with paq9a.</a:t>
            </a:r>
            <a:endParaRPr lang="en-US" sz="2800" dirty="0"/>
          </a:p>
        </p:txBody>
      </p:sp>
      <p:sp>
        <p:nvSpPr>
          <p:cNvPr id="55" name="TextBox 54"/>
          <p:cNvSpPr txBox="1"/>
          <p:nvPr/>
        </p:nvSpPr>
        <p:spPr>
          <a:xfrm>
            <a:off x="533410" y="9729498"/>
            <a:ext cx="12862186" cy="707886"/>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Constant Space, Linear Time Sequence </a:t>
            </a:r>
            <a:r>
              <a:rPr lang="en-US" sz="4000" b="1" dirty="0" err="1" smtClean="0">
                <a:solidFill>
                  <a:schemeClr val="accent1">
                    <a:lumMod val="60000"/>
                    <a:lumOff val="40000"/>
                  </a:schemeClr>
                </a:solidFill>
              </a:rPr>
              <a:t>Memoizer</a:t>
            </a:r>
            <a:r>
              <a:rPr lang="en-US" sz="4000" b="1" dirty="0" smtClean="0">
                <a:solidFill>
                  <a:schemeClr val="accent1">
                    <a:lumMod val="60000"/>
                    <a:lumOff val="40000"/>
                  </a:schemeClr>
                </a:solidFill>
              </a:rPr>
              <a:t> [2]</a:t>
            </a:r>
            <a:endParaRPr lang="en-US" sz="4000" b="1" dirty="0" smtClean="0">
              <a:solidFill>
                <a:schemeClr val="accent1">
                  <a:lumMod val="60000"/>
                  <a:lumOff val="40000"/>
                </a:schemeClr>
              </a:solidFill>
            </a:endParaRPr>
          </a:p>
        </p:txBody>
      </p:sp>
      <p:sp>
        <p:nvSpPr>
          <p:cNvPr id="57" name="Rectangle 56"/>
          <p:cNvSpPr/>
          <p:nvPr/>
        </p:nvSpPr>
        <p:spPr>
          <a:xfrm>
            <a:off x="14129570" y="27469365"/>
            <a:ext cx="14347415" cy="4256015"/>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US" sz="2400" dirty="0" smtClean="0">
                <a:solidFill>
                  <a:schemeClr val="tx1"/>
                </a:solidFill>
              </a:rPr>
              <a:t>[1]  Bartlett, N.; </a:t>
            </a:r>
            <a:r>
              <a:rPr lang="en-US" sz="2400" dirty="0" err="1" smtClean="0">
                <a:solidFill>
                  <a:schemeClr val="tx1"/>
                </a:solidFill>
              </a:rPr>
              <a:t>Pfau</a:t>
            </a:r>
            <a:r>
              <a:rPr lang="en-US" sz="2400" dirty="0" smtClean="0">
                <a:solidFill>
                  <a:schemeClr val="tx1"/>
                </a:solidFill>
              </a:rPr>
              <a:t>, D. &amp; Wood, F. Forgetting Counts: Constant Memory Inference for a Dependent Hierarchical Pitman-</a:t>
            </a:r>
            <a:r>
              <a:rPr lang="en-US" sz="2400" dirty="0" err="1" smtClean="0">
                <a:solidFill>
                  <a:schemeClr val="tx1"/>
                </a:solidFill>
              </a:rPr>
              <a:t>Yor</a:t>
            </a:r>
            <a:r>
              <a:rPr lang="en-US" sz="2400" dirty="0" smtClean="0">
                <a:solidFill>
                  <a:schemeClr val="tx1"/>
                </a:solidFill>
              </a:rPr>
              <a:t> Process. Proceedings of the 27th International Conference on Machine Learning, 2010, 63-70. </a:t>
            </a:r>
          </a:p>
          <a:p>
            <a:r>
              <a:rPr lang="en-US" sz="2400" dirty="0" smtClean="0">
                <a:solidFill>
                  <a:schemeClr val="tx1"/>
                </a:solidFill>
              </a:rPr>
              <a:t>[2]  Bartlett, N.; Wood, F. </a:t>
            </a:r>
            <a:r>
              <a:rPr lang="en-US" sz="2400" dirty="0" err="1" smtClean="0">
                <a:solidFill>
                  <a:schemeClr val="tx1"/>
                </a:solidFill>
              </a:rPr>
              <a:t>Deplump</a:t>
            </a:r>
            <a:r>
              <a:rPr lang="en-US" sz="2400" dirty="0" smtClean="0">
                <a:solidFill>
                  <a:schemeClr val="tx1"/>
                </a:solidFill>
              </a:rPr>
              <a:t> for Streaming Data. Data Compression Conference, 2011, 363-372.</a:t>
            </a:r>
          </a:p>
          <a:p>
            <a:r>
              <a:rPr lang="en-US" sz="2400" dirty="0" smtClean="0">
                <a:solidFill>
                  <a:schemeClr val="tx1"/>
                </a:solidFill>
              </a:rPr>
              <a:t>[3]  </a:t>
            </a:r>
            <a:r>
              <a:rPr lang="en-US" sz="2400" dirty="0" err="1" smtClean="0">
                <a:solidFill>
                  <a:schemeClr val="tx1"/>
                </a:solidFill>
              </a:rPr>
              <a:t>Gasthaus</a:t>
            </a:r>
            <a:r>
              <a:rPr lang="en-US" sz="2400" dirty="0" smtClean="0">
                <a:solidFill>
                  <a:schemeClr val="tx1"/>
                </a:solidFill>
              </a:rPr>
              <a:t>, J.; Wood, F. and </a:t>
            </a:r>
            <a:r>
              <a:rPr lang="en-US" sz="2400" dirty="0" err="1" smtClean="0">
                <a:solidFill>
                  <a:schemeClr val="tx1"/>
                </a:solidFill>
              </a:rPr>
              <a:t>Teh</a:t>
            </a:r>
            <a:r>
              <a:rPr lang="en-US" sz="2400" dirty="0" smtClean="0">
                <a:solidFill>
                  <a:schemeClr val="tx1"/>
                </a:solidFill>
              </a:rPr>
              <a:t>, Y. W. Lossless compression based on the Sequence </a:t>
            </a:r>
            <a:r>
              <a:rPr lang="en-US" sz="2400" dirty="0" err="1" smtClean="0">
                <a:solidFill>
                  <a:schemeClr val="tx1"/>
                </a:solidFill>
              </a:rPr>
              <a:t>Memoizer</a:t>
            </a:r>
            <a:r>
              <a:rPr lang="en-US" sz="2400" dirty="0" smtClean="0">
                <a:solidFill>
                  <a:schemeClr val="tx1"/>
                </a:solidFill>
              </a:rPr>
              <a:t>. Data Compression Conference, 2010, 337-345.</a:t>
            </a:r>
          </a:p>
          <a:p>
            <a:r>
              <a:rPr lang="en-US" sz="2400" dirty="0" smtClean="0">
                <a:solidFill>
                  <a:schemeClr val="tx1"/>
                </a:solidFill>
              </a:rPr>
              <a:t>[4]  </a:t>
            </a:r>
            <a:r>
              <a:rPr lang="en-US" sz="2400" dirty="0" err="1" smtClean="0">
                <a:solidFill>
                  <a:schemeClr val="tx1"/>
                </a:solidFill>
              </a:rPr>
              <a:t>Gasthaus</a:t>
            </a:r>
            <a:r>
              <a:rPr lang="en-US" sz="2400" dirty="0" smtClean="0">
                <a:solidFill>
                  <a:schemeClr val="tx1"/>
                </a:solidFill>
              </a:rPr>
              <a:t>, J. and </a:t>
            </a:r>
            <a:r>
              <a:rPr lang="en-US" sz="2400" dirty="0" err="1" smtClean="0">
                <a:solidFill>
                  <a:schemeClr val="tx1"/>
                </a:solidFill>
              </a:rPr>
              <a:t>Teh</a:t>
            </a:r>
            <a:r>
              <a:rPr lang="en-US" sz="2400" dirty="0" smtClean="0">
                <a:solidFill>
                  <a:schemeClr val="tx1"/>
                </a:solidFill>
              </a:rPr>
              <a:t>, Y. W. Improvements to the Sequence </a:t>
            </a:r>
            <a:r>
              <a:rPr lang="en-US" sz="2400" dirty="0" err="1" smtClean="0">
                <a:solidFill>
                  <a:schemeClr val="tx1"/>
                </a:solidFill>
              </a:rPr>
              <a:t>Memoizer</a:t>
            </a:r>
            <a:r>
              <a:rPr lang="en-US" sz="2400" dirty="0" smtClean="0">
                <a:solidFill>
                  <a:schemeClr val="tx1"/>
                </a:solidFill>
              </a:rPr>
              <a:t>. Proceedings of Neural Information Processing Systems, 2011, 685-693. </a:t>
            </a:r>
          </a:p>
          <a:p>
            <a:r>
              <a:rPr lang="en-US" sz="2400" dirty="0" smtClean="0">
                <a:solidFill>
                  <a:schemeClr val="tx1"/>
                </a:solidFill>
              </a:rPr>
              <a:t>[5]  Wikipedia, 2010. URL: http://</a:t>
            </a:r>
            <a:r>
              <a:rPr lang="en-US" sz="2400" dirty="0" err="1" smtClean="0">
                <a:solidFill>
                  <a:schemeClr val="tx1"/>
                </a:solidFill>
              </a:rPr>
              <a:t>download.wikimedia.org/enwiki</a:t>
            </a:r>
            <a:r>
              <a:rPr lang="en-US" sz="2400" dirty="0" smtClean="0">
                <a:solidFill>
                  <a:schemeClr val="tx1"/>
                </a:solidFill>
              </a:rPr>
              <a:t>/. </a:t>
            </a:r>
          </a:p>
          <a:p>
            <a:r>
              <a:rPr lang="en-US" sz="2400" dirty="0" smtClean="0">
                <a:solidFill>
                  <a:schemeClr val="tx1"/>
                </a:solidFill>
              </a:rPr>
              <a:t>[6]  Wood, F., </a:t>
            </a:r>
            <a:r>
              <a:rPr lang="en-US" sz="2400" dirty="0" err="1" smtClean="0">
                <a:solidFill>
                  <a:schemeClr val="tx1"/>
                </a:solidFill>
              </a:rPr>
              <a:t>Archambeau</a:t>
            </a:r>
            <a:r>
              <a:rPr lang="en-US" sz="2400" dirty="0" smtClean="0">
                <a:solidFill>
                  <a:schemeClr val="tx1"/>
                </a:solidFill>
              </a:rPr>
              <a:t>, C., </a:t>
            </a:r>
            <a:r>
              <a:rPr lang="en-US" sz="2400" dirty="0" err="1" smtClean="0">
                <a:solidFill>
                  <a:schemeClr val="tx1"/>
                </a:solidFill>
              </a:rPr>
              <a:t>Gasthaus</a:t>
            </a:r>
            <a:r>
              <a:rPr lang="en-US" sz="2400" dirty="0" smtClean="0">
                <a:solidFill>
                  <a:schemeClr val="tx1"/>
                </a:solidFill>
              </a:rPr>
              <a:t>, J., James, L., and </a:t>
            </a:r>
            <a:r>
              <a:rPr lang="en-US" sz="2400" dirty="0" err="1" smtClean="0">
                <a:solidFill>
                  <a:schemeClr val="tx1"/>
                </a:solidFill>
              </a:rPr>
              <a:t>Teh</a:t>
            </a:r>
            <a:r>
              <a:rPr lang="en-US" sz="2400" dirty="0" smtClean="0">
                <a:solidFill>
                  <a:schemeClr val="tx1"/>
                </a:solidFill>
              </a:rPr>
              <a:t>, Y. W. A stochastic </a:t>
            </a:r>
            <a:r>
              <a:rPr lang="en-US" sz="2400" dirty="0" err="1" smtClean="0">
                <a:solidFill>
                  <a:schemeClr val="tx1"/>
                </a:solidFill>
              </a:rPr>
              <a:t>memoizer</a:t>
            </a:r>
            <a:r>
              <a:rPr lang="en-US" sz="2400" dirty="0" smtClean="0">
                <a:solidFill>
                  <a:schemeClr val="tx1"/>
                </a:solidFill>
              </a:rPr>
              <a:t> for sequence data. In Proceedings of the 26th International Conference on Machine Learning, 2009, 1129-1136.</a:t>
            </a:r>
          </a:p>
          <a:p>
            <a:endParaRPr lang="en-US" sz="2400" dirty="0" smtClean="0">
              <a:solidFill>
                <a:schemeClr val="tx1"/>
              </a:solidFill>
            </a:endParaRPr>
          </a:p>
          <a:p>
            <a:endParaRPr lang="en-US" sz="2400" dirty="0">
              <a:solidFill>
                <a:schemeClr val="tx1"/>
              </a:solidFill>
            </a:endParaRPr>
          </a:p>
        </p:txBody>
      </p:sp>
      <p:sp>
        <p:nvSpPr>
          <p:cNvPr id="58" name="TextBox 57"/>
          <p:cNvSpPr txBox="1"/>
          <p:nvPr/>
        </p:nvSpPr>
        <p:spPr>
          <a:xfrm>
            <a:off x="14129570" y="26790690"/>
            <a:ext cx="14347415" cy="707886"/>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References</a:t>
            </a:r>
            <a:endParaRPr lang="en-US" sz="4000" b="1" dirty="0" smtClean="0">
              <a:solidFill>
                <a:schemeClr val="accent1">
                  <a:lumMod val="60000"/>
                  <a:lumOff val="40000"/>
                </a:schemeClr>
              </a:solidFill>
            </a:endParaRPr>
          </a:p>
        </p:txBody>
      </p:sp>
      <p:sp>
        <p:nvSpPr>
          <p:cNvPr id="59" name="TextBox 58"/>
          <p:cNvSpPr txBox="1"/>
          <p:nvPr/>
        </p:nvSpPr>
        <p:spPr>
          <a:xfrm>
            <a:off x="14195021" y="23829392"/>
            <a:ext cx="14325599" cy="2400657"/>
          </a:xfrm>
          <a:prstGeom prst="rect">
            <a:avLst/>
          </a:prstGeom>
          <a:noFill/>
        </p:spPr>
        <p:txBody>
          <a:bodyPr wrap="square" rtlCol="0">
            <a:spAutoFit/>
          </a:bodyPr>
          <a:lstStyle/>
          <a:p>
            <a:r>
              <a:rPr lang="en-US" sz="3000" dirty="0" smtClean="0"/>
              <a:t>Here 10, </a:t>
            </a:r>
            <a:r>
              <a:rPr lang="en-US" sz="3000" dirty="0" smtClean="0"/>
              <a:t>100MB chunks of</a:t>
            </a:r>
            <a:r>
              <a:rPr lang="en-US" sz="3000" dirty="0" smtClean="0"/>
              <a:t> Wikipedia were </a:t>
            </a:r>
            <a:r>
              <a:rPr lang="en-US" sz="3000" dirty="0" smtClean="0"/>
              <a:t>sampled with replacement and compressed using models limited to depths varying from 2 to 32. </a:t>
            </a:r>
            <a:r>
              <a:rPr lang="en-US" sz="3000" dirty="0" smtClean="0"/>
              <a:t> Each group </a:t>
            </a:r>
            <a:r>
              <a:rPr lang="en-US" sz="3000" dirty="0" smtClean="0"/>
              <a:t>contains </a:t>
            </a:r>
            <a:r>
              <a:rPr lang="en-US" sz="3000" dirty="0" smtClean="0"/>
              <a:t>results </a:t>
            </a:r>
            <a:r>
              <a:rPr lang="en-US" sz="3000" dirty="0" smtClean="0"/>
              <a:t>for models with a different upper limit</a:t>
            </a:r>
            <a:r>
              <a:rPr lang="en-US" sz="3000" dirty="0" smtClean="0"/>
              <a:t> L on </a:t>
            </a:r>
            <a:r>
              <a:rPr lang="en-US" sz="3000" dirty="0" smtClean="0"/>
              <a:t>the node count of the data structure.  As expected, larger models generally perform better.  Using a larger depth appears advantageous up </a:t>
            </a:r>
            <a:r>
              <a:rPr lang="en-US" sz="3000" dirty="0" smtClean="0"/>
              <a:t>to depth </a:t>
            </a:r>
            <a:r>
              <a:rPr lang="en-US" sz="3000" dirty="0" smtClean="0"/>
              <a:t>≈ 16.</a:t>
            </a:r>
          </a:p>
        </p:txBody>
      </p:sp>
      <p:sp>
        <p:nvSpPr>
          <p:cNvPr id="61" name="TextBox 60"/>
          <p:cNvSpPr txBox="1"/>
          <p:nvPr/>
        </p:nvSpPr>
        <p:spPr>
          <a:xfrm>
            <a:off x="14195021" y="18816420"/>
            <a:ext cx="14325599" cy="707886"/>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Bigger Models are Good</a:t>
            </a:r>
            <a:endParaRPr lang="en-US" sz="4000" b="1" dirty="0" smtClean="0">
              <a:solidFill>
                <a:schemeClr val="accent1">
                  <a:lumMod val="60000"/>
                  <a:lumOff val="40000"/>
                </a:schemeClr>
              </a:solidFill>
            </a:endParaRPr>
          </a:p>
        </p:txBody>
      </p:sp>
      <p:sp>
        <p:nvSpPr>
          <p:cNvPr id="65" name="TextBox 64"/>
          <p:cNvSpPr txBox="1"/>
          <p:nvPr/>
        </p:nvSpPr>
        <p:spPr>
          <a:xfrm>
            <a:off x="0" y="32272069"/>
            <a:ext cx="29260800" cy="646331"/>
          </a:xfrm>
          <a:prstGeom prst="rect">
            <a:avLst/>
          </a:prstGeom>
          <a:solidFill>
            <a:schemeClr val="tx2"/>
          </a:solidFill>
          <a:ln>
            <a:solidFill>
              <a:schemeClr val="tx2"/>
            </a:solidFill>
          </a:ln>
        </p:spPr>
        <p:txBody>
          <a:bodyPr vert="horz" wrap="square" lIns="0" tIns="0" rIns="0" bIns="0" rtlCol="0" anchor="t" anchorCtr="0">
            <a:spAutoFit/>
          </a:bodyPr>
          <a:lstStyle/>
          <a:p>
            <a:pPr algn="ctr"/>
            <a:r>
              <a:rPr lang="en-US" sz="4200" dirty="0" smtClean="0">
                <a:solidFill>
                  <a:schemeClr val="accent1">
                    <a:lumMod val="60000"/>
                    <a:lumOff val="40000"/>
                  </a:schemeClr>
                </a:solidFill>
              </a:rPr>
              <a:t>NIPS 2011 Workshop			    Bayesian </a:t>
            </a:r>
            <a:r>
              <a:rPr lang="en-US" sz="4200" dirty="0" err="1" smtClean="0">
                <a:solidFill>
                  <a:schemeClr val="accent1">
                    <a:lumMod val="60000"/>
                    <a:lumOff val="40000"/>
                  </a:schemeClr>
                </a:solidFill>
              </a:rPr>
              <a:t>Nonparametrics</a:t>
            </a:r>
            <a:r>
              <a:rPr lang="en-US" sz="4200" dirty="0" smtClean="0">
                <a:solidFill>
                  <a:schemeClr val="accent1">
                    <a:lumMod val="60000"/>
                    <a:lumOff val="40000"/>
                  </a:schemeClr>
                </a:solidFill>
              </a:rPr>
              <a:t>: Hope or Hype? 				    December, 2011</a:t>
            </a:r>
            <a:endParaRPr lang="en-US" sz="4200" dirty="0" smtClean="0">
              <a:solidFill>
                <a:schemeClr val="accent1">
                  <a:lumMod val="60000"/>
                  <a:lumOff val="40000"/>
                </a:schemeClr>
              </a:solidFill>
            </a:endParaRPr>
          </a:p>
        </p:txBody>
      </p:sp>
      <p:sp>
        <p:nvSpPr>
          <p:cNvPr id="67" name="TextBox 66"/>
          <p:cNvSpPr txBox="1"/>
          <p:nvPr/>
        </p:nvSpPr>
        <p:spPr>
          <a:xfrm>
            <a:off x="14195022" y="12215324"/>
            <a:ext cx="14281963" cy="707886"/>
          </a:xfrm>
          <a:prstGeom prst="rect">
            <a:avLst/>
          </a:prstGeom>
          <a:noFill/>
          <a:ln>
            <a:solidFill>
              <a:schemeClr val="tx2"/>
            </a:solidFill>
          </a:ln>
        </p:spPr>
        <p:txBody>
          <a:bodyPr wrap="square" rtlCol="0">
            <a:spAutoFit/>
          </a:bodyPr>
          <a:lstStyle/>
          <a:p>
            <a:endParaRPr lang="en-US" sz="4000" b="1" dirty="0" smtClean="0">
              <a:solidFill>
                <a:schemeClr val="accent1">
                  <a:lumMod val="60000"/>
                  <a:lumOff val="40000"/>
                </a:schemeClr>
              </a:solidFill>
            </a:endParaRPr>
          </a:p>
        </p:txBody>
      </p:sp>
      <p:sp>
        <p:nvSpPr>
          <p:cNvPr id="68" name="Rectangle 67"/>
          <p:cNvSpPr/>
          <p:nvPr/>
        </p:nvSpPr>
        <p:spPr>
          <a:xfrm>
            <a:off x="533411" y="26432606"/>
            <a:ext cx="12862188" cy="5292775"/>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69" name="TextBox 68"/>
          <p:cNvSpPr txBox="1"/>
          <p:nvPr/>
        </p:nvSpPr>
        <p:spPr>
          <a:xfrm>
            <a:off x="533411" y="25724720"/>
            <a:ext cx="12862187" cy="707886"/>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Sequence </a:t>
            </a:r>
            <a:r>
              <a:rPr lang="en-US" sz="4000" b="1" dirty="0" err="1" smtClean="0">
                <a:solidFill>
                  <a:schemeClr val="accent1">
                    <a:lumMod val="60000"/>
                    <a:lumOff val="40000"/>
                  </a:schemeClr>
                </a:solidFill>
              </a:rPr>
              <a:t>Memoizer</a:t>
            </a:r>
            <a:r>
              <a:rPr lang="en-US" sz="4000" b="1" dirty="0" smtClean="0">
                <a:solidFill>
                  <a:schemeClr val="accent1">
                    <a:lumMod val="60000"/>
                    <a:lumOff val="40000"/>
                  </a:schemeClr>
                </a:solidFill>
              </a:rPr>
              <a:t> [6] Review</a:t>
            </a:r>
            <a:endParaRPr lang="en-US" sz="4000" b="1" dirty="0" smtClean="0">
              <a:solidFill>
                <a:schemeClr val="accent1">
                  <a:lumMod val="60000"/>
                  <a:lumOff val="40000"/>
                </a:schemeClr>
              </a:solidFill>
            </a:endParaRPr>
          </a:p>
        </p:txBody>
      </p:sp>
      <p:pic>
        <p:nvPicPr>
          <p:cNvPr id="70" name="Picture 69" descr="prefix_tree.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3068496" y="26790690"/>
            <a:ext cx="7423699" cy="4517463"/>
          </a:xfrm>
          <a:prstGeom prst="rect">
            <a:avLst/>
          </a:prstGeom>
        </p:spPr>
      </p:pic>
      <p:pic>
        <p:nvPicPr>
          <p:cNvPr id="79" name="Picture 78" descr="varying_stream_length_transparent.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942885" y="19803905"/>
            <a:ext cx="12042850" cy="2589860"/>
          </a:xfrm>
          <a:prstGeom prst="rect">
            <a:avLst/>
          </a:prstGeom>
        </p:spPr>
      </p:pic>
      <p:pic>
        <p:nvPicPr>
          <p:cNvPr id="80" name="Picture 79" descr="varying_depths_transparent.pdf"/>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14667846" y="19803904"/>
            <a:ext cx="13327099" cy="4025487"/>
          </a:xfrm>
          <a:prstGeom prst="rect">
            <a:avLst/>
          </a:prstGeom>
        </p:spPr>
      </p:pic>
      <p:sp>
        <p:nvSpPr>
          <p:cNvPr id="81" name="TextBox 80"/>
          <p:cNvSpPr txBox="1"/>
          <p:nvPr/>
        </p:nvSpPr>
        <p:spPr>
          <a:xfrm>
            <a:off x="14129571" y="12215324"/>
            <a:ext cx="14347414" cy="707886"/>
          </a:xfrm>
          <a:prstGeom prst="rect">
            <a:avLst/>
          </a:prstGeom>
          <a:solidFill>
            <a:schemeClr val="tx2"/>
          </a:solidFill>
          <a:ln>
            <a:solidFill>
              <a:schemeClr val="tx2"/>
            </a:solidFill>
          </a:ln>
        </p:spPr>
        <p:txBody>
          <a:bodyPr wrap="square" rtlCol="0">
            <a:spAutoFit/>
          </a:bodyPr>
          <a:lstStyle/>
          <a:p>
            <a:pPr algn="ctr"/>
            <a:r>
              <a:rPr lang="en-US" sz="4000" b="1" dirty="0" smtClean="0">
                <a:solidFill>
                  <a:schemeClr val="accent1">
                    <a:lumMod val="60000"/>
                    <a:lumOff val="40000"/>
                  </a:schemeClr>
                </a:solidFill>
              </a:rPr>
              <a:t>Mole		          	 	Hammer</a:t>
            </a:r>
            <a:endParaRPr lang="en-US" sz="4000" b="1" dirty="0" smtClean="0">
              <a:solidFill>
                <a:schemeClr val="accent1">
                  <a:lumMod val="60000"/>
                  <a:lumOff val="4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2693</TotalTime>
  <Words>1029</Words>
  <Application>Microsoft Macintosh PowerPoint</Application>
  <PresentationFormat>Custom</PresentationFormat>
  <Paragraphs>30</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Wood</dc:creator>
  <cp:lastModifiedBy>Frank Wood</cp:lastModifiedBy>
  <cp:revision>6</cp:revision>
  <dcterms:created xsi:type="dcterms:W3CDTF">2011-12-04T03:20:13Z</dcterms:created>
  <dcterms:modified xsi:type="dcterms:W3CDTF">2011-12-06T00:13:56Z</dcterms:modified>
</cp:coreProperties>
</file>