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3"/>
  </p:notesMasterIdLst>
  <p:sldIdLst>
    <p:sldId id="256" r:id="rId2"/>
  </p:sldIdLst>
  <p:sldSz cx="42775188" cy="30230763"/>
  <p:notesSz cx="6858000" cy="9144000"/>
  <p:defaultTextStyle>
    <a:defPPr>
      <a:defRPr lang="en-US"/>
    </a:defPPr>
    <a:lvl1pPr marL="0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5884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1767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57651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3534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29418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15301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01185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87068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21" d="100"/>
          <a:sy n="21" d="100"/>
        </p:scale>
        <p:origin x="-392" y="-128"/>
      </p:cViewPr>
      <p:guideLst>
        <p:guide orient="horz" pos="9521"/>
        <p:guide pos="134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CEAB3-06BB-414C-87E0-3CA98CF69E22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D789-1594-6C4E-84A0-11CBA4F93A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5884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1767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57651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3534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29418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15301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01185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87068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D789-1594-6C4E-84A0-11CBA4F93A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139" y="9391133"/>
            <a:ext cx="36358910" cy="6480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6278" y="17130766"/>
            <a:ext cx="29942632" cy="77256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1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3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2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5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1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87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079182" y="5339371"/>
            <a:ext cx="45017915" cy="1137012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3161" y="5339371"/>
            <a:ext cx="134363101" cy="1137012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945" y="19426067"/>
            <a:ext cx="36358910" cy="6004165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8945" y="12813089"/>
            <a:ext cx="36358910" cy="661297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588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176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765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353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2941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530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11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8706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3160" y="31091502"/>
            <a:ext cx="89686794" cy="87949127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402874" y="31091502"/>
            <a:ext cx="89694222" cy="87949127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760" y="1210632"/>
            <a:ext cx="38497669" cy="50384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8760" y="6766935"/>
            <a:ext cx="18899803" cy="282013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5884" indent="0">
              <a:buNone/>
              <a:defRPr sz="9100" b="1"/>
            </a:lvl2pPr>
            <a:lvl3pPr marL="4171767" indent="0">
              <a:buNone/>
              <a:defRPr sz="8200" b="1"/>
            </a:lvl3pPr>
            <a:lvl4pPr marL="6257651" indent="0">
              <a:buNone/>
              <a:defRPr sz="7300" b="1"/>
            </a:lvl4pPr>
            <a:lvl5pPr marL="8343534" indent="0">
              <a:buNone/>
              <a:defRPr sz="7300" b="1"/>
            </a:lvl5pPr>
            <a:lvl6pPr marL="10429418" indent="0">
              <a:buNone/>
              <a:defRPr sz="7300" b="1"/>
            </a:lvl6pPr>
            <a:lvl7pPr marL="12515301" indent="0">
              <a:buNone/>
              <a:defRPr sz="7300" b="1"/>
            </a:lvl7pPr>
            <a:lvl8pPr marL="14601185" indent="0">
              <a:buNone/>
              <a:defRPr sz="7300" b="1"/>
            </a:lvl8pPr>
            <a:lvl9pPr marL="1668706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760" y="9587071"/>
            <a:ext cx="18899803" cy="17417680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29204" y="6766935"/>
            <a:ext cx="18907227" cy="282013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5884" indent="0">
              <a:buNone/>
              <a:defRPr sz="9100" b="1"/>
            </a:lvl2pPr>
            <a:lvl3pPr marL="4171767" indent="0">
              <a:buNone/>
              <a:defRPr sz="8200" b="1"/>
            </a:lvl3pPr>
            <a:lvl4pPr marL="6257651" indent="0">
              <a:buNone/>
              <a:defRPr sz="7300" b="1"/>
            </a:lvl4pPr>
            <a:lvl5pPr marL="8343534" indent="0">
              <a:buNone/>
              <a:defRPr sz="7300" b="1"/>
            </a:lvl5pPr>
            <a:lvl6pPr marL="10429418" indent="0">
              <a:buNone/>
              <a:defRPr sz="7300" b="1"/>
            </a:lvl6pPr>
            <a:lvl7pPr marL="12515301" indent="0">
              <a:buNone/>
              <a:defRPr sz="7300" b="1"/>
            </a:lvl7pPr>
            <a:lvl8pPr marL="14601185" indent="0">
              <a:buNone/>
              <a:defRPr sz="7300" b="1"/>
            </a:lvl8pPr>
            <a:lvl9pPr marL="1668706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29204" y="9587071"/>
            <a:ext cx="18907227" cy="17417680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762" y="1203632"/>
            <a:ext cx="14072742" cy="512243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3910" y="1203634"/>
            <a:ext cx="23912518" cy="25801119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762" y="6326069"/>
            <a:ext cx="14072742" cy="20678684"/>
          </a:xfrm>
        </p:spPr>
        <p:txBody>
          <a:bodyPr/>
          <a:lstStyle>
            <a:lvl1pPr marL="0" indent="0">
              <a:buNone/>
              <a:defRPr sz="6400"/>
            </a:lvl1pPr>
            <a:lvl2pPr marL="2085884" indent="0">
              <a:buNone/>
              <a:defRPr sz="5500"/>
            </a:lvl2pPr>
            <a:lvl3pPr marL="4171767" indent="0">
              <a:buNone/>
              <a:defRPr sz="4600"/>
            </a:lvl3pPr>
            <a:lvl4pPr marL="6257651" indent="0">
              <a:buNone/>
              <a:defRPr sz="4100"/>
            </a:lvl4pPr>
            <a:lvl5pPr marL="8343534" indent="0">
              <a:buNone/>
              <a:defRPr sz="4100"/>
            </a:lvl5pPr>
            <a:lvl6pPr marL="10429418" indent="0">
              <a:buNone/>
              <a:defRPr sz="4100"/>
            </a:lvl6pPr>
            <a:lvl7pPr marL="12515301" indent="0">
              <a:buNone/>
              <a:defRPr sz="4100"/>
            </a:lvl7pPr>
            <a:lvl8pPr marL="14601185" indent="0">
              <a:buNone/>
              <a:defRPr sz="4100"/>
            </a:lvl8pPr>
            <a:lvl9pPr marL="1668706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236" y="21161534"/>
            <a:ext cx="25665113" cy="249823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4236" y="2701175"/>
            <a:ext cx="25665113" cy="18138458"/>
          </a:xfrm>
        </p:spPr>
        <p:txBody>
          <a:bodyPr/>
          <a:lstStyle>
            <a:lvl1pPr marL="0" indent="0">
              <a:buNone/>
              <a:defRPr sz="14600"/>
            </a:lvl1pPr>
            <a:lvl2pPr marL="2085884" indent="0">
              <a:buNone/>
              <a:defRPr sz="12800"/>
            </a:lvl2pPr>
            <a:lvl3pPr marL="4171767" indent="0">
              <a:buNone/>
              <a:defRPr sz="10900"/>
            </a:lvl3pPr>
            <a:lvl4pPr marL="6257651" indent="0">
              <a:buNone/>
              <a:defRPr sz="9100"/>
            </a:lvl4pPr>
            <a:lvl5pPr marL="8343534" indent="0">
              <a:buNone/>
              <a:defRPr sz="9100"/>
            </a:lvl5pPr>
            <a:lvl6pPr marL="10429418" indent="0">
              <a:buNone/>
              <a:defRPr sz="9100"/>
            </a:lvl6pPr>
            <a:lvl7pPr marL="12515301" indent="0">
              <a:buNone/>
              <a:defRPr sz="9100"/>
            </a:lvl7pPr>
            <a:lvl8pPr marL="14601185" indent="0">
              <a:buNone/>
              <a:defRPr sz="9100"/>
            </a:lvl8pPr>
            <a:lvl9pPr marL="1668706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4236" y="23659773"/>
            <a:ext cx="25665113" cy="3547914"/>
          </a:xfrm>
        </p:spPr>
        <p:txBody>
          <a:bodyPr/>
          <a:lstStyle>
            <a:lvl1pPr marL="0" indent="0">
              <a:buNone/>
              <a:defRPr sz="6400"/>
            </a:lvl1pPr>
            <a:lvl2pPr marL="2085884" indent="0">
              <a:buNone/>
              <a:defRPr sz="5500"/>
            </a:lvl2pPr>
            <a:lvl3pPr marL="4171767" indent="0">
              <a:buNone/>
              <a:defRPr sz="4600"/>
            </a:lvl3pPr>
            <a:lvl4pPr marL="6257651" indent="0">
              <a:buNone/>
              <a:defRPr sz="4100"/>
            </a:lvl4pPr>
            <a:lvl5pPr marL="8343534" indent="0">
              <a:buNone/>
              <a:defRPr sz="4100"/>
            </a:lvl5pPr>
            <a:lvl6pPr marL="10429418" indent="0">
              <a:buNone/>
              <a:defRPr sz="4100"/>
            </a:lvl6pPr>
            <a:lvl7pPr marL="12515301" indent="0">
              <a:buNone/>
              <a:defRPr sz="4100"/>
            </a:lvl7pPr>
            <a:lvl8pPr marL="14601185" indent="0">
              <a:buNone/>
              <a:defRPr sz="4100"/>
            </a:lvl8pPr>
            <a:lvl9pPr marL="1668706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8760" y="1210632"/>
            <a:ext cx="38497669" cy="5038461"/>
          </a:xfrm>
          <a:prstGeom prst="rect">
            <a:avLst/>
          </a:prstGeom>
        </p:spPr>
        <p:txBody>
          <a:bodyPr vert="horz" lIns="417177" tIns="208588" rIns="417177" bIns="2085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8760" y="7053847"/>
            <a:ext cx="38497669" cy="19950906"/>
          </a:xfrm>
          <a:prstGeom prst="rect">
            <a:avLst/>
          </a:prstGeom>
        </p:spPr>
        <p:txBody>
          <a:bodyPr vert="horz" lIns="417177" tIns="208588" rIns="417177" bIns="2085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8760" y="28019441"/>
            <a:ext cx="9980877" cy="1609508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14856" y="28019441"/>
            <a:ext cx="13545476" cy="1609508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55552" y="28019441"/>
            <a:ext cx="9980877" cy="1609508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208588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4413" indent="-1564413" algn="l" defTabSz="2085884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89561" indent="-1303677" algn="l" defTabSz="2085884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4709" indent="-1042942" algn="l" defTabSz="2085884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0592" indent="-1042942" algn="l" defTabSz="2085884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86476" indent="-1042942" algn="l" defTabSz="2085884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2360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58243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4127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0010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5884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1767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7651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3534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29418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5301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1185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87068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2.png"/><Relationship Id="rId4" Type="http://schemas.openxmlformats.org/officeDocument/2006/relationships/image" Target="../media/image2.png"/><Relationship Id="rId7" Type="http://schemas.openxmlformats.org/officeDocument/2006/relationships/image" Target="../media/image5.pdf"/><Relationship Id="rId11" Type="http://schemas.openxmlformats.org/officeDocument/2006/relationships/image" Target="../media/image9.pd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6" Type="http://schemas.openxmlformats.org/officeDocument/2006/relationships/image" Target="../media/image14.png"/><Relationship Id="rId8" Type="http://schemas.openxmlformats.org/officeDocument/2006/relationships/image" Target="../media/image6.png"/><Relationship Id="rId13" Type="http://schemas.openxmlformats.org/officeDocument/2006/relationships/image" Target="../media/image11.pdf"/><Relationship Id="rId10" Type="http://schemas.openxmlformats.org/officeDocument/2006/relationships/image" Target="../media/image8.png"/><Relationship Id="rId5" Type="http://schemas.openxmlformats.org/officeDocument/2006/relationships/image" Target="../media/image3.pdf"/><Relationship Id="rId15" Type="http://schemas.openxmlformats.org/officeDocument/2006/relationships/image" Target="../media/image13.pdf"/><Relationship Id="rId12" Type="http://schemas.openxmlformats.org/officeDocument/2006/relationships/image" Target="../media/image10.png"/><Relationship Id="rId17" Type="http://schemas.openxmlformats.org/officeDocument/2006/relationships/image" Target="../media/image15.pdf"/><Relationship Id="rId2" Type="http://schemas.openxmlformats.org/officeDocument/2006/relationships/notesSlide" Target="../notesSlides/notesSlide1.xml"/><Relationship Id="rId9" Type="http://schemas.openxmlformats.org/officeDocument/2006/relationships/image" Target="../media/image7.pdf"/><Relationship Id="rId3" Type="http://schemas.openxmlformats.org/officeDocument/2006/relationships/image" Target="../media/image1.pdf"/><Relationship Id="rId1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42775188" cy="261858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33793" y="1572396"/>
            <a:ext cx="22187655" cy="104618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/>
            <a:r>
              <a:rPr lang="en-US" sz="5500" dirty="0" smtClean="0">
                <a:solidFill>
                  <a:schemeClr val="bg1">
                    <a:lumMod val="75000"/>
                  </a:schemeClr>
                </a:solidFill>
              </a:rPr>
              <a:t>Nicholas Bartlett*, David </a:t>
            </a:r>
            <a:r>
              <a:rPr lang="en-US" sz="5500" dirty="0" err="1" smtClean="0">
                <a:solidFill>
                  <a:schemeClr val="bg1">
                    <a:lumMod val="75000"/>
                  </a:schemeClr>
                </a:solidFill>
              </a:rPr>
              <a:t>Pfau</a:t>
            </a:r>
            <a:r>
              <a:rPr lang="en-US" sz="5500" baseline="30000" dirty="0" smtClean="0">
                <a:solidFill>
                  <a:schemeClr val="bg1">
                    <a:lumMod val="75000"/>
                  </a:schemeClr>
                </a:solidFill>
              </a:rPr>
              <a:t>†</a:t>
            </a:r>
            <a:r>
              <a:rPr lang="en-US" sz="5500" dirty="0" smtClean="0">
                <a:solidFill>
                  <a:schemeClr val="bg1">
                    <a:lumMod val="75000"/>
                  </a:schemeClr>
                </a:solidFill>
              </a:rPr>
              <a:t>, Frank Wood*</a:t>
            </a:r>
            <a:endParaRPr lang="en-US" sz="5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5194" y="18123"/>
            <a:ext cx="3886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Constant Memory Inference for a Dependent Hierarchical Pitman-</a:t>
            </a:r>
            <a:r>
              <a:rPr lang="en-US" sz="8000" b="1" dirty="0" err="1" smtClean="0">
                <a:solidFill>
                  <a:schemeClr val="bg1"/>
                </a:solidFill>
              </a:rPr>
              <a:t>Yor</a:t>
            </a:r>
            <a:r>
              <a:rPr lang="en-US" sz="8000" b="1" dirty="0" smtClean="0">
                <a:solidFill>
                  <a:schemeClr val="bg1"/>
                </a:solidFill>
              </a:rPr>
              <a:t> Process </a:t>
            </a:r>
          </a:p>
          <a:p>
            <a:endParaRPr lang="en-US" sz="9500" dirty="0"/>
          </a:p>
        </p:txBody>
      </p:sp>
      <p:sp>
        <p:nvSpPr>
          <p:cNvPr id="10" name="TextBox 9"/>
          <p:cNvSpPr txBox="1"/>
          <p:nvPr/>
        </p:nvSpPr>
        <p:spPr>
          <a:xfrm>
            <a:off x="1084332" y="3789397"/>
            <a:ext cx="10287000" cy="3862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Goals:  </a:t>
            </a:r>
            <a:r>
              <a:rPr lang="en-US" sz="3500" dirty="0" smtClean="0"/>
              <a:t>   - Describe</a:t>
            </a:r>
            <a:r>
              <a:rPr lang="en-US" sz="3500" dirty="0" smtClean="0"/>
              <a:t> </a:t>
            </a:r>
            <a:r>
              <a:rPr lang="en-US" sz="3500" dirty="0" smtClean="0"/>
              <a:t>dependent </a:t>
            </a:r>
            <a:r>
              <a:rPr lang="en-US" sz="3500" dirty="0" smtClean="0"/>
              <a:t>hierarchical</a:t>
            </a:r>
            <a:r>
              <a:rPr lang="en-US" sz="3500" dirty="0" smtClean="0"/>
              <a:t>             </a:t>
            </a:r>
          </a:p>
          <a:p>
            <a:r>
              <a:rPr lang="en-US" sz="3500" dirty="0" smtClean="0"/>
              <a:t>                </a:t>
            </a:r>
            <a:r>
              <a:rPr lang="en-US" sz="3500" dirty="0" smtClean="0"/>
              <a:t>Pitman</a:t>
            </a:r>
            <a:r>
              <a:rPr lang="en-US" sz="3500" dirty="0" smtClean="0"/>
              <a:t>-</a:t>
            </a:r>
            <a:r>
              <a:rPr lang="en-US" sz="3500" dirty="0" err="1" smtClean="0"/>
              <a:t>Yor</a:t>
            </a:r>
            <a:r>
              <a:rPr lang="en-US" sz="3500" dirty="0" smtClean="0"/>
              <a:t> </a:t>
            </a:r>
            <a:r>
              <a:rPr lang="en-US" sz="3500" dirty="0" smtClean="0"/>
              <a:t>Process</a:t>
            </a:r>
          </a:p>
          <a:p>
            <a:endParaRPr lang="en-US" sz="3500" dirty="0" smtClean="0"/>
          </a:p>
          <a:p>
            <a:r>
              <a:rPr lang="en-US" sz="3500" dirty="0" smtClean="0"/>
              <a:t>Results:  -</a:t>
            </a:r>
            <a:r>
              <a:rPr lang="en-US" sz="3500" dirty="0" smtClean="0"/>
              <a:t> </a:t>
            </a:r>
            <a:r>
              <a:rPr lang="en-US" sz="3500" dirty="0" smtClean="0"/>
              <a:t>C</a:t>
            </a:r>
            <a:r>
              <a:rPr lang="en-US" sz="3500" dirty="0" smtClean="0"/>
              <a:t>onstant space</a:t>
            </a:r>
            <a:r>
              <a:rPr lang="en-US" sz="3500" dirty="0" smtClean="0"/>
              <a:t> sequence model</a:t>
            </a:r>
          </a:p>
          <a:p>
            <a:r>
              <a:rPr lang="en-US" sz="3500" dirty="0" smtClean="0"/>
              <a:t>                -Test </a:t>
            </a:r>
            <a:r>
              <a:rPr lang="en-US" sz="3500" dirty="0" smtClean="0"/>
              <a:t>data entropy approaching </a:t>
            </a:r>
            <a:r>
              <a:rPr lang="en-US" sz="3500" dirty="0" smtClean="0"/>
              <a:t>the</a:t>
            </a:r>
            <a:r>
              <a:rPr lang="en-US" sz="3500" dirty="0" smtClean="0"/>
              <a:t> </a:t>
            </a:r>
            <a:r>
              <a:rPr lang="en-US" sz="3500" dirty="0" smtClean="0"/>
              <a:t>sequence </a:t>
            </a:r>
          </a:p>
          <a:p>
            <a:r>
              <a:rPr lang="en-US" sz="3500" dirty="0" smtClean="0"/>
              <a:t>                </a:t>
            </a:r>
            <a:r>
              <a:rPr lang="en-US" sz="3500" dirty="0" err="1" smtClean="0"/>
              <a:t>m</a:t>
            </a:r>
            <a:r>
              <a:rPr lang="en-US" sz="3500" dirty="0" err="1" smtClean="0"/>
              <a:t>emoizer</a:t>
            </a:r>
            <a:r>
              <a:rPr lang="en-US" sz="3500" dirty="0" smtClean="0"/>
              <a:t> </a:t>
            </a:r>
            <a:r>
              <a:rPr lang="en-US" sz="3500" dirty="0" smtClean="0"/>
              <a:t>model</a:t>
            </a:r>
            <a:endParaRPr lang="en-US" sz="3500" dirty="0" smtClean="0"/>
          </a:p>
          <a:p>
            <a:r>
              <a:rPr lang="en-US" sz="3500" dirty="0" smtClean="0"/>
              <a:t>                </a:t>
            </a:r>
            <a:r>
              <a:rPr lang="en-US" sz="3500" dirty="0" smtClean="0"/>
              <a:t>-</a:t>
            </a:r>
            <a:r>
              <a:rPr lang="en-US" sz="3500" dirty="0" smtClean="0"/>
              <a:t>Incremental Estimation procedure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4861" y="3081511"/>
            <a:ext cx="102870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Introduction</a:t>
            </a:r>
          </a:p>
          <a:p>
            <a:endParaRPr lang="en-US" dirty="0" smtClean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9522877"/>
            <a:ext cx="42775188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alibri (Body)"/>
                <a:cs typeface="Calibri (Body)"/>
              </a:rPr>
              <a:t>*Statistics Department, Columbia University     |     </a:t>
            </a:r>
            <a:r>
              <a:rPr lang="en-US" sz="4000" baseline="30000" dirty="0" smtClean="0">
                <a:solidFill>
                  <a:schemeClr val="bg1"/>
                </a:solidFill>
                <a:latin typeface="Calibri (Body)"/>
                <a:cs typeface="Calibri (Body)"/>
              </a:rPr>
              <a:t>†</a:t>
            </a:r>
            <a:r>
              <a:rPr lang="en-US" sz="4000" dirty="0" smtClean="0">
                <a:solidFill>
                  <a:schemeClr val="bg1"/>
                </a:solidFill>
                <a:latin typeface="Calibri (Body)"/>
                <a:cs typeface="Calibri (Body)"/>
              </a:rPr>
              <a:t>Center </a:t>
            </a:r>
            <a:r>
              <a:rPr lang="en-US" sz="4000" dirty="0">
                <a:solidFill>
                  <a:schemeClr val="bg1"/>
                </a:solidFill>
                <a:latin typeface="Calibri (Body)"/>
                <a:cs typeface="Calibri (Body)"/>
              </a:rPr>
              <a:t>for Theoretical </a:t>
            </a:r>
            <a:r>
              <a:rPr lang="en-US" sz="4000" dirty="0" smtClean="0">
                <a:solidFill>
                  <a:schemeClr val="bg1"/>
                </a:solidFill>
                <a:latin typeface="Calibri (Body)"/>
                <a:cs typeface="Calibri (Body)"/>
              </a:rPr>
              <a:t>Neuroscience, Columbia University</a:t>
            </a:r>
            <a:endParaRPr lang="en-US" sz="4000" dirty="0">
              <a:solidFill>
                <a:schemeClr val="bg1"/>
              </a:solidFill>
              <a:latin typeface="Calibri (Body)"/>
              <a:cs typeface="Calibri (Body)"/>
            </a:endParaRPr>
          </a:p>
        </p:txBody>
      </p:sp>
      <p:pic>
        <p:nvPicPr>
          <p:cNvPr id="15" name="Picture 14" descr="figur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846" r="5692"/>
              <a:stretch>
                <a:fillRect/>
              </a:stretch>
            </p:blipFill>
          </mc:Choice>
          <mc:Fallback>
            <p:blipFill>
              <a:blip r:embed="rId4"/>
              <a:srcRect l="2846" r="5692"/>
              <a:stretch>
                <a:fillRect/>
              </a:stretch>
            </p:blipFill>
          </mc:Fallback>
        </mc:AlternateContent>
        <p:spPr>
          <a:xfrm>
            <a:off x="1084332" y="17983467"/>
            <a:ext cx="10297529" cy="645478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 descr="figur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2000" t="1818" r="5000" b="1818"/>
              <a:stretch>
                <a:fillRect/>
              </a:stretch>
            </p:blipFill>
          </mc:Choice>
          <mc:Fallback>
            <p:blipFill>
              <a:blip r:embed="rId6"/>
              <a:srcRect l="2000" t="1818" r="5000" b="1818"/>
              <a:stretch>
                <a:fillRect/>
              </a:stretch>
            </p:blipFill>
          </mc:Fallback>
        </mc:AlternateContent>
        <p:spPr>
          <a:xfrm>
            <a:off x="12929396" y="18691353"/>
            <a:ext cx="7848600" cy="86794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 descr="prefix_tre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rcRect l="1460" r="1460"/>
              <a:stretch>
                <a:fillRect/>
              </a:stretch>
            </p:blipFill>
          </mc:Choice>
          <mc:Fallback>
            <p:blipFill>
              <a:blip r:embed="rId8"/>
              <a:srcRect l="1460" r="1460"/>
              <a:stretch>
                <a:fillRect/>
              </a:stretch>
            </p:blipFill>
          </mc:Fallback>
        </mc:AlternateContent>
        <p:spPr>
          <a:xfrm>
            <a:off x="21311393" y="18691353"/>
            <a:ext cx="7848600" cy="54112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 descr="results_calgary_corpu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rcRect/>
              <a:stretch>
                <a:fillRect/>
              </a:stretch>
            </p:blipFill>
          </mc:Choice>
          <mc:Fallback>
            <p:blipFill>
              <a:blip r:embed="rId10"/>
              <a:srcRect/>
              <a:stretch>
                <a:fillRect/>
              </a:stretch>
            </p:blipFill>
          </mc:Fallback>
        </mc:AlternateContent>
        <p:spPr>
          <a:xfrm>
            <a:off x="12929394" y="13759703"/>
            <a:ext cx="16230600" cy="352629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9" name="Picture 18" descr="forgettingCoun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>
                <a:lum bright="100000"/>
              </a:blip>
              <a:srcRect l="7059" t="10000" r="51765" b="56364"/>
              <a:stretch>
                <a:fillRect/>
              </a:stretch>
            </p:blipFill>
          </mc:Choice>
          <mc:Fallback>
            <p:blipFill>
              <a:blip r:embed="rId12">
                <a:lum bright="100000"/>
              </a:blip>
              <a:srcRect l="7059" t="10000" r="51765" b="56364"/>
              <a:stretch>
                <a:fillRect/>
              </a:stretch>
            </p:blipFill>
          </mc:Fallback>
        </mc:AlternateContent>
        <p:spPr>
          <a:xfrm>
            <a:off x="30760194" y="7288867"/>
            <a:ext cx="10629939" cy="1123811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 descr="forgettingCoun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>
                <a:lum/>
              </a:blip>
              <a:srcRect l="14118" t="47273" r="58824" b="45455"/>
              <a:stretch>
                <a:fillRect/>
              </a:stretch>
            </p:blipFill>
          </mc:Choice>
          <mc:Fallback>
            <p:blipFill>
              <a:blip r:embed="rId14">
                <a:lum/>
              </a:blip>
              <a:srcRect l="14118" t="47273" r="58824" b="45455"/>
              <a:stretch>
                <a:fillRect/>
              </a:stretch>
            </p:blipFill>
          </mc:Fallback>
        </mc:AlternateContent>
        <p:spPr>
          <a:xfrm>
            <a:off x="1084266" y="13094544"/>
            <a:ext cx="10287066" cy="35785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 descr="forgettingCoun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rcRect l="10000" t="56818" r="54118" b="35455"/>
              <a:stretch>
                <a:fillRect/>
              </a:stretch>
            </p:blipFill>
          </mc:Choice>
          <mc:Fallback>
            <p:blipFill>
              <a:blip r:embed="rId16"/>
              <a:srcRect l="10000" t="56818" r="54118" b="35455"/>
              <a:stretch>
                <a:fillRect/>
              </a:stretch>
            </p:blipFill>
          </mc:Fallback>
        </mc:AlternateContent>
        <p:spPr>
          <a:xfrm>
            <a:off x="12929394" y="6145867"/>
            <a:ext cx="16230600" cy="45234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12929396" y="13051818"/>
            <a:ext cx="16230600" cy="7078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Results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2194" y="8305006"/>
            <a:ext cx="102870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Drawing from a Pitman-</a:t>
            </a:r>
            <a:r>
              <a:rPr lang="en-US" sz="4000" dirty="0" err="1" smtClean="0">
                <a:solidFill>
                  <a:srgbClr val="FFFF00"/>
                </a:solidFill>
              </a:rPr>
              <a:t>Yor</a:t>
            </a:r>
            <a:r>
              <a:rPr lang="en-US" sz="4000" dirty="0" smtClean="0">
                <a:solidFill>
                  <a:srgbClr val="FFFF00"/>
                </a:solidFill>
              </a:rPr>
              <a:t> Process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2194" y="9019381"/>
            <a:ext cx="10287000" cy="2785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500" dirty="0" smtClean="0"/>
              <a:t>Draw a partition of the first N integers from the </a:t>
            </a:r>
            <a:r>
              <a:rPr lang="en-US" sz="3500" dirty="0" err="1" smtClean="0"/>
              <a:t>Ewen’s</a:t>
            </a:r>
            <a:r>
              <a:rPr lang="en-US" sz="3500" dirty="0" smtClean="0"/>
              <a:t> two parameter sampling distribution.</a:t>
            </a:r>
          </a:p>
          <a:p>
            <a:pPr>
              <a:buFont typeface="Arial"/>
              <a:buChar char="•"/>
            </a:pPr>
            <a:r>
              <a:rPr lang="en-US" sz="3500" dirty="0" smtClean="0"/>
              <a:t>If part J of the partition is made up of K integers, assign K elements in the final sample a value drawn from the base distribution.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4332" y="12398177"/>
            <a:ext cx="102870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Hierarchical Pitman-</a:t>
            </a:r>
            <a:r>
              <a:rPr lang="en-US" sz="4000" dirty="0" err="1" smtClean="0">
                <a:solidFill>
                  <a:srgbClr val="FFFF00"/>
                </a:solidFill>
              </a:rPr>
              <a:t>Yor</a:t>
            </a:r>
            <a:r>
              <a:rPr lang="en-US" sz="4000" dirty="0" smtClean="0">
                <a:solidFill>
                  <a:srgbClr val="FFFF00"/>
                </a:solidFill>
              </a:rPr>
              <a:t> Processes (HPYP)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4266" y="17275581"/>
            <a:ext cx="10297573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Graphical Depiction of Draw from HPYP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929394" y="5437981"/>
            <a:ext cx="162306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Dependent Hierarchical Pitman-</a:t>
            </a:r>
            <a:r>
              <a:rPr lang="en-US" sz="4000" dirty="0" err="1" smtClean="0">
                <a:solidFill>
                  <a:srgbClr val="FFFF00"/>
                </a:solidFill>
              </a:rPr>
              <a:t>Yor</a:t>
            </a:r>
            <a:r>
              <a:rPr lang="en-US" sz="4000" dirty="0" smtClean="0">
                <a:solidFill>
                  <a:srgbClr val="FFFF00"/>
                </a:solidFill>
              </a:rPr>
              <a:t> Process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3803" y="25060116"/>
            <a:ext cx="10297529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FF00"/>
                </a:solidFill>
              </a:rPr>
              <a:t>Ewen’s</a:t>
            </a:r>
            <a:r>
              <a:rPr lang="en-US" sz="4000" dirty="0" smtClean="0">
                <a:solidFill>
                  <a:srgbClr val="FFFF00"/>
                </a:solidFill>
              </a:rPr>
              <a:t> Consistency Property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2194" y="25768002"/>
            <a:ext cx="10329138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If N objects are partitioned following the </a:t>
            </a:r>
            <a:r>
              <a:rPr lang="en-US" sz="3500" dirty="0" err="1" smtClean="0"/>
              <a:t>Ewen’s</a:t>
            </a:r>
            <a:r>
              <a:rPr lang="en-US" sz="3500" dirty="0" smtClean="0"/>
              <a:t> sampling distribution and one object is removed uniformly at random, the resulting partition also follows the </a:t>
            </a:r>
            <a:r>
              <a:rPr lang="en-US" sz="3500" dirty="0" err="1" smtClean="0"/>
              <a:t>Ewen’s</a:t>
            </a:r>
            <a:r>
              <a:rPr lang="en-US" sz="3500" dirty="0" smtClean="0"/>
              <a:t> sampling distribution.</a:t>
            </a:r>
            <a:endParaRPr lang="en-US" sz="3500" dirty="0"/>
          </a:p>
        </p:txBody>
      </p:sp>
      <p:sp>
        <p:nvSpPr>
          <p:cNvPr id="32" name="TextBox 31"/>
          <p:cNvSpPr txBox="1"/>
          <p:nvPr/>
        </p:nvSpPr>
        <p:spPr>
          <a:xfrm>
            <a:off x="12929394" y="10690017"/>
            <a:ext cx="16230600" cy="1708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The consistency property can be used to create the generative process of a dependent hierarchical  Pitman-</a:t>
            </a:r>
            <a:r>
              <a:rPr lang="en-US" sz="3500" dirty="0" err="1" smtClean="0"/>
              <a:t>Yor</a:t>
            </a:r>
            <a:r>
              <a:rPr lang="en-US" sz="3500" dirty="0" smtClean="0"/>
              <a:t> process. In this process, deletion only takes place in leaf nodes, such as those shaded grey in the SM graphical model.</a:t>
            </a:r>
            <a:endParaRPr lang="en-US" sz="80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0760194" y="6580981"/>
            <a:ext cx="10629939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Particle Filter Inference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929394" y="3081511"/>
            <a:ext cx="162306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Sequence </a:t>
            </a:r>
            <a:r>
              <a:rPr lang="en-US" sz="4000" dirty="0" err="1" smtClean="0">
                <a:solidFill>
                  <a:srgbClr val="FFFF00"/>
                </a:solidFill>
              </a:rPr>
              <a:t>Memoizer</a:t>
            </a:r>
            <a:r>
              <a:rPr lang="en-US" sz="4000" dirty="0" smtClean="0">
                <a:solidFill>
                  <a:srgbClr val="FFFF00"/>
                </a:solidFill>
              </a:rPr>
              <a:t> Model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29394" y="3789397"/>
            <a:ext cx="1623060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The SM model is a HPYP model with all concentration parameters set to zero.  This allows for linear space complexity as seen in the graphical model.</a:t>
            </a:r>
            <a:endParaRPr lang="en-US" sz="35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11393" y="17983467"/>
            <a:ext cx="7848601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SM Graphical Model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29396" y="17983467"/>
            <a:ext cx="78486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Depiction of Deletion Process</a:t>
            </a:r>
          </a:p>
          <a:p>
            <a:endParaRPr lang="en-US" dirty="0"/>
          </a:p>
        </p:txBody>
      </p:sp>
      <p:pic>
        <p:nvPicPr>
          <p:cNvPr id="39" name="Picture 38" descr="forgettingCoun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7"/>
              <a:srcRect l="7059" t="67273" r="50588" b="25455"/>
              <a:stretch>
                <a:fillRect/>
              </a:stretch>
            </p:blipFill>
          </mc:Choice>
          <mc:Fallback>
            <p:blipFill>
              <a:blip r:embed="rId18"/>
              <a:srcRect l="7059" t="67273" r="50588" b="25455"/>
              <a:stretch>
                <a:fillRect/>
              </a:stretch>
            </p:blipFill>
          </mc:Fallback>
        </mc:AlternateContent>
        <p:spPr>
          <a:xfrm>
            <a:off x="30760194" y="3789397"/>
            <a:ext cx="10629939" cy="2362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0" name="TextBox 39"/>
          <p:cNvSpPr txBox="1"/>
          <p:nvPr/>
        </p:nvSpPr>
        <p:spPr>
          <a:xfrm>
            <a:off x="30760194" y="3081511"/>
            <a:ext cx="10629939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Dependent HPYP Sequence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266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Bartlett</dc:creator>
  <cp:lastModifiedBy>Nicholas Bartlett</cp:lastModifiedBy>
  <cp:revision>47</cp:revision>
  <cp:lastPrinted>2010-06-14T23:10:51Z</cp:lastPrinted>
  <dcterms:created xsi:type="dcterms:W3CDTF">2010-06-15T20:10:25Z</dcterms:created>
  <dcterms:modified xsi:type="dcterms:W3CDTF">2010-06-15T22:49:55Z</dcterms:modified>
</cp:coreProperties>
</file>