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3"/>
  </p:notesMasterIdLst>
  <p:sldIdLst>
    <p:sldId id="256" r:id="rId2"/>
  </p:sldIdLst>
  <p:sldSz cx="42062400" cy="32004000"/>
  <p:notesSz cx="6858000" cy="9144000"/>
  <p:defaultTextStyle>
    <a:defPPr>
      <a:defRPr lang="en-US"/>
    </a:defPPr>
    <a:lvl1pPr marL="0" algn="l" defTabSz="2116150" rtl="0" eaLnBrk="1" latinLnBrk="0" hangingPunct="1">
      <a:defRPr sz="8300" kern="1200">
        <a:solidFill>
          <a:schemeClr val="tx1"/>
        </a:solidFill>
        <a:latin typeface="+mn-lt"/>
        <a:ea typeface="+mn-ea"/>
        <a:cs typeface="+mn-cs"/>
      </a:defRPr>
    </a:lvl1pPr>
    <a:lvl2pPr marL="2116150" algn="l" defTabSz="2116150" rtl="0" eaLnBrk="1" latinLnBrk="0" hangingPunct="1">
      <a:defRPr sz="8300" kern="1200">
        <a:solidFill>
          <a:schemeClr val="tx1"/>
        </a:solidFill>
        <a:latin typeface="+mn-lt"/>
        <a:ea typeface="+mn-ea"/>
        <a:cs typeface="+mn-cs"/>
      </a:defRPr>
    </a:lvl2pPr>
    <a:lvl3pPr marL="4232300" algn="l" defTabSz="2116150" rtl="0" eaLnBrk="1" latinLnBrk="0" hangingPunct="1">
      <a:defRPr sz="8300" kern="1200">
        <a:solidFill>
          <a:schemeClr val="tx1"/>
        </a:solidFill>
        <a:latin typeface="+mn-lt"/>
        <a:ea typeface="+mn-ea"/>
        <a:cs typeface="+mn-cs"/>
      </a:defRPr>
    </a:lvl3pPr>
    <a:lvl4pPr marL="6348451" algn="l" defTabSz="2116150" rtl="0" eaLnBrk="1" latinLnBrk="0" hangingPunct="1">
      <a:defRPr sz="8300" kern="1200">
        <a:solidFill>
          <a:schemeClr val="tx1"/>
        </a:solidFill>
        <a:latin typeface="+mn-lt"/>
        <a:ea typeface="+mn-ea"/>
        <a:cs typeface="+mn-cs"/>
      </a:defRPr>
    </a:lvl4pPr>
    <a:lvl5pPr marL="8464601" algn="l" defTabSz="2116150" rtl="0" eaLnBrk="1" latinLnBrk="0" hangingPunct="1">
      <a:defRPr sz="8300" kern="1200">
        <a:solidFill>
          <a:schemeClr val="tx1"/>
        </a:solidFill>
        <a:latin typeface="+mn-lt"/>
        <a:ea typeface="+mn-ea"/>
        <a:cs typeface="+mn-cs"/>
      </a:defRPr>
    </a:lvl5pPr>
    <a:lvl6pPr marL="10580751" algn="l" defTabSz="2116150" rtl="0" eaLnBrk="1" latinLnBrk="0" hangingPunct="1">
      <a:defRPr sz="8300" kern="1200">
        <a:solidFill>
          <a:schemeClr val="tx1"/>
        </a:solidFill>
        <a:latin typeface="+mn-lt"/>
        <a:ea typeface="+mn-ea"/>
        <a:cs typeface="+mn-cs"/>
      </a:defRPr>
    </a:lvl6pPr>
    <a:lvl7pPr marL="12696901" algn="l" defTabSz="2116150" rtl="0" eaLnBrk="1" latinLnBrk="0" hangingPunct="1">
      <a:defRPr sz="8300" kern="1200">
        <a:solidFill>
          <a:schemeClr val="tx1"/>
        </a:solidFill>
        <a:latin typeface="+mn-lt"/>
        <a:ea typeface="+mn-ea"/>
        <a:cs typeface="+mn-cs"/>
      </a:defRPr>
    </a:lvl7pPr>
    <a:lvl8pPr marL="14813051" algn="l" defTabSz="2116150" rtl="0" eaLnBrk="1" latinLnBrk="0" hangingPunct="1">
      <a:defRPr sz="8300" kern="1200">
        <a:solidFill>
          <a:schemeClr val="tx1"/>
        </a:solidFill>
        <a:latin typeface="+mn-lt"/>
        <a:ea typeface="+mn-ea"/>
        <a:cs typeface="+mn-cs"/>
      </a:defRPr>
    </a:lvl8pPr>
    <a:lvl9pPr marL="16929202" algn="l" defTabSz="2116150"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webPr allowPng="1" organizeInFolders="0" useLongFilenames="0" imgSz="1024x768" encoding="macintosh"/>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inimized" horzBarState="maximized">
    <p:restoredLeft sz="15620"/>
    <p:restoredTop sz="95624" autoAdjust="0"/>
  </p:normalViewPr>
  <p:slideViewPr>
    <p:cSldViewPr snapToObjects="1">
      <p:cViewPr varScale="1">
        <p:scale>
          <a:sx n="23" d="100"/>
          <a:sy n="23" d="100"/>
        </p:scale>
        <p:origin x="-1592" y="-136"/>
      </p:cViewPr>
      <p:guideLst>
        <p:guide orient="horz" pos="10080"/>
        <p:guide pos="13248"/>
      </p:guideLst>
    </p:cSldViewPr>
  </p:slideViewPr>
  <p:notesTextViewPr>
    <p:cViewPr>
      <p:scale>
        <a:sx n="100" d="100"/>
        <a:sy n="100" d="100"/>
      </p:scale>
      <p:origin x="0" y="0"/>
    </p:cViewPr>
  </p:notesTextViewPr>
  <p:notesViewPr>
    <p:cSldViewPr snapToObjects="1">
      <p:cViewPr varScale="1">
        <p:scale>
          <a:sx n="80" d="100"/>
          <a:sy n="80" d="100"/>
        </p:scale>
        <p:origin x="-216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DCD723-E7D4-214E-8FB5-EA17146B5B6B}" type="datetimeFigureOut">
              <a:rPr lang="en-US" smtClean="0"/>
              <a:pPr/>
              <a:t>3/28/11</a:t>
            </a:fld>
            <a:endParaRPr lang="en-US"/>
          </a:p>
        </p:txBody>
      </p:sp>
      <p:sp>
        <p:nvSpPr>
          <p:cNvPr id="4" name="Slide Image Placeholder 3"/>
          <p:cNvSpPr>
            <a:spLocks noGrp="1" noRot="1" noChangeAspect="1"/>
          </p:cNvSpPr>
          <p:nvPr>
            <p:ph type="sldImg" idx="2"/>
          </p:nvPr>
        </p:nvSpPr>
        <p:spPr>
          <a:xfrm>
            <a:off x="1176338" y="685800"/>
            <a:ext cx="45053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C8D84D-3052-E749-B956-3BA7DE643D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2116150" rtl="0" eaLnBrk="1" latinLnBrk="0" hangingPunct="1">
      <a:defRPr sz="5600" kern="1200">
        <a:solidFill>
          <a:schemeClr val="tx1"/>
        </a:solidFill>
        <a:latin typeface="+mn-lt"/>
        <a:ea typeface="+mn-ea"/>
        <a:cs typeface="+mn-cs"/>
      </a:defRPr>
    </a:lvl1pPr>
    <a:lvl2pPr marL="2116150" algn="l" defTabSz="2116150" rtl="0" eaLnBrk="1" latinLnBrk="0" hangingPunct="1">
      <a:defRPr sz="5600" kern="1200">
        <a:solidFill>
          <a:schemeClr val="tx1"/>
        </a:solidFill>
        <a:latin typeface="+mn-lt"/>
        <a:ea typeface="+mn-ea"/>
        <a:cs typeface="+mn-cs"/>
      </a:defRPr>
    </a:lvl2pPr>
    <a:lvl3pPr marL="4232300" algn="l" defTabSz="2116150" rtl="0" eaLnBrk="1" latinLnBrk="0" hangingPunct="1">
      <a:defRPr sz="5600" kern="1200">
        <a:solidFill>
          <a:schemeClr val="tx1"/>
        </a:solidFill>
        <a:latin typeface="+mn-lt"/>
        <a:ea typeface="+mn-ea"/>
        <a:cs typeface="+mn-cs"/>
      </a:defRPr>
    </a:lvl3pPr>
    <a:lvl4pPr marL="6348451" algn="l" defTabSz="2116150" rtl="0" eaLnBrk="1" latinLnBrk="0" hangingPunct="1">
      <a:defRPr sz="5600" kern="1200">
        <a:solidFill>
          <a:schemeClr val="tx1"/>
        </a:solidFill>
        <a:latin typeface="+mn-lt"/>
        <a:ea typeface="+mn-ea"/>
        <a:cs typeface="+mn-cs"/>
      </a:defRPr>
    </a:lvl4pPr>
    <a:lvl5pPr marL="8464601" algn="l" defTabSz="2116150" rtl="0" eaLnBrk="1" latinLnBrk="0" hangingPunct="1">
      <a:defRPr sz="5600" kern="1200">
        <a:solidFill>
          <a:schemeClr val="tx1"/>
        </a:solidFill>
        <a:latin typeface="+mn-lt"/>
        <a:ea typeface="+mn-ea"/>
        <a:cs typeface="+mn-cs"/>
      </a:defRPr>
    </a:lvl5pPr>
    <a:lvl6pPr marL="10580751" algn="l" defTabSz="2116150" rtl="0" eaLnBrk="1" latinLnBrk="0" hangingPunct="1">
      <a:defRPr sz="5600" kern="1200">
        <a:solidFill>
          <a:schemeClr val="tx1"/>
        </a:solidFill>
        <a:latin typeface="+mn-lt"/>
        <a:ea typeface="+mn-ea"/>
        <a:cs typeface="+mn-cs"/>
      </a:defRPr>
    </a:lvl6pPr>
    <a:lvl7pPr marL="12696901" algn="l" defTabSz="2116150" rtl="0" eaLnBrk="1" latinLnBrk="0" hangingPunct="1">
      <a:defRPr sz="5600" kern="1200">
        <a:solidFill>
          <a:schemeClr val="tx1"/>
        </a:solidFill>
        <a:latin typeface="+mn-lt"/>
        <a:ea typeface="+mn-ea"/>
        <a:cs typeface="+mn-cs"/>
      </a:defRPr>
    </a:lvl7pPr>
    <a:lvl8pPr marL="14813051" algn="l" defTabSz="2116150" rtl="0" eaLnBrk="1" latinLnBrk="0" hangingPunct="1">
      <a:defRPr sz="5600" kern="1200">
        <a:solidFill>
          <a:schemeClr val="tx1"/>
        </a:solidFill>
        <a:latin typeface="+mn-lt"/>
        <a:ea typeface="+mn-ea"/>
        <a:cs typeface="+mn-cs"/>
      </a:defRPr>
    </a:lvl8pPr>
    <a:lvl9pPr marL="16929202" algn="l" defTabSz="2116150"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C8D84D-3052-E749-B956-3BA7DE643DE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941986"/>
            <a:ext cx="35753040" cy="6860117"/>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0" y="18135600"/>
            <a:ext cx="29443680" cy="8178800"/>
          </a:xfrm>
        </p:spPr>
        <p:txBody>
          <a:bodyPr/>
          <a:lstStyle>
            <a:lvl1pPr marL="0" indent="0" algn="ctr">
              <a:buNone/>
              <a:defRPr>
                <a:solidFill>
                  <a:schemeClr val="tx1">
                    <a:tint val="75000"/>
                  </a:schemeClr>
                </a:solidFill>
              </a:defRPr>
            </a:lvl1pPr>
            <a:lvl2pPr marL="2116150" indent="0" algn="ctr">
              <a:buNone/>
              <a:defRPr>
                <a:solidFill>
                  <a:schemeClr val="tx1">
                    <a:tint val="75000"/>
                  </a:schemeClr>
                </a:solidFill>
              </a:defRPr>
            </a:lvl2pPr>
            <a:lvl3pPr marL="4232300" indent="0" algn="ctr">
              <a:buNone/>
              <a:defRPr>
                <a:solidFill>
                  <a:schemeClr val="tx1">
                    <a:tint val="75000"/>
                  </a:schemeClr>
                </a:solidFill>
              </a:defRPr>
            </a:lvl3pPr>
            <a:lvl4pPr marL="6348451" indent="0" algn="ctr">
              <a:buNone/>
              <a:defRPr>
                <a:solidFill>
                  <a:schemeClr val="tx1">
                    <a:tint val="75000"/>
                  </a:schemeClr>
                </a:solidFill>
              </a:defRPr>
            </a:lvl4pPr>
            <a:lvl5pPr marL="8464601" indent="0" algn="ctr">
              <a:buNone/>
              <a:defRPr>
                <a:solidFill>
                  <a:schemeClr val="tx1">
                    <a:tint val="75000"/>
                  </a:schemeClr>
                </a:solidFill>
              </a:defRPr>
            </a:lvl5pPr>
            <a:lvl6pPr marL="10580751" indent="0" algn="ctr">
              <a:buNone/>
              <a:defRPr>
                <a:solidFill>
                  <a:schemeClr val="tx1">
                    <a:tint val="75000"/>
                  </a:schemeClr>
                </a:solidFill>
              </a:defRPr>
            </a:lvl6pPr>
            <a:lvl7pPr marL="12696901" indent="0" algn="ctr">
              <a:buNone/>
              <a:defRPr>
                <a:solidFill>
                  <a:schemeClr val="tx1">
                    <a:tint val="75000"/>
                  </a:schemeClr>
                </a:solidFill>
              </a:defRPr>
            </a:lvl7pPr>
            <a:lvl8pPr marL="14813051" indent="0" algn="ctr">
              <a:buNone/>
              <a:defRPr>
                <a:solidFill>
                  <a:schemeClr val="tx1">
                    <a:tint val="75000"/>
                  </a:schemeClr>
                </a:solidFill>
              </a:defRPr>
            </a:lvl8pPr>
            <a:lvl9pPr marL="169292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81646"/>
            <a:ext cx="9464040" cy="273071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0" y="1281646"/>
            <a:ext cx="27691080" cy="27307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77E569-04F4-C74A-B81D-9D516A7CF018}" type="datetimeFigureOut">
              <a:rPr lang="en-US" smtClean="0"/>
              <a:pPr/>
              <a:t>3/28/11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565536"/>
            <a:ext cx="35753040" cy="6356350"/>
          </a:xfrm>
        </p:spPr>
        <p:txBody>
          <a:bodyPr anchor="t"/>
          <a:lstStyle>
            <a:lvl1pPr algn="l">
              <a:defRPr sz="18500" b="1" cap="all"/>
            </a:lvl1pPr>
          </a:lstStyle>
          <a:p>
            <a:r>
              <a:rPr lang="en-US" smtClean="0"/>
              <a:t>Click to edit Master title style</a:t>
            </a:r>
            <a:endParaRPr lang="en-US"/>
          </a:p>
        </p:txBody>
      </p:sp>
      <p:sp>
        <p:nvSpPr>
          <p:cNvPr id="3" name="Text Placeholder 2"/>
          <p:cNvSpPr>
            <a:spLocks noGrp="1"/>
          </p:cNvSpPr>
          <p:nvPr>
            <p:ph type="body" idx="1"/>
          </p:nvPr>
        </p:nvSpPr>
        <p:spPr>
          <a:xfrm>
            <a:off x="3322640" y="13564663"/>
            <a:ext cx="35753040" cy="7000873"/>
          </a:xfrm>
        </p:spPr>
        <p:txBody>
          <a:bodyPr anchor="b"/>
          <a:lstStyle>
            <a:lvl1pPr marL="0" indent="0">
              <a:buNone/>
              <a:defRPr sz="9300">
                <a:solidFill>
                  <a:schemeClr val="tx1">
                    <a:tint val="75000"/>
                  </a:schemeClr>
                </a:solidFill>
              </a:defRPr>
            </a:lvl1pPr>
            <a:lvl2pPr marL="2116150" indent="0">
              <a:buNone/>
              <a:defRPr sz="8300">
                <a:solidFill>
                  <a:schemeClr val="tx1">
                    <a:tint val="75000"/>
                  </a:schemeClr>
                </a:solidFill>
              </a:defRPr>
            </a:lvl2pPr>
            <a:lvl3pPr marL="4232300" indent="0">
              <a:buNone/>
              <a:defRPr sz="7400">
                <a:solidFill>
                  <a:schemeClr val="tx1">
                    <a:tint val="75000"/>
                  </a:schemeClr>
                </a:solidFill>
              </a:defRPr>
            </a:lvl3pPr>
            <a:lvl4pPr marL="6348451" indent="0">
              <a:buNone/>
              <a:defRPr sz="6500">
                <a:solidFill>
                  <a:schemeClr val="tx1">
                    <a:tint val="75000"/>
                  </a:schemeClr>
                </a:solidFill>
              </a:defRPr>
            </a:lvl4pPr>
            <a:lvl5pPr marL="8464601" indent="0">
              <a:buNone/>
              <a:defRPr sz="6500">
                <a:solidFill>
                  <a:schemeClr val="tx1">
                    <a:tint val="75000"/>
                  </a:schemeClr>
                </a:solidFill>
              </a:defRPr>
            </a:lvl5pPr>
            <a:lvl6pPr marL="10580751" indent="0">
              <a:buNone/>
              <a:defRPr sz="6500">
                <a:solidFill>
                  <a:schemeClr val="tx1">
                    <a:tint val="75000"/>
                  </a:schemeClr>
                </a:solidFill>
              </a:defRPr>
            </a:lvl6pPr>
            <a:lvl7pPr marL="12696901" indent="0">
              <a:buNone/>
              <a:defRPr sz="6500">
                <a:solidFill>
                  <a:schemeClr val="tx1">
                    <a:tint val="75000"/>
                  </a:schemeClr>
                </a:solidFill>
              </a:defRPr>
            </a:lvl7pPr>
            <a:lvl8pPr marL="14813051" indent="0">
              <a:buNone/>
              <a:defRPr sz="6500">
                <a:solidFill>
                  <a:schemeClr val="tx1">
                    <a:tint val="75000"/>
                  </a:schemeClr>
                </a:solidFill>
              </a:defRPr>
            </a:lvl8pPr>
            <a:lvl9pPr marL="16929202" indent="0">
              <a:buNone/>
              <a:defRPr sz="6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77E569-04F4-C74A-B81D-9D516A7CF018}" type="datetimeFigureOut">
              <a:rPr lang="en-US" smtClean="0"/>
              <a:pPr/>
              <a:t>3/28/11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0" y="7467602"/>
            <a:ext cx="18577560" cy="21121161"/>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467602"/>
            <a:ext cx="18577560" cy="21121161"/>
          </a:xfrm>
        </p:spPr>
        <p:txBody>
          <a:bodyPr/>
          <a:lstStyle>
            <a:lvl1pPr>
              <a:defRPr sz="13000"/>
            </a:lvl1pPr>
            <a:lvl2pPr>
              <a:defRPr sz="11100"/>
            </a:lvl2pPr>
            <a:lvl3pPr>
              <a:defRPr sz="9300"/>
            </a:lvl3pPr>
            <a:lvl4pPr>
              <a:defRPr sz="8300"/>
            </a:lvl4pPr>
            <a:lvl5pPr>
              <a:defRPr sz="8300"/>
            </a:lvl5pPr>
            <a:lvl6pPr>
              <a:defRPr sz="8300"/>
            </a:lvl6pPr>
            <a:lvl7pPr>
              <a:defRPr sz="8300"/>
            </a:lvl7pPr>
            <a:lvl8pPr>
              <a:defRPr sz="8300"/>
            </a:lvl8pPr>
            <a:lvl9pPr>
              <a:defRPr sz="8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77E569-04F4-C74A-B81D-9D516A7CF018}" type="datetimeFigureOut">
              <a:rPr lang="en-US" smtClean="0"/>
              <a:pPr/>
              <a:t>3/28/11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0" y="7163861"/>
            <a:ext cx="18584865" cy="2985556"/>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4" name="Content Placeholder 3"/>
          <p:cNvSpPr>
            <a:spLocks noGrp="1"/>
          </p:cNvSpPr>
          <p:nvPr>
            <p:ph sz="half" idx="2"/>
          </p:nvPr>
        </p:nvSpPr>
        <p:spPr>
          <a:xfrm>
            <a:off x="2103120" y="10149417"/>
            <a:ext cx="18584865" cy="18439344"/>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17" y="7163861"/>
            <a:ext cx="18592165" cy="2985556"/>
          </a:xfrm>
        </p:spPr>
        <p:txBody>
          <a:bodyPr anchor="b"/>
          <a:lstStyle>
            <a:lvl1pPr marL="0" indent="0">
              <a:buNone/>
              <a:defRPr sz="11100" b="1"/>
            </a:lvl1pPr>
            <a:lvl2pPr marL="2116150" indent="0">
              <a:buNone/>
              <a:defRPr sz="9300" b="1"/>
            </a:lvl2pPr>
            <a:lvl3pPr marL="4232300" indent="0">
              <a:buNone/>
              <a:defRPr sz="8300" b="1"/>
            </a:lvl3pPr>
            <a:lvl4pPr marL="6348451" indent="0">
              <a:buNone/>
              <a:defRPr sz="7400" b="1"/>
            </a:lvl4pPr>
            <a:lvl5pPr marL="8464601" indent="0">
              <a:buNone/>
              <a:defRPr sz="7400" b="1"/>
            </a:lvl5pPr>
            <a:lvl6pPr marL="10580751" indent="0">
              <a:buNone/>
              <a:defRPr sz="7400" b="1"/>
            </a:lvl6pPr>
            <a:lvl7pPr marL="12696901" indent="0">
              <a:buNone/>
              <a:defRPr sz="7400" b="1"/>
            </a:lvl7pPr>
            <a:lvl8pPr marL="14813051" indent="0">
              <a:buNone/>
              <a:defRPr sz="7400" b="1"/>
            </a:lvl8pPr>
            <a:lvl9pPr marL="16929202" indent="0">
              <a:buNone/>
              <a:defRPr sz="7400" b="1"/>
            </a:lvl9pPr>
          </a:lstStyle>
          <a:p>
            <a:pPr lvl="0"/>
            <a:r>
              <a:rPr lang="en-US" smtClean="0"/>
              <a:t>Click to edit Master text styles</a:t>
            </a:r>
          </a:p>
        </p:txBody>
      </p:sp>
      <p:sp>
        <p:nvSpPr>
          <p:cNvPr id="6" name="Content Placeholder 5"/>
          <p:cNvSpPr>
            <a:spLocks noGrp="1"/>
          </p:cNvSpPr>
          <p:nvPr>
            <p:ph sz="quarter" idx="4"/>
          </p:nvPr>
        </p:nvSpPr>
        <p:spPr>
          <a:xfrm>
            <a:off x="21367117" y="10149417"/>
            <a:ext cx="18592165" cy="18439344"/>
          </a:xfrm>
        </p:spPr>
        <p:txBody>
          <a:bodyPr/>
          <a:lstStyle>
            <a:lvl1pPr>
              <a:defRPr sz="11100"/>
            </a:lvl1pPr>
            <a:lvl2pPr>
              <a:defRPr sz="9300"/>
            </a:lvl2pPr>
            <a:lvl3pPr>
              <a:defRPr sz="83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7E569-04F4-C74A-B81D-9D516A7CF018}" type="datetimeFigureOut">
              <a:rPr lang="en-US" smtClean="0"/>
              <a:pPr/>
              <a:t>3/28/11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77E569-04F4-C74A-B81D-9D516A7CF018}" type="datetimeFigureOut">
              <a:rPr lang="en-US" smtClean="0"/>
              <a:pPr/>
              <a:t>3/28/11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7E569-04F4-C74A-B81D-9D516A7CF018}" type="datetimeFigureOut">
              <a:rPr lang="en-US" smtClean="0"/>
              <a:pPr/>
              <a:t>3/28/11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274233"/>
            <a:ext cx="13838240" cy="54229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6445230" y="1274236"/>
            <a:ext cx="23514050" cy="27314527"/>
          </a:xfrm>
        </p:spPr>
        <p:txBody>
          <a:bodyPr/>
          <a:lstStyle>
            <a:lvl1pPr>
              <a:defRPr sz="14800"/>
            </a:lvl1pPr>
            <a:lvl2pPr>
              <a:defRPr sz="13000"/>
            </a:lvl2pPr>
            <a:lvl3pPr>
              <a:defRPr sz="111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22" y="6697136"/>
            <a:ext cx="13838240" cy="21891627"/>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E569-04F4-C74A-B81D-9D516A7CF018}" type="datetimeFigureOut">
              <a:rPr lang="en-US" smtClean="0"/>
              <a:pPr/>
              <a:t>3/28/11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402800"/>
            <a:ext cx="25237440" cy="2644777"/>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8244525" y="2859617"/>
            <a:ext cx="25237440" cy="19202400"/>
          </a:xfrm>
        </p:spPr>
        <p:txBody>
          <a:bodyPr/>
          <a:lstStyle>
            <a:lvl1pPr marL="0" indent="0">
              <a:buNone/>
              <a:defRPr sz="14800"/>
            </a:lvl1pPr>
            <a:lvl2pPr marL="2116150" indent="0">
              <a:buNone/>
              <a:defRPr sz="13000"/>
            </a:lvl2pPr>
            <a:lvl3pPr marL="4232300" indent="0">
              <a:buNone/>
              <a:defRPr sz="11100"/>
            </a:lvl3pPr>
            <a:lvl4pPr marL="6348451" indent="0">
              <a:buNone/>
              <a:defRPr sz="9300"/>
            </a:lvl4pPr>
            <a:lvl5pPr marL="8464601" indent="0">
              <a:buNone/>
              <a:defRPr sz="9300"/>
            </a:lvl5pPr>
            <a:lvl6pPr marL="10580751" indent="0">
              <a:buNone/>
              <a:defRPr sz="9300"/>
            </a:lvl6pPr>
            <a:lvl7pPr marL="12696901" indent="0">
              <a:buNone/>
              <a:defRPr sz="9300"/>
            </a:lvl7pPr>
            <a:lvl8pPr marL="14813051" indent="0">
              <a:buNone/>
              <a:defRPr sz="9300"/>
            </a:lvl8pPr>
            <a:lvl9pPr marL="16929202" indent="0">
              <a:buNone/>
              <a:defRPr sz="9300"/>
            </a:lvl9pPr>
          </a:lstStyle>
          <a:p>
            <a:endParaRPr lang="en-US"/>
          </a:p>
        </p:txBody>
      </p:sp>
      <p:sp>
        <p:nvSpPr>
          <p:cNvPr id="4" name="Text Placeholder 3"/>
          <p:cNvSpPr>
            <a:spLocks noGrp="1"/>
          </p:cNvSpPr>
          <p:nvPr>
            <p:ph type="body" sz="half" idx="2"/>
          </p:nvPr>
        </p:nvSpPr>
        <p:spPr>
          <a:xfrm>
            <a:off x="8244525" y="25047577"/>
            <a:ext cx="25237440" cy="3756023"/>
          </a:xfrm>
        </p:spPr>
        <p:txBody>
          <a:bodyPr/>
          <a:lstStyle>
            <a:lvl1pPr marL="0" indent="0">
              <a:buNone/>
              <a:defRPr sz="6500"/>
            </a:lvl1pPr>
            <a:lvl2pPr marL="2116150" indent="0">
              <a:buNone/>
              <a:defRPr sz="5600"/>
            </a:lvl2pPr>
            <a:lvl3pPr marL="4232300" indent="0">
              <a:buNone/>
              <a:defRPr sz="4600"/>
            </a:lvl3pPr>
            <a:lvl4pPr marL="6348451" indent="0">
              <a:buNone/>
              <a:defRPr sz="4200"/>
            </a:lvl4pPr>
            <a:lvl5pPr marL="8464601" indent="0">
              <a:buNone/>
              <a:defRPr sz="4200"/>
            </a:lvl5pPr>
            <a:lvl6pPr marL="10580751" indent="0">
              <a:buNone/>
              <a:defRPr sz="4200"/>
            </a:lvl6pPr>
            <a:lvl7pPr marL="12696901" indent="0">
              <a:buNone/>
              <a:defRPr sz="4200"/>
            </a:lvl7pPr>
            <a:lvl8pPr marL="14813051" indent="0">
              <a:buNone/>
              <a:defRPr sz="4200"/>
            </a:lvl8pPr>
            <a:lvl9pPr marL="16929202"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7E569-04F4-C74A-B81D-9D516A7CF018}" type="datetimeFigureOut">
              <a:rPr lang="en-US" smtClean="0"/>
              <a:pPr/>
              <a:t>3/28/11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45C6D-B8F6-E04F-B2A5-36FE60A6C2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281644"/>
            <a:ext cx="37856160" cy="5334000"/>
          </a:xfrm>
          <a:prstGeom prst="rect">
            <a:avLst/>
          </a:prstGeom>
        </p:spPr>
        <p:txBody>
          <a:bodyPr vert="horz" lIns="423230" tIns="211615" rIns="423230" bIns="2116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0" y="7467602"/>
            <a:ext cx="37856160" cy="21121161"/>
          </a:xfrm>
          <a:prstGeom prst="rect">
            <a:avLst/>
          </a:prstGeom>
        </p:spPr>
        <p:txBody>
          <a:bodyPr vert="horz" lIns="423230" tIns="211615" rIns="423230" bIns="2116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0" y="29662969"/>
            <a:ext cx="9814560" cy="1703917"/>
          </a:xfrm>
          <a:prstGeom prst="rect">
            <a:avLst/>
          </a:prstGeom>
        </p:spPr>
        <p:txBody>
          <a:bodyPr vert="horz" lIns="423230" tIns="211615" rIns="423230" bIns="211615" rtlCol="0" anchor="ctr"/>
          <a:lstStyle>
            <a:lvl1pPr algn="l">
              <a:defRPr sz="5600">
                <a:solidFill>
                  <a:schemeClr val="tx1">
                    <a:tint val="75000"/>
                  </a:schemeClr>
                </a:solidFill>
              </a:defRPr>
            </a:lvl1pPr>
          </a:lstStyle>
          <a:p>
            <a:fld id="{BB77E569-04F4-C74A-B81D-9D516A7CF018}" type="datetimeFigureOut">
              <a:rPr lang="en-US" smtClean="0"/>
              <a:pPr/>
              <a:t>3/28/11</a:t>
            </a:fld>
            <a:endParaRPr lang="en-US"/>
          </a:p>
        </p:txBody>
      </p:sp>
      <p:sp>
        <p:nvSpPr>
          <p:cNvPr id="5" name="Footer Placeholder 4"/>
          <p:cNvSpPr>
            <a:spLocks noGrp="1"/>
          </p:cNvSpPr>
          <p:nvPr>
            <p:ph type="ftr" sz="quarter" idx="3"/>
          </p:nvPr>
        </p:nvSpPr>
        <p:spPr>
          <a:xfrm>
            <a:off x="14371320" y="29662969"/>
            <a:ext cx="13319760" cy="1703917"/>
          </a:xfrm>
          <a:prstGeom prst="rect">
            <a:avLst/>
          </a:prstGeom>
        </p:spPr>
        <p:txBody>
          <a:bodyPr vert="horz" lIns="423230" tIns="211615" rIns="423230" bIns="211615"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29662969"/>
            <a:ext cx="9814560" cy="1703917"/>
          </a:xfrm>
          <a:prstGeom prst="rect">
            <a:avLst/>
          </a:prstGeom>
        </p:spPr>
        <p:txBody>
          <a:bodyPr vert="horz" lIns="423230" tIns="211615" rIns="423230" bIns="211615" rtlCol="0" anchor="ctr"/>
          <a:lstStyle>
            <a:lvl1pPr algn="r">
              <a:defRPr sz="5600">
                <a:solidFill>
                  <a:schemeClr val="tx1">
                    <a:tint val="75000"/>
                  </a:schemeClr>
                </a:solidFill>
              </a:defRPr>
            </a:lvl1pPr>
          </a:lstStyle>
          <a:p>
            <a:fld id="{63445C6D-B8F6-E04F-B2A5-36FE60A6C2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2116150" rtl="0" eaLnBrk="1" latinLnBrk="0" hangingPunct="1">
        <a:spcBef>
          <a:spcPct val="0"/>
        </a:spcBef>
        <a:buNone/>
        <a:defRPr sz="20400" kern="1200">
          <a:solidFill>
            <a:schemeClr val="tx1"/>
          </a:solidFill>
          <a:latin typeface="+mj-lt"/>
          <a:ea typeface="+mj-ea"/>
          <a:cs typeface="+mj-cs"/>
        </a:defRPr>
      </a:lvl1pPr>
    </p:titleStyle>
    <p:bodyStyle>
      <a:lvl1pPr marL="1587113" indent="-1587113" algn="l" defTabSz="2116150" rtl="0" eaLnBrk="1" latinLnBrk="0" hangingPunct="1">
        <a:spcBef>
          <a:spcPct val="20000"/>
        </a:spcBef>
        <a:buFont typeface="Arial"/>
        <a:buChar char="•"/>
        <a:defRPr sz="14800" kern="1200">
          <a:solidFill>
            <a:schemeClr val="tx1"/>
          </a:solidFill>
          <a:latin typeface="+mn-lt"/>
          <a:ea typeface="+mn-ea"/>
          <a:cs typeface="+mn-cs"/>
        </a:defRPr>
      </a:lvl1pPr>
      <a:lvl2pPr marL="3438744" indent="-1322594" algn="l" defTabSz="2116150" rtl="0" eaLnBrk="1" latinLnBrk="0" hangingPunct="1">
        <a:spcBef>
          <a:spcPct val="20000"/>
        </a:spcBef>
        <a:buFont typeface="Arial"/>
        <a:buChar char="–"/>
        <a:defRPr sz="13000" kern="1200">
          <a:solidFill>
            <a:schemeClr val="tx1"/>
          </a:solidFill>
          <a:latin typeface="+mn-lt"/>
          <a:ea typeface="+mn-ea"/>
          <a:cs typeface="+mn-cs"/>
        </a:defRPr>
      </a:lvl2pPr>
      <a:lvl3pPr marL="5290376" indent="-1058075" algn="l" defTabSz="2116150" rtl="0" eaLnBrk="1" latinLnBrk="0" hangingPunct="1">
        <a:spcBef>
          <a:spcPct val="20000"/>
        </a:spcBef>
        <a:buFont typeface="Arial"/>
        <a:buChar char="•"/>
        <a:defRPr sz="11100" kern="1200">
          <a:solidFill>
            <a:schemeClr val="tx1"/>
          </a:solidFill>
          <a:latin typeface="+mn-lt"/>
          <a:ea typeface="+mn-ea"/>
          <a:cs typeface="+mn-cs"/>
        </a:defRPr>
      </a:lvl3pPr>
      <a:lvl4pPr marL="7406526" indent="-1058075" algn="l" defTabSz="2116150" rtl="0" eaLnBrk="1" latinLnBrk="0" hangingPunct="1">
        <a:spcBef>
          <a:spcPct val="20000"/>
        </a:spcBef>
        <a:buFont typeface="Arial"/>
        <a:buChar char="–"/>
        <a:defRPr sz="9300" kern="1200">
          <a:solidFill>
            <a:schemeClr val="tx1"/>
          </a:solidFill>
          <a:latin typeface="+mn-lt"/>
          <a:ea typeface="+mn-ea"/>
          <a:cs typeface="+mn-cs"/>
        </a:defRPr>
      </a:lvl4pPr>
      <a:lvl5pPr marL="9522676" indent="-1058075" algn="l" defTabSz="2116150" rtl="0" eaLnBrk="1" latinLnBrk="0" hangingPunct="1">
        <a:spcBef>
          <a:spcPct val="20000"/>
        </a:spcBef>
        <a:buFont typeface="Arial"/>
        <a:buChar char="»"/>
        <a:defRPr sz="9300" kern="1200">
          <a:solidFill>
            <a:schemeClr val="tx1"/>
          </a:solidFill>
          <a:latin typeface="+mn-lt"/>
          <a:ea typeface="+mn-ea"/>
          <a:cs typeface="+mn-cs"/>
        </a:defRPr>
      </a:lvl5pPr>
      <a:lvl6pPr marL="11638826" indent="-1058075" algn="l" defTabSz="2116150" rtl="0" eaLnBrk="1" latinLnBrk="0" hangingPunct="1">
        <a:spcBef>
          <a:spcPct val="20000"/>
        </a:spcBef>
        <a:buFont typeface="Arial"/>
        <a:buChar char="•"/>
        <a:defRPr sz="9300" kern="1200">
          <a:solidFill>
            <a:schemeClr val="tx1"/>
          </a:solidFill>
          <a:latin typeface="+mn-lt"/>
          <a:ea typeface="+mn-ea"/>
          <a:cs typeface="+mn-cs"/>
        </a:defRPr>
      </a:lvl6pPr>
      <a:lvl7pPr marL="13754976" indent="-1058075" algn="l" defTabSz="2116150" rtl="0" eaLnBrk="1" latinLnBrk="0" hangingPunct="1">
        <a:spcBef>
          <a:spcPct val="20000"/>
        </a:spcBef>
        <a:buFont typeface="Arial"/>
        <a:buChar char="•"/>
        <a:defRPr sz="9300" kern="1200">
          <a:solidFill>
            <a:schemeClr val="tx1"/>
          </a:solidFill>
          <a:latin typeface="+mn-lt"/>
          <a:ea typeface="+mn-ea"/>
          <a:cs typeface="+mn-cs"/>
        </a:defRPr>
      </a:lvl7pPr>
      <a:lvl8pPr marL="15871127" indent="-1058075" algn="l" defTabSz="2116150" rtl="0" eaLnBrk="1" latinLnBrk="0" hangingPunct="1">
        <a:spcBef>
          <a:spcPct val="20000"/>
        </a:spcBef>
        <a:buFont typeface="Arial"/>
        <a:buChar char="•"/>
        <a:defRPr sz="9300" kern="1200">
          <a:solidFill>
            <a:schemeClr val="tx1"/>
          </a:solidFill>
          <a:latin typeface="+mn-lt"/>
          <a:ea typeface="+mn-ea"/>
          <a:cs typeface="+mn-cs"/>
        </a:defRPr>
      </a:lvl8pPr>
      <a:lvl9pPr marL="17987277" indent="-1058075" algn="l" defTabSz="2116150" rtl="0" eaLnBrk="1" latinLnBrk="0" hangingPunct="1">
        <a:spcBef>
          <a:spcPct val="20000"/>
        </a:spcBef>
        <a:buFont typeface="Arial"/>
        <a:buChar char="•"/>
        <a:defRPr sz="9300" kern="1200">
          <a:solidFill>
            <a:schemeClr val="tx1"/>
          </a:solidFill>
          <a:latin typeface="+mn-lt"/>
          <a:ea typeface="+mn-ea"/>
          <a:cs typeface="+mn-cs"/>
        </a:defRPr>
      </a:lvl9pPr>
    </p:bodyStyle>
    <p:otherStyle>
      <a:defPPr>
        <a:defRPr lang="en-US"/>
      </a:defPPr>
      <a:lvl1pPr marL="0" algn="l" defTabSz="2116150" rtl="0" eaLnBrk="1" latinLnBrk="0" hangingPunct="1">
        <a:defRPr sz="8300" kern="1200">
          <a:solidFill>
            <a:schemeClr val="tx1"/>
          </a:solidFill>
          <a:latin typeface="+mn-lt"/>
          <a:ea typeface="+mn-ea"/>
          <a:cs typeface="+mn-cs"/>
        </a:defRPr>
      </a:lvl1pPr>
      <a:lvl2pPr marL="2116150" algn="l" defTabSz="2116150" rtl="0" eaLnBrk="1" latinLnBrk="0" hangingPunct="1">
        <a:defRPr sz="8300" kern="1200">
          <a:solidFill>
            <a:schemeClr val="tx1"/>
          </a:solidFill>
          <a:latin typeface="+mn-lt"/>
          <a:ea typeface="+mn-ea"/>
          <a:cs typeface="+mn-cs"/>
        </a:defRPr>
      </a:lvl2pPr>
      <a:lvl3pPr marL="4232300" algn="l" defTabSz="2116150" rtl="0" eaLnBrk="1" latinLnBrk="0" hangingPunct="1">
        <a:defRPr sz="8300" kern="1200">
          <a:solidFill>
            <a:schemeClr val="tx1"/>
          </a:solidFill>
          <a:latin typeface="+mn-lt"/>
          <a:ea typeface="+mn-ea"/>
          <a:cs typeface="+mn-cs"/>
        </a:defRPr>
      </a:lvl3pPr>
      <a:lvl4pPr marL="6348451" algn="l" defTabSz="2116150" rtl="0" eaLnBrk="1" latinLnBrk="0" hangingPunct="1">
        <a:defRPr sz="8300" kern="1200">
          <a:solidFill>
            <a:schemeClr val="tx1"/>
          </a:solidFill>
          <a:latin typeface="+mn-lt"/>
          <a:ea typeface="+mn-ea"/>
          <a:cs typeface="+mn-cs"/>
        </a:defRPr>
      </a:lvl4pPr>
      <a:lvl5pPr marL="8464601" algn="l" defTabSz="2116150" rtl="0" eaLnBrk="1" latinLnBrk="0" hangingPunct="1">
        <a:defRPr sz="8300" kern="1200">
          <a:solidFill>
            <a:schemeClr val="tx1"/>
          </a:solidFill>
          <a:latin typeface="+mn-lt"/>
          <a:ea typeface="+mn-ea"/>
          <a:cs typeface="+mn-cs"/>
        </a:defRPr>
      </a:lvl5pPr>
      <a:lvl6pPr marL="10580751" algn="l" defTabSz="2116150" rtl="0" eaLnBrk="1" latinLnBrk="0" hangingPunct="1">
        <a:defRPr sz="8300" kern="1200">
          <a:solidFill>
            <a:schemeClr val="tx1"/>
          </a:solidFill>
          <a:latin typeface="+mn-lt"/>
          <a:ea typeface="+mn-ea"/>
          <a:cs typeface="+mn-cs"/>
        </a:defRPr>
      </a:lvl6pPr>
      <a:lvl7pPr marL="12696901" algn="l" defTabSz="2116150" rtl="0" eaLnBrk="1" latinLnBrk="0" hangingPunct="1">
        <a:defRPr sz="8300" kern="1200">
          <a:solidFill>
            <a:schemeClr val="tx1"/>
          </a:solidFill>
          <a:latin typeface="+mn-lt"/>
          <a:ea typeface="+mn-ea"/>
          <a:cs typeface="+mn-cs"/>
        </a:defRPr>
      </a:lvl7pPr>
      <a:lvl8pPr marL="14813051" algn="l" defTabSz="2116150" rtl="0" eaLnBrk="1" latinLnBrk="0" hangingPunct="1">
        <a:defRPr sz="8300" kern="1200">
          <a:solidFill>
            <a:schemeClr val="tx1"/>
          </a:solidFill>
          <a:latin typeface="+mn-lt"/>
          <a:ea typeface="+mn-ea"/>
          <a:cs typeface="+mn-cs"/>
        </a:defRPr>
      </a:lvl8pPr>
      <a:lvl9pPr marL="16929202" algn="l" defTabSz="2116150"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2.png"/><Relationship Id="rId20" Type="http://schemas.openxmlformats.org/officeDocument/2006/relationships/image" Target="../media/image12.pdf"/><Relationship Id="rId4" Type="http://schemas.openxmlformats.org/officeDocument/2006/relationships/image" Target="../media/image2.png"/><Relationship Id="rId21" Type="http://schemas.openxmlformats.org/officeDocument/2006/relationships/image" Target="../media/image11.png"/><Relationship Id="rId22" Type="http://schemas.openxmlformats.org/officeDocument/2006/relationships/image" Target="../media/image13.pdf"/><Relationship Id="rId23" Type="http://schemas.openxmlformats.org/officeDocument/2006/relationships/image" Target="../media/image13.png"/><Relationship Id="rId7" Type="http://schemas.openxmlformats.org/officeDocument/2006/relationships/image" Target="../media/image3.pdf"/><Relationship Id="rId11" Type="http://schemas.openxmlformats.org/officeDocument/2006/relationships/image" Target="../media/image6.pdf"/><Relationship Id="rId1" Type="http://schemas.openxmlformats.org/officeDocument/2006/relationships/slideLayout" Target="../slideLayouts/slideLayout6.xml"/><Relationship Id="rId6" Type="http://schemas.openxmlformats.org/officeDocument/2006/relationships/image" Target="../media/image41.png"/><Relationship Id="rId16" Type="http://schemas.openxmlformats.org/officeDocument/2006/relationships/image" Target="../media/image10.png"/><Relationship Id="rId8" Type="http://schemas.openxmlformats.org/officeDocument/2006/relationships/image" Target="../media/image4.png"/><Relationship Id="rId13" Type="http://schemas.openxmlformats.org/officeDocument/2006/relationships/image" Target="../media/image8.pdf"/><Relationship Id="rId10" Type="http://schemas.openxmlformats.org/officeDocument/2006/relationships/image" Target="../media/image8.png"/><Relationship Id="rId5" Type="http://schemas.openxmlformats.org/officeDocument/2006/relationships/image" Target="../media/image2.pdf"/><Relationship Id="rId15" Type="http://schemas.openxmlformats.org/officeDocument/2006/relationships/image" Target="../media/image9.pdf"/><Relationship Id="rId12" Type="http://schemas.openxmlformats.org/officeDocument/2006/relationships/image" Target="../media/image7.png"/><Relationship Id="rId17" Type="http://schemas.openxmlformats.org/officeDocument/2006/relationships/hyperlink" Target="http://download.wikimedia.org/enwiki/" TargetMode="External"/><Relationship Id="rId19" Type="http://schemas.openxmlformats.org/officeDocument/2006/relationships/image" Target="../media/image9.png"/><Relationship Id="rId2" Type="http://schemas.openxmlformats.org/officeDocument/2006/relationships/notesSlide" Target="../notesSlides/notesSlide1.xml"/><Relationship Id="rId9" Type="http://schemas.openxmlformats.org/officeDocument/2006/relationships/image" Target="../media/image5.pdf"/><Relationship Id="rId3" Type="http://schemas.openxmlformats.org/officeDocument/2006/relationships/image" Target="../media/image1.pdf"/><Relationship Id="rId18" Type="http://schemas.openxmlformats.org/officeDocument/2006/relationships/image" Target="../media/image11.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lumMod val="85000"/>
          </a:schemeClr>
        </a:solidFill>
        <a:effectLst/>
      </p:bgPr>
    </p:bg>
    <p:spTree>
      <p:nvGrpSpPr>
        <p:cNvPr id="1" name=""/>
        <p:cNvGrpSpPr/>
        <p:nvPr/>
      </p:nvGrpSpPr>
      <p:grpSpPr>
        <a:xfrm>
          <a:off x="0" y="0"/>
          <a:ext cx="0" cy="0"/>
          <a:chOff x="0" y="0"/>
          <a:chExt cx="0" cy="0"/>
        </a:xfrm>
      </p:grpSpPr>
      <p:sp>
        <p:nvSpPr>
          <p:cNvPr id="74" name="Rectangle 73"/>
          <p:cNvSpPr/>
          <p:nvPr/>
        </p:nvSpPr>
        <p:spPr>
          <a:xfrm>
            <a:off x="152400" y="27051000"/>
            <a:ext cx="10744200" cy="4648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11124184" y="27051000"/>
            <a:ext cx="7278114" cy="46482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152400" y="21143952"/>
            <a:ext cx="18249898" cy="484024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11124184" y="26343114"/>
            <a:ext cx="7278114" cy="707886"/>
          </a:xfrm>
          <a:prstGeom prst="rect">
            <a:avLst/>
          </a:prstGeom>
          <a:solidFill>
            <a:schemeClr val="tx2"/>
          </a:solidFill>
          <a:ln>
            <a:solidFill>
              <a:schemeClr val="tx2"/>
            </a:solidFill>
          </a:ln>
        </p:spPr>
        <p:txBody>
          <a:bodyPr wrap="square" rtlCol="0">
            <a:spAutoFit/>
          </a:bodyPr>
          <a:lstStyle/>
          <a:p>
            <a:r>
              <a:rPr lang="en-US" sz="4000" dirty="0" smtClean="0">
                <a:solidFill>
                  <a:srgbClr val="FFFF00"/>
                </a:solidFill>
              </a:rPr>
              <a:t>SM Graphical Model</a:t>
            </a:r>
          </a:p>
        </p:txBody>
      </p:sp>
      <p:sp>
        <p:nvSpPr>
          <p:cNvPr id="52" name="Rectangle 51"/>
          <p:cNvSpPr/>
          <p:nvPr/>
        </p:nvSpPr>
        <p:spPr>
          <a:xfrm>
            <a:off x="18669000" y="21183600"/>
            <a:ext cx="16154400" cy="10515600"/>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228600" y="27012543"/>
            <a:ext cx="10439400" cy="2400657"/>
          </a:xfrm>
          <a:prstGeom prst="rect">
            <a:avLst/>
          </a:prstGeom>
          <a:solidFill>
            <a:schemeClr val="bg1"/>
          </a:solidFill>
        </p:spPr>
        <p:txBody>
          <a:bodyPr wrap="square" rtlCol="0">
            <a:spAutoFit/>
          </a:bodyPr>
          <a:lstStyle/>
          <a:p>
            <a:r>
              <a:rPr lang="en-US" sz="3000" dirty="0" smtClean="0"/>
              <a:t>The PYP is a distribution over </a:t>
            </a:r>
            <a:r>
              <a:rPr lang="en-US" sz="3000" dirty="0" smtClean="0"/>
              <a:t>distributions</a:t>
            </a:r>
            <a:r>
              <a:rPr lang="en-US" sz="3000" dirty="0" smtClean="0"/>
              <a:t> and</a:t>
            </a:r>
            <a:r>
              <a:rPr lang="en-US" sz="3000" dirty="0" smtClean="0"/>
              <a:t> </a:t>
            </a:r>
            <a:r>
              <a:rPr lang="en-US" sz="3000" dirty="0" smtClean="0"/>
              <a:t>is a generalization of the </a:t>
            </a:r>
            <a:r>
              <a:rPr lang="en-US" sz="3000" dirty="0" err="1" smtClean="0"/>
              <a:t>Dirichlet</a:t>
            </a:r>
            <a:r>
              <a:rPr lang="en-US" sz="3000" dirty="0" smtClean="0"/>
              <a:t> process [7]. Hierarchically composing PY processes is a way to smooth distribution estimates.  The parameters of the process are known as discounts and concentrations and control the amount of smoothing in the model.</a:t>
            </a:r>
            <a:endParaRPr lang="en-US" sz="3000" dirty="0"/>
          </a:p>
        </p:txBody>
      </p:sp>
      <p:sp>
        <p:nvSpPr>
          <p:cNvPr id="34" name="Rectangle 33"/>
          <p:cNvSpPr/>
          <p:nvPr/>
        </p:nvSpPr>
        <p:spPr>
          <a:xfrm>
            <a:off x="28520617" y="12474714"/>
            <a:ext cx="13313183"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52400" y="12474714"/>
            <a:ext cx="13563600"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5908000" y="2402802"/>
            <a:ext cx="15925800" cy="9607149"/>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52400" y="2402800"/>
            <a:ext cx="25450800" cy="9607151"/>
          </a:xfrm>
          <a:prstGeom prst="rect">
            <a:avLst/>
          </a:prstGeom>
          <a:solidFill>
            <a:schemeClr val="bg1"/>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0" y="0"/>
            <a:ext cx="31758988" cy="2092881"/>
          </a:xfrm>
          <a:prstGeom prst="rect">
            <a:avLst/>
          </a:prstGeom>
          <a:solidFill>
            <a:schemeClr val="tx2"/>
          </a:solidFill>
          <a:ln>
            <a:solidFill>
              <a:schemeClr val="tx2"/>
            </a:solidFill>
          </a:ln>
        </p:spPr>
        <p:txBody>
          <a:bodyPr vert="horz" wrap="square" rtlCol="0" anchor="t" anchorCtr="0">
            <a:spAutoFit/>
          </a:bodyPr>
          <a:lstStyle/>
          <a:p>
            <a:pPr algn="ctr"/>
            <a:r>
              <a:rPr lang="en-US" sz="8000" b="1" dirty="0" err="1" smtClean="0">
                <a:solidFill>
                  <a:schemeClr val="bg1"/>
                </a:solidFill>
              </a:rPr>
              <a:t>Deplump</a:t>
            </a:r>
            <a:r>
              <a:rPr lang="en-US" sz="8000" b="1" dirty="0" smtClean="0">
                <a:solidFill>
                  <a:schemeClr val="bg1"/>
                </a:solidFill>
              </a:rPr>
              <a:t> </a:t>
            </a:r>
            <a:r>
              <a:rPr lang="en-US" sz="8000" b="1" dirty="0" smtClean="0">
                <a:solidFill>
                  <a:schemeClr val="bg1"/>
                </a:solidFill>
              </a:rPr>
              <a:t>for Streaming Data </a:t>
            </a:r>
          </a:p>
          <a:p>
            <a:pPr algn="ctr"/>
            <a:r>
              <a:rPr lang="en-US" sz="5000" dirty="0" smtClean="0">
                <a:solidFill>
                  <a:schemeClr val="bg1"/>
                </a:solidFill>
              </a:rPr>
              <a:t>Nicholas Bartlett, Frank Wood, Department of Statistics</a:t>
            </a:r>
          </a:p>
        </p:txBody>
      </p:sp>
      <p:pic>
        <p:nvPicPr>
          <p:cNvPr id="13" name="Picture 12" descr="Columbia_Logo.pdf"/>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31758988" y="0"/>
            <a:ext cx="10303412" cy="2092881"/>
          </a:xfrm>
          <a:prstGeom prst="rect">
            <a:avLst/>
          </a:prstGeom>
          <a:ln>
            <a:solidFill>
              <a:schemeClr val="tx2"/>
            </a:solidFill>
          </a:ln>
        </p:spPr>
      </p:pic>
      <p:pic>
        <p:nvPicPr>
          <p:cNvPr id="14" name="Picture 13" descr="encoding_of_bbba.pdf"/>
          <p:cNvPicPr>
            <a:picLocks noChangeAspect="1"/>
          </p:cNvPicPr>
          <p:nvPr/>
        </p:nvPicPr>
        <mc:AlternateContent xmlns:ma="http://schemas.microsoft.com/office/mac/drawingml/2008/main">
          <mc:Choice Requires="ma">
            <p:blipFill>
              <a:blip r:embed="rId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6"/>
              <a:stretch>
                <a:fillRect/>
              </a:stretch>
            </p:blipFill>
          </mc:Fallback>
        </mc:AlternateContent>
        <p:spPr>
          <a:xfrm>
            <a:off x="13465583" y="3112931"/>
            <a:ext cx="12137617" cy="8897021"/>
          </a:xfrm>
          <a:prstGeom prst="rect">
            <a:avLst/>
          </a:prstGeom>
        </p:spPr>
      </p:pic>
      <p:pic>
        <p:nvPicPr>
          <p:cNvPr id="16" name="Picture 15" descr="performance_by_stream_length.pdf"/>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28520617" y="14249400"/>
            <a:ext cx="13174895" cy="2798486"/>
          </a:xfrm>
          <a:prstGeom prst="rect">
            <a:avLst/>
          </a:prstGeom>
        </p:spPr>
      </p:pic>
      <p:pic>
        <p:nvPicPr>
          <p:cNvPr id="17" name="Picture 16" descr="sequentially_updated_simple_probability_model.pdf"/>
          <p:cNvPicPr>
            <a:picLocks noChangeAspect="1"/>
          </p:cNvPicPr>
          <p:nvPr/>
        </p:nvPicPr>
        <mc:AlternateContent xmlns:ma="http://schemas.microsoft.com/office/mac/drawingml/2008/main">
          <mc:Choice Requires="ma">
            <p:blipFill>
              <a:blip r:embed="rId9"/>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10"/>
              <a:stretch>
                <a:fillRect/>
              </a:stretch>
            </p:blipFill>
          </mc:Fallback>
        </mc:AlternateContent>
        <p:spPr>
          <a:xfrm>
            <a:off x="-152400" y="7848597"/>
            <a:ext cx="12649200" cy="4161355"/>
          </a:xfrm>
          <a:prstGeom prst="rect">
            <a:avLst/>
          </a:prstGeom>
        </p:spPr>
      </p:pic>
      <p:sp>
        <p:nvSpPr>
          <p:cNvPr id="18" name="TextBox 17"/>
          <p:cNvSpPr txBox="1"/>
          <p:nvPr/>
        </p:nvSpPr>
        <p:spPr>
          <a:xfrm>
            <a:off x="152400" y="3657597"/>
            <a:ext cx="11734800" cy="3785652"/>
          </a:xfrm>
          <a:prstGeom prst="rect">
            <a:avLst/>
          </a:prstGeom>
          <a:noFill/>
        </p:spPr>
        <p:txBody>
          <a:bodyPr wrap="square" rtlCol="0">
            <a:spAutoFit/>
          </a:bodyPr>
          <a:lstStyle/>
          <a:p>
            <a:r>
              <a:rPr lang="en-US" sz="3000" dirty="0" smtClean="0"/>
              <a:t>An arithmetic encoder uses of the output from a predictive model to create a 1-1 correspondence between input streams and sub-intervals of the unit interval [0,1).  The input is then encoded using the sub-interval to which it corresponds.  Input streams which are likely under the predictive model correspond to larger sub-intervals and thus require fewer bits to encode.</a:t>
            </a:r>
          </a:p>
          <a:p>
            <a:endParaRPr lang="en-US" sz="3000" dirty="0" smtClean="0"/>
          </a:p>
          <a:p>
            <a:r>
              <a:rPr lang="en-US" sz="3000" dirty="0" smtClean="0"/>
              <a:t>For example:</a:t>
            </a:r>
            <a:endParaRPr lang="en-US" sz="3000" dirty="0"/>
          </a:p>
        </p:txBody>
      </p:sp>
      <p:sp>
        <p:nvSpPr>
          <p:cNvPr id="20" name="TextBox 19"/>
          <p:cNvSpPr txBox="1"/>
          <p:nvPr/>
        </p:nvSpPr>
        <p:spPr>
          <a:xfrm>
            <a:off x="152400" y="2402801"/>
            <a:ext cx="25450800" cy="707886"/>
          </a:xfrm>
          <a:prstGeom prst="rect">
            <a:avLst/>
          </a:prstGeom>
          <a:solidFill>
            <a:schemeClr val="tx2"/>
          </a:solidFill>
        </p:spPr>
        <p:txBody>
          <a:bodyPr wrap="square" rtlCol="0">
            <a:spAutoFit/>
          </a:bodyPr>
          <a:lstStyle/>
          <a:p>
            <a:r>
              <a:rPr lang="en-US" sz="4000" b="1" dirty="0" smtClean="0">
                <a:solidFill>
                  <a:srgbClr val="FFFF00"/>
                </a:solidFill>
              </a:rPr>
              <a:t>Arithmetic Encoding [6]</a:t>
            </a:r>
          </a:p>
          <a:p>
            <a:endParaRPr lang="en-US" sz="4000" b="1" dirty="0">
              <a:solidFill>
                <a:srgbClr val="FFFF00"/>
              </a:solidFill>
            </a:endParaRPr>
          </a:p>
        </p:txBody>
      </p:sp>
      <p:pic>
        <p:nvPicPr>
          <p:cNvPr id="22" name="Picture 21" descr="results_calgary_corpus.pdf"/>
          <p:cNvPicPr>
            <a:picLocks noChangeAspect="1"/>
          </p:cNvPicPr>
          <p:nvPr/>
        </p:nvPicPr>
        <mc:AlternateContent>
          <mc:Choice xmlns:ma="http://schemas.microsoft.com/office/mac/drawingml/2008/main" Requires="ma">
            <p:blipFill>
              <a:blip r:embed="rId11"/>
              <a:stretch>
                <a:fillRect/>
              </a:stretch>
            </p:blipFill>
          </mc:Choice>
          <mc:Fallback>
            <p:blipFill>
              <a:blip r:embed="rId12"/>
              <a:stretch>
                <a:fillRect/>
              </a:stretch>
            </p:blipFill>
          </mc:Fallback>
        </mc:AlternateContent>
        <p:spPr>
          <a:xfrm>
            <a:off x="778368" y="13563600"/>
            <a:ext cx="11718432" cy="2929608"/>
          </a:xfrm>
          <a:prstGeom prst="rect">
            <a:avLst/>
          </a:prstGeom>
        </p:spPr>
      </p:pic>
      <p:pic>
        <p:nvPicPr>
          <p:cNvPr id="23" name="Picture 22" descr="batch_deplump_results.pdf"/>
          <p:cNvPicPr>
            <a:picLocks noChangeAspect="1"/>
          </p:cNvPicPr>
          <p:nvPr/>
        </p:nvPicPr>
        <mc:AlternateContent xmlns:ma="http://schemas.microsoft.com/office/mac/drawingml/2008/main">
          <mc:Choice Requires="ma">
            <p:blipFill>
              <a:blip r:embed="rId1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14"/>
              <a:stretch>
                <a:fillRect/>
              </a:stretch>
            </p:blipFill>
          </mc:Fallback>
        </mc:AlternateContent>
        <p:spPr>
          <a:xfrm>
            <a:off x="33209321" y="3012389"/>
            <a:ext cx="8739908" cy="8861720"/>
          </a:xfrm>
          <a:prstGeom prst="rect">
            <a:avLst/>
          </a:prstGeom>
        </p:spPr>
      </p:pic>
      <p:sp>
        <p:nvSpPr>
          <p:cNvPr id="25" name="TextBox 24"/>
          <p:cNvSpPr txBox="1"/>
          <p:nvPr/>
        </p:nvSpPr>
        <p:spPr>
          <a:xfrm>
            <a:off x="25908000" y="3110686"/>
            <a:ext cx="7301321" cy="8402300"/>
          </a:xfrm>
          <a:prstGeom prst="rect">
            <a:avLst/>
          </a:prstGeom>
          <a:noFill/>
        </p:spPr>
        <p:txBody>
          <a:bodyPr wrap="square" rtlCol="0">
            <a:spAutoFit/>
          </a:bodyPr>
          <a:lstStyle/>
          <a:p>
            <a:r>
              <a:rPr lang="en-US" sz="3000" dirty="0" smtClean="0"/>
              <a:t>Batch </a:t>
            </a:r>
            <a:r>
              <a:rPr lang="en-US" sz="3000" dirty="0" err="1" smtClean="0"/>
              <a:t>deplump</a:t>
            </a:r>
            <a:r>
              <a:rPr lang="en-US" sz="3000" dirty="0" smtClean="0"/>
              <a:t> </a:t>
            </a:r>
            <a:r>
              <a:rPr lang="en-US" sz="3000" dirty="0" smtClean="0"/>
              <a:t>is an arithmetic compressor powered by a nonparametric Bayesian model called the sequence </a:t>
            </a:r>
            <a:r>
              <a:rPr lang="en-US" sz="3000" dirty="0" err="1" smtClean="0"/>
              <a:t>memoizer</a:t>
            </a:r>
            <a:r>
              <a:rPr lang="en-US" sz="3000" dirty="0" smtClean="0"/>
              <a:t>.  The performance of </a:t>
            </a:r>
            <a:r>
              <a:rPr lang="en-US" sz="3000" dirty="0" err="1" smtClean="0"/>
              <a:t>deplump</a:t>
            </a:r>
            <a:r>
              <a:rPr lang="en-US" sz="3000" dirty="0" smtClean="0"/>
              <a:t> </a:t>
            </a:r>
            <a:r>
              <a:rPr lang="en-US" sz="3000" dirty="0" smtClean="0"/>
              <a:t>has been demonstrated on benchmark corpora, including the Calgary Corpus [2].  The aggregate performance of </a:t>
            </a:r>
            <a:r>
              <a:rPr lang="en-US" sz="3000" dirty="0" err="1" smtClean="0"/>
              <a:t>deplump</a:t>
            </a:r>
            <a:r>
              <a:rPr lang="en-US" sz="3000" dirty="0" smtClean="0"/>
              <a:t> </a:t>
            </a:r>
            <a:r>
              <a:rPr lang="en-US" sz="3000" dirty="0" smtClean="0"/>
              <a:t>is equal or better than that of comparable state of the art, general purpose, lossless compressors [4].  The spatial complexity of the sequence </a:t>
            </a:r>
            <a:r>
              <a:rPr lang="en-US" sz="3000" dirty="0" err="1" smtClean="0"/>
              <a:t>memoizer</a:t>
            </a:r>
            <a:r>
              <a:rPr lang="en-US" sz="3000" dirty="0" smtClean="0"/>
              <a:t> model grows unboundedly making batch </a:t>
            </a:r>
            <a:r>
              <a:rPr lang="en-US" sz="3000" dirty="0" err="1" smtClean="0"/>
              <a:t>deplump</a:t>
            </a:r>
            <a:r>
              <a:rPr lang="en-US" sz="3000" dirty="0" smtClean="0"/>
              <a:t> </a:t>
            </a:r>
            <a:r>
              <a:rPr lang="en-US" sz="3000" dirty="0" smtClean="0"/>
              <a:t>unrealistic for streaming data.</a:t>
            </a:r>
          </a:p>
          <a:p>
            <a:endParaRPr lang="en-US" sz="3000" dirty="0" smtClean="0"/>
          </a:p>
          <a:p>
            <a:r>
              <a:rPr lang="en-US" sz="3000" dirty="0" smtClean="0"/>
              <a:t>The performance of batch </a:t>
            </a:r>
            <a:r>
              <a:rPr lang="en-US" sz="3000" dirty="0" err="1" smtClean="0"/>
              <a:t>deplump</a:t>
            </a:r>
            <a:r>
              <a:rPr lang="en-US" sz="3000" dirty="0" smtClean="0"/>
              <a:t> </a:t>
            </a:r>
            <a:r>
              <a:rPr lang="en-US" sz="3000" dirty="0" smtClean="0"/>
              <a:t>on the Calgary Corpus is compared to PPM [3] and CTW [10].  Performance is measured in average bits per byte (lower is better).  Bold text indicates best performance.</a:t>
            </a:r>
            <a:endParaRPr lang="en-US" sz="3000" dirty="0"/>
          </a:p>
        </p:txBody>
      </p:sp>
      <p:sp>
        <p:nvSpPr>
          <p:cNvPr id="27" name="TextBox 26"/>
          <p:cNvSpPr txBox="1"/>
          <p:nvPr/>
        </p:nvSpPr>
        <p:spPr>
          <a:xfrm>
            <a:off x="25908000" y="2405045"/>
            <a:ext cx="15925800" cy="705641"/>
          </a:xfrm>
          <a:prstGeom prst="rect">
            <a:avLst/>
          </a:prstGeom>
          <a:solidFill>
            <a:schemeClr val="tx2"/>
          </a:solidFill>
        </p:spPr>
        <p:txBody>
          <a:bodyPr wrap="square" rtlCol="0">
            <a:spAutoFit/>
          </a:bodyPr>
          <a:lstStyle/>
          <a:p>
            <a:r>
              <a:rPr lang="en-US" sz="4000" b="1" dirty="0" smtClean="0">
                <a:solidFill>
                  <a:srgbClr val="FFFF00"/>
                </a:solidFill>
              </a:rPr>
              <a:t>Batch </a:t>
            </a:r>
            <a:r>
              <a:rPr lang="en-US" sz="4000" b="1" dirty="0" err="1" smtClean="0">
                <a:solidFill>
                  <a:srgbClr val="FFFF00"/>
                </a:solidFill>
              </a:rPr>
              <a:t>Deplump</a:t>
            </a:r>
            <a:r>
              <a:rPr lang="en-US" sz="4000" b="1" dirty="0" smtClean="0">
                <a:solidFill>
                  <a:srgbClr val="FFFF00"/>
                </a:solidFill>
              </a:rPr>
              <a:t> </a:t>
            </a:r>
            <a:r>
              <a:rPr lang="en-US" sz="4000" b="1" dirty="0" smtClean="0">
                <a:solidFill>
                  <a:srgbClr val="FFFF00"/>
                </a:solidFill>
              </a:rPr>
              <a:t>[</a:t>
            </a:r>
            <a:r>
              <a:rPr lang="en-US" sz="4000" b="1" dirty="0" smtClean="0">
                <a:solidFill>
                  <a:srgbClr val="FFFF00"/>
                </a:solidFill>
              </a:rPr>
              <a:t>4] and the Sequence </a:t>
            </a:r>
            <a:r>
              <a:rPr lang="en-US" sz="4000" b="1" dirty="0" err="1" smtClean="0">
                <a:solidFill>
                  <a:srgbClr val="FFFF00"/>
                </a:solidFill>
              </a:rPr>
              <a:t>Memoizer</a:t>
            </a:r>
            <a:r>
              <a:rPr lang="en-US" sz="4000" b="1" dirty="0" smtClean="0">
                <a:solidFill>
                  <a:srgbClr val="FFFF00"/>
                </a:solidFill>
              </a:rPr>
              <a:t> [11]</a:t>
            </a:r>
            <a:endParaRPr lang="en-US" sz="4000" b="1" dirty="0">
              <a:solidFill>
                <a:srgbClr val="FFFF00"/>
              </a:solidFill>
            </a:endParaRPr>
          </a:p>
        </p:txBody>
      </p:sp>
      <p:sp>
        <p:nvSpPr>
          <p:cNvPr id="33" name="Rectangle 32"/>
          <p:cNvSpPr/>
          <p:nvPr/>
        </p:nvSpPr>
        <p:spPr>
          <a:xfrm>
            <a:off x="13944600" y="12474714"/>
            <a:ext cx="14325600" cy="764208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152400" y="16687800"/>
            <a:ext cx="13563600" cy="3323987"/>
          </a:xfrm>
          <a:prstGeom prst="rect">
            <a:avLst/>
          </a:prstGeom>
          <a:noFill/>
        </p:spPr>
        <p:txBody>
          <a:bodyPr wrap="square" rtlCol="0">
            <a:spAutoFit/>
          </a:bodyPr>
          <a:lstStyle/>
          <a:p>
            <a:r>
              <a:rPr lang="en-US" sz="3000" dirty="0" smtClean="0"/>
              <a:t>The sequence </a:t>
            </a:r>
            <a:r>
              <a:rPr lang="en-US" sz="3000" dirty="0" err="1" smtClean="0"/>
              <a:t>memoizer</a:t>
            </a:r>
            <a:r>
              <a:rPr lang="en-US" sz="3000" dirty="0" smtClean="0"/>
              <a:t> model makes use of a suffix tree data structure. To create a streaming </a:t>
            </a:r>
            <a:r>
              <a:rPr lang="en-US" sz="3000" dirty="0" err="1" smtClean="0"/>
              <a:t>deplump</a:t>
            </a:r>
            <a:r>
              <a:rPr lang="en-US" sz="3000" dirty="0" smtClean="0"/>
              <a:t> </a:t>
            </a:r>
            <a:r>
              <a:rPr lang="en-US" sz="3000" dirty="0" smtClean="0"/>
              <a:t>compressor it is necessary to approximate the model using a data structure which does not grow with the length of the input sequence.  Forgetting (pruning) of the suffix tree is used to achieve this and was demonstrated to have excellent empirical performance [1].  Results here are measured in bits per byte and shown versus an upper limit on the number of nodes in the suffix tree.  Comparisons are made to naïve and other simple strategies to obtain constant spatial complexity.</a:t>
            </a:r>
            <a:endParaRPr lang="en-US" sz="3000" dirty="0"/>
          </a:p>
        </p:txBody>
      </p:sp>
      <p:sp>
        <p:nvSpPr>
          <p:cNvPr id="36" name="TextBox 35"/>
          <p:cNvSpPr txBox="1"/>
          <p:nvPr/>
        </p:nvSpPr>
        <p:spPr>
          <a:xfrm>
            <a:off x="13944600" y="17025878"/>
            <a:ext cx="14325600" cy="2862322"/>
          </a:xfrm>
          <a:prstGeom prst="rect">
            <a:avLst/>
          </a:prstGeom>
          <a:noFill/>
        </p:spPr>
        <p:txBody>
          <a:bodyPr wrap="square" rtlCol="0">
            <a:spAutoFit/>
          </a:bodyPr>
          <a:lstStyle/>
          <a:p>
            <a:r>
              <a:rPr lang="en-US" sz="3000" dirty="0" smtClean="0"/>
              <a:t>Streaming </a:t>
            </a:r>
            <a:r>
              <a:rPr lang="en-US" sz="3000" dirty="0" err="1" smtClean="0"/>
              <a:t>deplump</a:t>
            </a:r>
            <a:r>
              <a:rPr lang="en-US" sz="3000" dirty="0" smtClean="0"/>
              <a:t> </a:t>
            </a:r>
            <a:r>
              <a:rPr lang="en-US" sz="3000" dirty="0" smtClean="0"/>
              <a:t>was evaluated on a complete </a:t>
            </a:r>
            <a:r>
              <a:rPr lang="en-US" sz="3000" dirty="0" err="1" smtClean="0"/>
              <a:t>Wikipedia</a:t>
            </a:r>
            <a:r>
              <a:rPr lang="en-US" sz="3000" dirty="0" smtClean="0"/>
              <a:t> .xml dump [9].  For this result 10 100MB chunks of text were sampled with replacement and compressed using models limited to depths varying from 2 to 32.  Performance is shown in bits per byte and each group contains results for models with a different upper limit on the node count of the data structure.  As expected, larger models generally perform better.  Using a larger depth appears advantageous up to ≈ 16.</a:t>
            </a:r>
          </a:p>
        </p:txBody>
      </p:sp>
      <p:pic>
        <p:nvPicPr>
          <p:cNvPr id="15" name="Picture 14" descr="performance_by_depth.pdf"/>
          <p:cNvPicPr>
            <a:picLocks noChangeAspect="1"/>
          </p:cNvPicPr>
          <p:nvPr/>
        </p:nvPicPr>
        <mc:AlternateContent>
          <mc:Choice xmlns:ma="http://schemas.microsoft.com/office/mac/drawingml/2008/main" Requires="ma">
            <p:blipFill>
              <a:blip r:embed="rId15"/>
              <a:stretch>
                <a:fillRect/>
              </a:stretch>
            </p:blipFill>
          </mc:Choice>
          <mc:Fallback>
            <p:blipFill>
              <a:blip r:embed="rId16"/>
              <a:stretch>
                <a:fillRect/>
              </a:stretch>
            </p:blipFill>
          </mc:Fallback>
        </mc:AlternateContent>
        <p:spPr>
          <a:xfrm>
            <a:off x="14630400" y="13260108"/>
            <a:ext cx="12837295" cy="3808692"/>
          </a:xfrm>
          <a:prstGeom prst="rect">
            <a:avLst/>
          </a:prstGeom>
        </p:spPr>
      </p:pic>
      <p:sp>
        <p:nvSpPr>
          <p:cNvPr id="39" name="TextBox 38"/>
          <p:cNvSpPr txBox="1"/>
          <p:nvPr/>
        </p:nvSpPr>
        <p:spPr>
          <a:xfrm>
            <a:off x="28498800" y="17025878"/>
            <a:ext cx="13313183" cy="2400657"/>
          </a:xfrm>
          <a:prstGeom prst="rect">
            <a:avLst/>
          </a:prstGeom>
          <a:noFill/>
        </p:spPr>
        <p:txBody>
          <a:bodyPr wrap="square" rtlCol="0">
            <a:spAutoFit/>
          </a:bodyPr>
          <a:lstStyle/>
          <a:p>
            <a:r>
              <a:rPr lang="en-US" sz="3000" dirty="0" smtClean="0"/>
              <a:t>The performance of streaming </a:t>
            </a:r>
            <a:r>
              <a:rPr lang="en-US" sz="3000" dirty="0" err="1" smtClean="0"/>
              <a:t>deplump</a:t>
            </a:r>
            <a:r>
              <a:rPr lang="en-US" sz="3000" dirty="0" smtClean="0"/>
              <a:t> </a:t>
            </a:r>
            <a:r>
              <a:rPr lang="en-US" sz="3000" dirty="0" smtClean="0"/>
              <a:t>as a function of stream length was also evaluated using the </a:t>
            </a:r>
            <a:r>
              <a:rPr lang="en-US" sz="3000" dirty="0" err="1" smtClean="0"/>
              <a:t>Wikipedia</a:t>
            </a:r>
            <a:r>
              <a:rPr lang="en-US" sz="3000" dirty="0" smtClean="0"/>
              <a:t> .xml dump.  For this result stream lengths ranging from 10^3 to 10^9 bytes were compressed using models of varying size.  Performance is again measured in bits per byte.  The performance clearly improves as the length of the sequence increases.  </a:t>
            </a:r>
            <a:endParaRPr lang="en-US" sz="3000" dirty="0"/>
          </a:p>
        </p:txBody>
      </p:sp>
      <p:sp>
        <p:nvSpPr>
          <p:cNvPr id="40" name="TextBox 39"/>
          <p:cNvSpPr txBox="1"/>
          <p:nvPr/>
        </p:nvSpPr>
        <p:spPr>
          <a:xfrm>
            <a:off x="152400" y="12474714"/>
            <a:ext cx="135636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Results 1</a:t>
            </a:r>
          </a:p>
        </p:txBody>
      </p:sp>
      <p:sp>
        <p:nvSpPr>
          <p:cNvPr id="41" name="TextBox 40"/>
          <p:cNvSpPr txBox="1"/>
          <p:nvPr/>
        </p:nvSpPr>
        <p:spPr>
          <a:xfrm>
            <a:off x="13944600" y="12474714"/>
            <a:ext cx="14325600" cy="707886"/>
          </a:xfrm>
          <a:prstGeom prst="rect">
            <a:avLst/>
          </a:prstGeom>
          <a:solidFill>
            <a:schemeClr val="tx2"/>
          </a:solidFill>
        </p:spPr>
        <p:txBody>
          <a:bodyPr wrap="square" rtlCol="0">
            <a:spAutoFit/>
          </a:bodyPr>
          <a:lstStyle/>
          <a:p>
            <a:r>
              <a:rPr lang="en-US" sz="4000" b="1" dirty="0" smtClean="0">
                <a:solidFill>
                  <a:srgbClr val="FFFF00"/>
                </a:solidFill>
              </a:rPr>
              <a:t>Results 2</a:t>
            </a:r>
          </a:p>
        </p:txBody>
      </p:sp>
      <p:sp>
        <p:nvSpPr>
          <p:cNvPr id="42" name="TextBox 41"/>
          <p:cNvSpPr txBox="1"/>
          <p:nvPr/>
        </p:nvSpPr>
        <p:spPr>
          <a:xfrm>
            <a:off x="28520617" y="12474714"/>
            <a:ext cx="13313183" cy="707886"/>
          </a:xfrm>
          <a:prstGeom prst="rect">
            <a:avLst/>
          </a:prstGeom>
          <a:solidFill>
            <a:schemeClr val="tx2"/>
          </a:solidFill>
        </p:spPr>
        <p:txBody>
          <a:bodyPr wrap="square" rtlCol="0">
            <a:spAutoFit/>
          </a:bodyPr>
          <a:lstStyle/>
          <a:p>
            <a:r>
              <a:rPr lang="en-US" sz="4000" b="1" dirty="0" smtClean="0">
                <a:solidFill>
                  <a:srgbClr val="FFFF00"/>
                </a:solidFill>
              </a:rPr>
              <a:t>Results 3</a:t>
            </a:r>
          </a:p>
        </p:txBody>
      </p:sp>
      <p:sp>
        <p:nvSpPr>
          <p:cNvPr id="50" name="TextBox 49"/>
          <p:cNvSpPr txBox="1"/>
          <p:nvPr/>
        </p:nvSpPr>
        <p:spPr>
          <a:xfrm>
            <a:off x="152400" y="26343114"/>
            <a:ext cx="107442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Hierarchical Pitman-</a:t>
            </a:r>
            <a:r>
              <a:rPr lang="en-US" sz="4000" b="1" dirty="0" err="1" smtClean="0">
                <a:solidFill>
                  <a:srgbClr val="FFFF00"/>
                </a:solidFill>
              </a:rPr>
              <a:t>Yor</a:t>
            </a:r>
            <a:r>
              <a:rPr lang="en-US" sz="4000" b="1" dirty="0" smtClean="0">
                <a:solidFill>
                  <a:srgbClr val="FFFF00"/>
                </a:solidFill>
              </a:rPr>
              <a:t> Processes (HPYP) [7,8]</a:t>
            </a:r>
            <a:endParaRPr lang="en-US" sz="4000" b="1" dirty="0">
              <a:solidFill>
                <a:srgbClr val="FFFF00"/>
              </a:solidFill>
            </a:endParaRPr>
          </a:p>
        </p:txBody>
      </p:sp>
      <p:sp>
        <p:nvSpPr>
          <p:cNvPr id="37" name="TextBox 36"/>
          <p:cNvSpPr txBox="1"/>
          <p:nvPr/>
        </p:nvSpPr>
        <p:spPr>
          <a:xfrm>
            <a:off x="18669000" y="20453343"/>
            <a:ext cx="161544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Additional Approximations</a:t>
            </a:r>
            <a:endParaRPr lang="en-US" sz="4000" b="1" dirty="0">
              <a:solidFill>
                <a:srgbClr val="FFFF00"/>
              </a:solidFill>
            </a:endParaRPr>
          </a:p>
        </p:txBody>
      </p:sp>
      <p:graphicFrame>
        <p:nvGraphicFramePr>
          <p:cNvPr id="51" name="Table 50"/>
          <p:cNvGraphicFramePr>
            <a:graphicFrameLocks noGrp="1"/>
          </p:cNvGraphicFramePr>
          <p:nvPr/>
        </p:nvGraphicFramePr>
        <p:xfrm>
          <a:off x="18669000" y="21107400"/>
          <a:ext cx="16154400" cy="10292080"/>
        </p:xfrm>
        <a:graphic>
          <a:graphicData uri="http://schemas.openxmlformats.org/drawingml/2006/table">
            <a:tbl>
              <a:tblPr firstRow="1" bandRow="1">
                <a:tableStyleId>{5940675A-B579-460E-94D1-54222C63F5DA}</a:tableStyleId>
              </a:tblPr>
              <a:tblGrid>
                <a:gridCol w="2667000"/>
                <a:gridCol w="13487400"/>
              </a:tblGrid>
              <a:tr h="1642359">
                <a:tc>
                  <a:txBody>
                    <a:bodyPr/>
                    <a:lstStyle/>
                    <a:p>
                      <a:r>
                        <a:rPr lang="en-US" sz="3000" dirty="0" smtClean="0">
                          <a:solidFill>
                            <a:srgbClr val="000000"/>
                          </a:solidFill>
                        </a:rPr>
                        <a:t>Node Representation</a:t>
                      </a:r>
                      <a:endParaRPr lang="en-US" sz="30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Each</a:t>
                      </a:r>
                      <a:r>
                        <a:rPr lang="en-US" sz="3000" baseline="0" dirty="0" smtClean="0">
                          <a:solidFill>
                            <a:srgbClr val="000000"/>
                          </a:solidFill>
                        </a:rPr>
                        <a:t> node can be represented in a constant amount of space [5].  </a:t>
                      </a:r>
                    </a:p>
                    <a:p>
                      <a:pPr>
                        <a:spcAft>
                          <a:spcPts val="1200"/>
                        </a:spcAft>
                        <a:buFont typeface="Arial"/>
                        <a:buChar char="•"/>
                      </a:pPr>
                      <a:r>
                        <a:rPr lang="en-US" sz="3000" baseline="0" dirty="0" smtClean="0">
                          <a:solidFill>
                            <a:srgbClr val="000000"/>
                          </a:solidFill>
                        </a:rPr>
                        <a:t>  Each node is associated with a context observed in the input sequence.  </a:t>
                      </a:r>
                    </a:p>
                    <a:p>
                      <a:pPr>
                        <a:spcAft>
                          <a:spcPts val="1200"/>
                        </a:spcAft>
                        <a:buFont typeface="Arial"/>
                        <a:buChar char="•"/>
                      </a:pPr>
                      <a:r>
                        <a:rPr lang="en-US" sz="3000" baseline="0" dirty="0" smtClean="0">
                          <a:solidFill>
                            <a:srgbClr val="000000"/>
                          </a:solidFill>
                        </a:rPr>
                        <a:t>  The number of times a given context has been observed in the input sequence grows unboundedly with the length of the input sequence.  </a:t>
                      </a:r>
                    </a:p>
                    <a:p>
                      <a:pPr>
                        <a:spcAft>
                          <a:spcPts val="1200"/>
                        </a:spcAft>
                        <a:buFont typeface="Arial"/>
                        <a:buChar char="•"/>
                      </a:pPr>
                      <a:r>
                        <a:rPr lang="en-US" sz="3000" baseline="0" dirty="0" smtClean="0">
                          <a:solidFill>
                            <a:srgbClr val="000000"/>
                          </a:solidFill>
                        </a:rPr>
                        <a:t>  Operations on the suffix tree necessary for incremental construction and estimation of the model require space and time which grows with the number of times contexts have been observed in the input sequence [5].</a:t>
                      </a:r>
                    </a:p>
                    <a:p>
                      <a:pPr>
                        <a:buFont typeface="Arial"/>
                        <a:buChar char="•"/>
                      </a:pPr>
                      <a:r>
                        <a:rPr lang="en-US" sz="3000" baseline="0" dirty="0" smtClean="0">
                          <a:solidFill>
                            <a:srgbClr val="000000"/>
                          </a:solidFill>
                        </a:rPr>
                        <a:t>  Node representations are approximated by placing an upper bound on the recorded number of occurrences in the input sequence of any given context.</a:t>
                      </a:r>
                      <a:endParaRPr lang="en-US" sz="30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tcPr>
                </a:tc>
              </a:tr>
              <a:tr h="1857111">
                <a:tc>
                  <a:txBody>
                    <a:bodyPr/>
                    <a:lstStyle/>
                    <a:p>
                      <a:r>
                        <a:rPr lang="en-US" sz="3000" dirty="0" smtClean="0">
                          <a:solidFill>
                            <a:srgbClr val="000000"/>
                          </a:solidFill>
                        </a:rPr>
                        <a:t>Suffix</a:t>
                      </a:r>
                      <a:r>
                        <a:rPr lang="en-US" sz="3000" baseline="0" dirty="0" smtClean="0">
                          <a:solidFill>
                            <a:srgbClr val="000000"/>
                          </a:solidFill>
                        </a:rPr>
                        <a:t> Tree</a:t>
                      </a:r>
                      <a:endParaRPr lang="en-US" sz="3000" dirty="0" smtClean="0">
                        <a:solidFill>
                          <a:srgbClr val="000000"/>
                        </a:solidFill>
                      </a:endParaRPr>
                    </a:p>
                    <a:p>
                      <a:endParaRPr lang="en-US" sz="3000" dirty="0">
                        <a:solidFill>
                          <a:srgbClr val="FFFF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1200"/>
                        </a:spcAft>
                        <a:buFont typeface="Arial"/>
                        <a:buChar char="•"/>
                      </a:pPr>
                      <a:r>
                        <a:rPr lang="en-US" sz="3000" dirty="0" smtClean="0">
                          <a:solidFill>
                            <a:srgbClr val="000000"/>
                          </a:solidFill>
                        </a:rPr>
                        <a:t>  Suffix</a:t>
                      </a:r>
                      <a:r>
                        <a:rPr lang="en-US" sz="3000" baseline="0" dirty="0" smtClean="0">
                          <a:solidFill>
                            <a:srgbClr val="000000"/>
                          </a:solidFill>
                        </a:rPr>
                        <a:t> tree data structures label edges using pointers into the input sequence.</a:t>
                      </a:r>
                    </a:p>
                    <a:p>
                      <a:pPr>
                        <a:spcAft>
                          <a:spcPts val="1200"/>
                        </a:spcAft>
                        <a:buFont typeface="Arial"/>
                        <a:buChar char="•"/>
                      </a:pPr>
                      <a:r>
                        <a:rPr lang="en-US" sz="3000" baseline="0" dirty="0" smtClean="0">
                          <a:solidFill>
                            <a:srgbClr val="000000"/>
                          </a:solidFill>
                        </a:rPr>
                        <a:t>  The input sequence grows linearly.</a:t>
                      </a:r>
                    </a:p>
                    <a:p>
                      <a:pPr>
                        <a:spcAft>
                          <a:spcPts val="1200"/>
                        </a:spcAft>
                        <a:buFont typeface="Arial"/>
                        <a:buChar char="•"/>
                      </a:pPr>
                      <a:r>
                        <a:rPr lang="en-US" sz="3000" baseline="0" dirty="0" smtClean="0">
                          <a:solidFill>
                            <a:srgbClr val="000000"/>
                          </a:solidFill>
                        </a:rPr>
                        <a:t>  The removal of nodes through the pruning mechanism does not guarantee that the edges will be labeled using only a small subset of the original input sequence.</a:t>
                      </a:r>
                    </a:p>
                    <a:p>
                      <a:pPr>
                        <a:spcAft>
                          <a:spcPts val="1200"/>
                        </a:spcAft>
                        <a:buFont typeface="Arial"/>
                        <a:buChar char="•"/>
                      </a:pPr>
                      <a:r>
                        <a:rPr lang="en-US" sz="3000" baseline="0" dirty="0" smtClean="0">
                          <a:solidFill>
                            <a:srgbClr val="000000"/>
                          </a:solidFill>
                        </a:rPr>
                        <a:t>  The suffix tree data structure is approximated by only allowing edges to be labeled by a fixed length suffix of the input sequence.</a:t>
                      </a:r>
                    </a:p>
                    <a:p>
                      <a:pPr>
                        <a:spcAft>
                          <a:spcPts val="1200"/>
                        </a:spcAft>
                        <a:buFont typeface="Arial"/>
                        <a:buChar char="•"/>
                      </a:pPr>
                      <a:r>
                        <a:rPr lang="en-US" sz="3000" baseline="0" dirty="0" smtClean="0">
                          <a:solidFill>
                            <a:srgbClr val="000000"/>
                          </a:solidFill>
                        </a:rPr>
                        <a:t>  Edges which cannot be labeled are removed from the model along with the descending sub tree.</a:t>
                      </a:r>
                    </a:p>
                    <a:p>
                      <a:pPr>
                        <a:buFont typeface="Arial"/>
                        <a:buChar char="•"/>
                      </a:pPr>
                      <a:r>
                        <a:rPr lang="en-US" sz="3000" dirty="0" smtClean="0">
                          <a:solidFill>
                            <a:srgbClr val="000000"/>
                          </a:solidFill>
                        </a:rPr>
                        <a:t>  To</a:t>
                      </a:r>
                      <a:r>
                        <a:rPr lang="en-US" sz="3000" baseline="0" dirty="0" smtClean="0">
                          <a:solidFill>
                            <a:srgbClr val="000000"/>
                          </a:solidFill>
                        </a:rPr>
                        <a:t> minimize the impact of this approximation edges are updated incrementally to point to later sections of the input sequence.</a:t>
                      </a:r>
                      <a:endParaRPr lang="en-US" sz="3000" dirty="0" smtClean="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2" name="TextBox 61"/>
          <p:cNvSpPr txBox="1"/>
          <p:nvPr/>
        </p:nvSpPr>
        <p:spPr>
          <a:xfrm>
            <a:off x="35128200" y="21143952"/>
            <a:ext cx="6705600" cy="10555248"/>
          </a:xfrm>
          <a:prstGeom prst="rect">
            <a:avLst/>
          </a:prstGeom>
          <a:solidFill>
            <a:schemeClr val="bg1"/>
          </a:solidFill>
          <a:ln>
            <a:solidFill>
              <a:schemeClr val="tx2"/>
            </a:solidFill>
          </a:ln>
        </p:spPr>
        <p:txBody>
          <a:bodyPr wrap="square" rtlCol="0">
            <a:spAutoFit/>
          </a:bodyPr>
          <a:lstStyle/>
          <a:p>
            <a:pPr>
              <a:spcAft>
                <a:spcPts val="600"/>
              </a:spcAft>
            </a:pPr>
            <a:r>
              <a:rPr lang="en-US" sz="2000" dirty="0" smtClean="0"/>
              <a:t>[1]  </a:t>
            </a:r>
            <a:r>
              <a:rPr sz="2000" dirty="0" smtClean="0"/>
              <a:t>Bartlett, N.; Pfau, D. &amp; Wood, F.</a:t>
            </a:r>
            <a:r>
              <a:rPr lang="en-US" sz="2000" dirty="0" smtClean="0"/>
              <a:t> </a:t>
            </a:r>
            <a:r>
              <a:rPr sz="2000" dirty="0" smtClean="0"/>
              <a:t>Forgetting Counts: Constant Memory Inference for a Dependent Hierarchical Pitman-Yor Process</a:t>
            </a:r>
            <a:r>
              <a:rPr lang="en-US" sz="2000" dirty="0" smtClean="0"/>
              <a:t>. </a:t>
            </a:r>
            <a:r>
              <a:rPr sz="2000" dirty="0" smtClean="0"/>
              <a:t>Proceedings of the 27th International Conference on Machine Learning</a:t>
            </a:r>
            <a:r>
              <a:rPr lang="en-US" sz="2000" dirty="0" smtClean="0"/>
              <a:t>, </a:t>
            </a:r>
            <a:r>
              <a:rPr sz="2000" dirty="0" smtClean="0"/>
              <a:t>2010, 63-70</a:t>
            </a:r>
            <a:r>
              <a:rPr lang="en-US" sz="2000" dirty="0" smtClean="0"/>
              <a:t>.</a:t>
            </a:r>
            <a:r>
              <a:rPr sz="2000" dirty="0" smtClean="0"/>
              <a:t> </a:t>
            </a:r>
            <a:endParaRPr lang="en-US" sz="2000" dirty="0" smtClean="0"/>
          </a:p>
          <a:p>
            <a:pPr>
              <a:spcAft>
                <a:spcPts val="600"/>
              </a:spcAft>
            </a:pPr>
            <a:r>
              <a:rPr lang="en-US" sz="2000" dirty="0" smtClean="0"/>
              <a:t>[2]  Bell, T., Witten, I.H., and Cleary, J.G. Modeling for text compression. ACM Computing Surveys (CSUR), 1989, 21(4) 557–591.</a:t>
            </a:r>
          </a:p>
          <a:p>
            <a:pPr>
              <a:spcAft>
                <a:spcPts val="600"/>
              </a:spcAft>
            </a:pPr>
            <a:r>
              <a:rPr lang="en-US" sz="2000" dirty="0" smtClean="0"/>
              <a:t>[3]  Cleary, J. G. and </a:t>
            </a:r>
            <a:r>
              <a:rPr lang="en-US" sz="2000" dirty="0" err="1" smtClean="0"/>
              <a:t>Teahan</a:t>
            </a:r>
            <a:r>
              <a:rPr lang="en-US" sz="2000" dirty="0" smtClean="0"/>
              <a:t>, W. J. Unbounded length contexts for PPM. The Computer Journal, 1997, 40:67–75.</a:t>
            </a:r>
          </a:p>
          <a:p>
            <a:pPr>
              <a:spcAft>
                <a:spcPts val="600"/>
              </a:spcAft>
            </a:pPr>
            <a:r>
              <a:rPr lang="en-US" sz="2000" dirty="0" smtClean="0"/>
              <a:t>[4]</a:t>
            </a:r>
            <a:r>
              <a:rPr sz="2000" dirty="0" smtClean="0"/>
              <a:t> </a:t>
            </a:r>
            <a:r>
              <a:rPr lang="en-US" sz="2000" dirty="0" smtClean="0"/>
              <a:t> </a:t>
            </a:r>
            <a:r>
              <a:rPr sz="2000" dirty="0" smtClean="0"/>
              <a:t>Gasthaus, J.; Wood, F. </a:t>
            </a:r>
            <a:r>
              <a:rPr lang="en-US" sz="2000" dirty="0" smtClean="0"/>
              <a:t>and</a:t>
            </a:r>
            <a:r>
              <a:rPr sz="2000" dirty="0" smtClean="0"/>
              <a:t> Teh, Y. W. Lossless compression based on the Sequence Memoizer</a:t>
            </a:r>
            <a:r>
              <a:rPr lang="en-US" sz="2000" dirty="0" smtClean="0"/>
              <a:t>. Data Compression Conference, 2010, 337-345.</a:t>
            </a:r>
          </a:p>
          <a:p>
            <a:pPr>
              <a:spcAft>
                <a:spcPts val="600"/>
              </a:spcAft>
            </a:pPr>
            <a:r>
              <a:rPr lang="en-US" sz="2000" dirty="0" smtClean="0"/>
              <a:t>[5] </a:t>
            </a:r>
            <a:r>
              <a:rPr sz="2000" dirty="0" smtClean="0"/>
              <a:t> Gasthaus, J. </a:t>
            </a:r>
            <a:r>
              <a:rPr lang="en-US" sz="2000" dirty="0" smtClean="0"/>
              <a:t>and</a:t>
            </a:r>
            <a:r>
              <a:rPr sz="2000" dirty="0" smtClean="0"/>
              <a:t> Teh, Y. W. </a:t>
            </a:r>
            <a:r>
              <a:rPr lang="en-US" sz="2000" dirty="0" smtClean="0"/>
              <a:t>Improvements to the Sequence </a:t>
            </a:r>
            <a:r>
              <a:rPr lang="en-US" sz="2000" dirty="0" err="1" smtClean="0"/>
              <a:t>Memoizer</a:t>
            </a:r>
            <a:r>
              <a:rPr lang="en-US" sz="2000" dirty="0" smtClean="0"/>
              <a:t>. </a:t>
            </a:r>
            <a:r>
              <a:rPr sz="2000" dirty="0" smtClean="0"/>
              <a:t>Proceedings of Neural Information Processing Systems, 2011, 685-693</a:t>
            </a:r>
            <a:r>
              <a:rPr lang="en-US" sz="2000" dirty="0" smtClean="0"/>
              <a:t>.</a:t>
            </a:r>
            <a:r>
              <a:rPr sz="2000" dirty="0" smtClean="0"/>
              <a:t> </a:t>
            </a:r>
            <a:endParaRPr lang="en-US" sz="2000" dirty="0" smtClean="0"/>
          </a:p>
          <a:p>
            <a:pPr>
              <a:spcAft>
                <a:spcPts val="600"/>
              </a:spcAft>
            </a:pPr>
            <a:r>
              <a:rPr lang="en-US" sz="2000" dirty="0" smtClean="0"/>
              <a:t>[6]  MacKay, D. I</a:t>
            </a:r>
            <a:r>
              <a:rPr sz="2000" dirty="0" smtClean="0"/>
              <a:t>nformation theory, inference, and learning algorithms</a:t>
            </a:r>
            <a:r>
              <a:rPr lang="en-US" sz="2000" dirty="0" smtClean="0"/>
              <a:t>. Cambridge University Press, 2003. </a:t>
            </a:r>
          </a:p>
          <a:p>
            <a:pPr>
              <a:spcAft>
                <a:spcPts val="600"/>
              </a:spcAft>
            </a:pPr>
            <a:r>
              <a:rPr lang="en-US" sz="2000" dirty="0" smtClean="0"/>
              <a:t>[7]  Pitman, J. and </a:t>
            </a:r>
            <a:r>
              <a:rPr lang="en-US" sz="2000" dirty="0" err="1" smtClean="0"/>
              <a:t>Yor</a:t>
            </a:r>
            <a:r>
              <a:rPr lang="en-US" sz="2000" dirty="0" smtClean="0"/>
              <a:t>, M. The two-parameter Poisson-</a:t>
            </a:r>
            <a:r>
              <a:rPr lang="en-US" sz="2000" dirty="0" err="1" smtClean="0"/>
              <a:t>Dirichlet</a:t>
            </a:r>
            <a:r>
              <a:rPr lang="en-US" sz="2000" dirty="0" smtClean="0"/>
              <a:t> distribution derived from a stable subordinator. Annals of Probability, 1997, 25:855–900.</a:t>
            </a:r>
          </a:p>
          <a:p>
            <a:pPr>
              <a:spcAft>
                <a:spcPts val="600"/>
              </a:spcAft>
            </a:pPr>
            <a:r>
              <a:rPr lang="en-US" sz="2000" dirty="0" smtClean="0"/>
              <a:t>[8]  </a:t>
            </a:r>
            <a:r>
              <a:rPr lang="en-US" sz="2000" dirty="0" err="1" smtClean="0"/>
              <a:t>Teh</a:t>
            </a:r>
            <a:r>
              <a:rPr lang="en-US" sz="2000" dirty="0" smtClean="0"/>
              <a:t>, Y. W. A hierarchical Bayesian language model </a:t>
            </a:r>
            <a:r>
              <a:rPr lang="en-US" sz="2000" dirty="0" err="1" smtClean="0"/>
              <a:t>basedon</a:t>
            </a:r>
            <a:r>
              <a:rPr lang="en-US" sz="2000" dirty="0" smtClean="0"/>
              <a:t> Pitman-</a:t>
            </a:r>
            <a:r>
              <a:rPr lang="en-US" sz="2000" dirty="0" err="1" smtClean="0"/>
              <a:t>Yor</a:t>
            </a:r>
            <a:r>
              <a:rPr lang="en-US" sz="2000" dirty="0" smtClean="0"/>
              <a:t> processes. In Proceedings of the Association for Computational Linguistics ,2006, 985-992.</a:t>
            </a:r>
          </a:p>
          <a:p>
            <a:pPr>
              <a:spcAft>
                <a:spcPts val="600"/>
              </a:spcAft>
            </a:pPr>
            <a:r>
              <a:rPr lang="en-US" sz="2000" dirty="0" smtClean="0"/>
              <a:t>[9]  </a:t>
            </a:r>
            <a:r>
              <a:rPr lang="en-US" sz="2000" dirty="0" err="1" smtClean="0"/>
              <a:t>Wikipedia</a:t>
            </a:r>
            <a:r>
              <a:rPr lang="en-US" sz="2000" dirty="0" smtClean="0"/>
              <a:t>, 2010. URL: </a:t>
            </a:r>
            <a:r>
              <a:rPr lang="en-US" sz="2000" dirty="0" smtClean="0">
                <a:hlinkClick r:id="rId17"/>
              </a:rPr>
              <a:t>http://download.wikimedia.org/enwiki/</a:t>
            </a:r>
            <a:r>
              <a:rPr lang="en-US" sz="2000" dirty="0" smtClean="0"/>
              <a:t>.</a:t>
            </a:r>
          </a:p>
          <a:p>
            <a:pPr>
              <a:spcAft>
                <a:spcPts val="600"/>
              </a:spcAft>
            </a:pPr>
            <a:r>
              <a:rPr lang="en-US" sz="2000" dirty="0" smtClean="0"/>
              <a:t>[10]  </a:t>
            </a:r>
            <a:r>
              <a:rPr lang="en-US" sz="2000" dirty="0" err="1" smtClean="0"/>
              <a:t>Willems</a:t>
            </a:r>
            <a:r>
              <a:rPr lang="en-US" sz="2000" dirty="0" smtClean="0"/>
              <a:t>, F. M. J. , 2009. CTW website. URL: http://</a:t>
            </a:r>
            <a:r>
              <a:rPr lang="en-US" sz="2000" dirty="0" err="1" smtClean="0"/>
              <a:t>www.ele.tue.nl/ctw</a:t>
            </a:r>
            <a:r>
              <a:rPr lang="en-US" sz="2000" dirty="0" smtClean="0"/>
              <a:t>/. </a:t>
            </a:r>
          </a:p>
          <a:p>
            <a:r>
              <a:rPr lang="en-US" sz="2000" dirty="0" smtClean="0"/>
              <a:t>[11]  Wood, F., </a:t>
            </a:r>
            <a:r>
              <a:rPr lang="en-US" sz="2000" dirty="0" err="1" smtClean="0"/>
              <a:t>Archambeau</a:t>
            </a:r>
            <a:r>
              <a:rPr lang="en-US" sz="2000" dirty="0" smtClean="0"/>
              <a:t>, C., </a:t>
            </a:r>
            <a:r>
              <a:rPr lang="en-US" sz="2000" dirty="0" err="1" smtClean="0"/>
              <a:t>Gasthaus</a:t>
            </a:r>
            <a:r>
              <a:rPr lang="en-US" sz="2000" dirty="0" smtClean="0"/>
              <a:t>, J., James, L., and </a:t>
            </a:r>
            <a:r>
              <a:rPr lang="en-US" sz="2000" dirty="0" err="1" smtClean="0"/>
              <a:t>Teh</a:t>
            </a:r>
            <a:r>
              <a:rPr lang="en-US" sz="2000" dirty="0" smtClean="0"/>
              <a:t>, Y. W. A stochastic </a:t>
            </a:r>
            <a:r>
              <a:rPr lang="en-US" sz="2000" dirty="0" err="1" smtClean="0"/>
              <a:t>memoizer</a:t>
            </a:r>
            <a:r>
              <a:rPr lang="en-US" sz="2000" dirty="0" smtClean="0"/>
              <a:t> for sequence data. In Proceedings of the 26th International Conference on Machine Learning, 2009, 1129-1136.</a:t>
            </a:r>
          </a:p>
          <a:p>
            <a:endParaRPr lang="en-US" sz="2000" dirty="0" smtClean="0"/>
          </a:p>
        </p:txBody>
      </p:sp>
      <p:sp>
        <p:nvSpPr>
          <p:cNvPr id="63" name="TextBox 62"/>
          <p:cNvSpPr txBox="1"/>
          <p:nvPr/>
        </p:nvSpPr>
        <p:spPr>
          <a:xfrm>
            <a:off x="21717000" y="11420653"/>
            <a:ext cx="3886200" cy="553998"/>
          </a:xfrm>
          <a:prstGeom prst="rect">
            <a:avLst/>
          </a:prstGeom>
          <a:noFill/>
        </p:spPr>
        <p:txBody>
          <a:bodyPr wrap="square" rtlCol="0">
            <a:spAutoFit/>
          </a:bodyPr>
          <a:lstStyle/>
          <a:p>
            <a:r>
              <a:rPr lang="en-US" sz="3000" dirty="0" smtClean="0"/>
              <a:t>([6] MacKay 2003, 114)</a:t>
            </a:r>
            <a:endParaRPr lang="en-US" sz="3000" dirty="0"/>
          </a:p>
        </p:txBody>
      </p:sp>
      <p:sp>
        <p:nvSpPr>
          <p:cNvPr id="64" name="TextBox 63"/>
          <p:cNvSpPr txBox="1"/>
          <p:nvPr/>
        </p:nvSpPr>
        <p:spPr>
          <a:xfrm>
            <a:off x="36195000" y="11532897"/>
            <a:ext cx="5638800" cy="477054"/>
          </a:xfrm>
          <a:prstGeom prst="rect">
            <a:avLst/>
          </a:prstGeom>
          <a:noFill/>
        </p:spPr>
        <p:txBody>
          <a:bodyPr wrap="square" rtlCol="0">
            <a:spAutoFit/>
          </a:bodyPr>
          <a:lstStyle/>
          <a:p>
            <a:r>
              <a:rPr lang="en-US" sz="2500" dirty="0" smtClean="0"/>
              <a:t>([4]</a:t>
            </a:r>
            <a:r>
              <a:rPr sz="2500" dirty="0" smtClean="0"/>
              <a:t> Gasthaus, J.; Wood, F. </a:t>
            </a:r>
            <a:r>
              <a:rPr lang="en-US" sz="2500" dirty="0" smtClean="0"/>
              <a:t>and</a:t>
            </a:r>
            <a:r>
              <a:rPr sz="2500" dirty="0" smtClean="0"/>
              <a:t> Teh, Y. W.</a:t>
            </a:r>
            <a:r>
              <a:rPr lang="en-US" sz="2500" dirty="0" smtClean="0"/>
              <a:t>)</a:t>
            </a:r>
            <a:endParaRPr lang="en-US" sz="2500" dirty="0"/>
          </a:p>
        </p:txBody>
      </p:sp>
      <p:sp>
        <p:nvSpPr>
          <p:cNvPr id="65" name="TextBox 64"/>
          <p:cNvSpPr txBox="1"/>
          <p:nvPr/>
        </p:nvSpPr>
        <p:spPr>
          <a:xfrm>
            <a:off x="35128200" y="20453343"/>
            <a:ext cx="6705600"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References</a:t>
            </a:r>
            <a:endParaRPr lang="en-US" sz="4000" b="1" dirty="0">
              <a:solidFill>
                <a:srgbClr val="FFFF00"/>
              </a:solidFill>
            </a:endParaRPr>
          </a:p>
        </p:txBody>
      </p:sp>
      <p:pic>
        <p:nvPicPr>
          <p:cNvPr id="60" name="Picture 59" descr="hpyp_equation.pdf"/>
          <p:cNvPicPr>
            <a:picLocks noChangeAspect="1"/>
          </p:cNvPicPr>
          <p:nvPr/>
        </p:nvPicPr>
        <mc:AlternateContent xmlns:ma="http://schemas.microsoft.com/office/mac/drawingml/2008/main">
          <mc:Choice Requires="ma">
            <p:blipFill>
              <a:blip r:embed="rId18"/>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9"/>
              <a:stretch>
                <a:fillRect/>
              </a:stretch>
            </p:blipFill>
          </mc:Fallback>
        </mc:AlternateContent>
        <p:spPr>
          <a:xfrm>
            <a:off x="1066800" y="29199870"/>
            <a:ext cx="8360461" cy="2804130"/>
          </a:xfrm>
          <a:prstGeom prst="rect">
            <a:avLst/>
          </a:prstGeom>
        </p:spPr>
      </p:pic>
      <p:pic>
        <p:nvPicPr>
          <p:cNvPr id="61" name="Picture 60" descr="prefix_tree.pdf"/>
          <p:cNvPicPr>
            <a:picLocks noChangeAspect="1"/>
          </p:cNvPicPr>
          <p:nvPr/>
        </p:nvPicPr>
        <mc:AlternateContent xmlns:ma="http://schemas.microsoft.com/office/mac/drawingml/2008/main">
          <mc:Choice Requires="ma">
            <p:blipFill>
              <a:blip r:embed="rId20"/>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21"/>
              <a:stretch>
                <a:fillRect/>
              </a:stretch>
            </p:blipFill>
          </mc:Fallback>
        </mc:AlternateContent>
        <p:spPr>
          <a:xfrm>
            <a:off x="11124184" y="27203400"/>
            <a:ext cx="7012432" cy="4267200"/>
          </a:xfrm>
          <a:prstGeom prst="rect">
            <a:avLst/>
          </a:prstGeom>
        </p:spPr>
      </p:pic>
      <p:sp>
        <p:nvSpPr>
          <p:cNvPr id="69" name="TextBox 68"/>
          <p:cNvSpPr txBox="1"/>
          <p:nvPr/>
        </p:nvSpPr>
        <p:spPr>
          <a:xfrm>
            <a:off x="152400" y="20453343"/>
            <a:ext cx="18249898" cy="707886"/>
          </a:xfrm>
          <a:prstGeom prst="rect">
            <a:avLst/>
          </a:prstGeom>
          <a:solidFill>
            <a:schemeClr val="tx2"/>
          </a:solidFill>
          <a:ln>
            <a:solidFill>
              <a:schemeClr val="tx2"/>
            </a:solidFill>
          </a:ln>
        </p:spPr>
        <p:txBody>
          <a:bodyPr wrap="square" rtlCol="0">
            <a:spAutoFit/>
          </a:bodyPr>
          <a:lstStyle/>
          <a:p>
            <a:r>
              <a:rPr lang="en-US" sz="4000" b="1" dirty="0" smtClean="0">
                <a:solidFill>
                  <a:srgbClr val="FFFF00"/>
                </a:solidFill>
              </a:rPr>
              <a:t>Linear Time Verification</a:t>
            </a:r>
            <a:endParaRPr lang="en-US" sz="4000" b="1" dirty="0">
              <a:solidFill>
                <a:srgbClr val="FFFF00"/>
              </a:solidFill>
            </a:endParaRPr>
          </a:p>
        </p:txBody>
      </p:sp>
      <p:sp>
        <p:nvSpPr>
          <p:cNvPr id="71" name="TextBox 70"/>
          <p:cNvSpPr txBox="1"/>
          <p:nvPr/>
        </p:nvSpPr>
        <p:spPr>
          <a:xfrm>
            <a:off x="152400" y="21259800"/>
            <a:ext cx="7239000" cy="4708981"/>
          </a:xfrm>
          <a:prstGeom prst="rect">
            <a:avLst/>
          </a:prstGeom>
          <a:noFill/>
        </p:spPr>
        <p:txBody>
          <a:bodyPr wrap="square" rtlCol="0">
            <a:spAutoFit/>
          </a:bodyPr>
          <a:lstStyle/>
          <a:p>
            <a:r>
              <a:rPr lang="en-US" sz="3000" dirty="0" smtClean="0"/>
              <a:t>Streaming </a:t>
            </a:r>
            <a:r>
              <a:rPr lang="en-US" sz="3000" dirty="0" err="1" smtClean="0"/>
              <a:t>deplump</a:t>
            </a:r>
            <a:r>
              <a:rPr lang="en-US" sz="3000" dirty="0" smtClean="0"/>
              <a:t> </a:t>
            </a:r>
            <a:r>
              <a:rPr lang="en-US" sz="3000" dirty="0" smtClean="0"/>
              <a:t>has asymptotic properties appropriate for streaming data.  Shown here is the speed of the compressor on the entire </a:t>
            </a:r>
            <a:r>
              <a:rPr lang="en-US" sz="3000" dirty="0" err="1" smtClean="0"/>
              <a:t>Wikipedia</a:t>
            </a:r>
            <a:r>
              <a:rPr lang="en-US" sz="3000" dirty="0" smtClean="0"/>
              <a:t> corpus. The speed of the compressor is plotted with the size of the input stream.  After an initial period the speed remains constant as the stream length increases.  Streaming </a:t>
            </a:r>
            <a:r>
              <a:rPr lang="en-US" sz="3000" dirty="0" err="1" smtClean="0"/>
              <a:t>deplump</a:t>
            </a:r>
            <a:r>
              <a:rPr lang="en-US" sz="3000" dirty="0" smtClean="0"/>
              <a:t> </a:t>
            </a:r>
            <a:r>
              <a:rPr lang="en-US" sz="3000" dirty="0" smtClean="0"/>
              <a:t>compresses the 26.8Gb corpus to 4.0Gb, compared to 7.8Gb</a:t>
            </a:r>
            <a:r>
              <a:rPr lang="en-US" sz="3000" dirty="0" smtClean="0"/>
              <a:t> with </a:t>
            </a:r>
            <a:r>
              <a:rPr lang="en-US" sz="3000" dirty="0" err="1" smtClean="0"/>
              <a:t>gzip</a:t>
            </a:r>
            <a:r>
              <a:rPr lang="en-US" sz="3000" dirty="0" smtClean="0"/>
              <a:t> </a:t>
            </a:r>
            <a:r>
              <a:rPr lang="en-US" sz="3000" dirty="0" smtClean="0"/>
              <a:t>and 3.8Gb</a:t>
            </a:r>
            <a:r>
              <a:rPr lang="en-US" sz="3000" dirty="0" smtClean="0"/>
              <a:t> with paq9a</a:t>
            </a:r>
            <a:r>
              <a:rPr lang="en-US" sz="3000" dirty="0" smtClean="0"/>
              <a:t>.</a:t>
            </a:r>
            <a:endParaRPr lang="en-US" sz="3000" dirty="0"/>
          </a:p>
        </p:txBody>
      </p:sp>
      <p:pic>
        <p:nvPicPr>
          <p:cNvPr id="75" name="Picture 74" descr="constant_speed_asymptote_small.pdf"/>
          <p:cNvPicPr>
            <a:picLocks noChangeAspect="1"/>
          </p:cNvPicPr>
          <p:nvPr/>
        </p:nvPicPr>
        <mc:AlternateContent xmlns:ma="http://schemas.microsoft.com/office/mac/drawingml/2008/main">
          <mc:Choice Requires="ma">
            <p:blipFill>
              <a:blip r:embed="rId22"/>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23"/>
              <a:stretch>
                <a:fillRect/>
              </a:stretch>
            </p:blipFill>
          </mc:Fallback>
        </mc:AlternateContent>
        <p:spPr>
          <a:xfrm>
            <a:off x="7599750" y="21259800"/>
            <a:ext cx="10802548" cy="464820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371</TotalTime>
  <Words>1305</Words>
  <Application>Microsoft Macintosh PowerPoint</Application>
  <PresentationFormat>Custom</PresentationFormat>
  <Paragraphs>50</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Bartlett</dc:creator>
  <cp:keywords/>
  <cp:lastModifiedBy>Nicholas Bartlett</cp:lastModifiedBy>
  <cp:revision>69</cp:revision>
  <dcterms:created xsi:type="dcterms:W3CDTF">2011-03-28T19:20:56Z</dcterms:created>
  <dcterms:modified xsi:type="dcterms:W3CDTF">2011-03-28T19:47:59Z</dcterms:modified>
</cp:coreProperties>
</file>