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61" r:id="rId3"/>
    <p:sldId id="262" r:id="rId4"/>
    <p:sldId id="259" r:id="rId5"/>
    <p:sldId id="260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3E33"/>
    <a:srgbClr val="2B2D2D"/>
    <a:srgbClr val="D51200"/>
    <a:srgbClr val="ED1A38"/>
    <a:srgbClr val="E94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7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90D3-AF26-4CE1-8AB4-829B92051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DFEC1-C95E-414B-9FE6-30D422236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0377A-7B77-45B4-8556-755E8384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0612-ABD8-434F-9B3E-4D20E8661484}" type="datetimeFigureOut">
              <a:rPr lang="en-PH" smtClean="0"/>
              <a:t>05/06/2018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FC3C6-DEDF-4DBC-B9C9-1BA9DF8F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8B4C2-7925-489E-AE2C-618EE0FE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D8A3-9017-4B80-96AA-C1D6CF6DE3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472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D8C7-A05A-43C7-90C5-5B9BA817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0F564-E734-4DA8-A034-16CCA05C6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47120-22CF-4496-A894-1C44C74F1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0612-ABD8-434F-9B3E-4D20E8661484}" type="datetimeFigureOut">
              <a:rPr lang="en-PH" smtClean="0"/>
              <a:t>05/06/2018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9E0D1-B78D-4CCB-8150-C73CBF3A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F0A98-A63F-4438-9F6D-A67C6801F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D8A3-9017-4B80-96AA-C1D6CF6DE3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799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50DEA-FBFE-47F3-87A1-45C158FEE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C7F41-4AF1-4BEA-B583-486FFBA46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A2678-89DF-477B-A6CD-A1AEF31F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0612-ABD8-434F-9B3E-4D20E8661484}" type="datetimeFigureOut">
              <a:rPr lang="en-PH" smtClean="0"/>
              <a:t>05/06/2018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EAC2F-CCB3-4751-9FE3-53C7B476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76F4E-CDAC-4C9E-BE20-C8DD9FC3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D8A3-9017-4B80-96AA-C1D6CF6DE3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323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1E3CF-5C41-4AB8-854B-5344328D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6F675-5021-44C3-9EF8-8F98EAA5B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1DDF7-738A-4631-AE52-8C9D51E6A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0612-ABD8-434F-9B3E-4D20E8661484}" type="datetimeFigureOut">
              <a:rPr lang="en-PH" smtClean="0"/>
              <a:t>05/06/2018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0AD0A-3D92-4926-BF4A-5A890FB5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F666D-4F40-41E0-BB0F-57333C8E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D8A3-9017-4B80-96AA-C1D6CF6DE3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534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E90E-A0A5-404B-871B-F93E72EE8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095E8-433A-43BE-832F-59CCA3BA9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E7864-57DE-468F-B34C-B657BBEF7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0612-ABD8-434F-9B3E-4D20E8661484}" type="datetimeFigureOut">
              <a:rPr lang="en-PH" smtClean="0"/>
              <a:t>05/06/2018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7851D-8172-4CD2-8D2D-27C340A5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F1F99-9019-43B8-B1EF-E55389EB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D8A3-9017-4B80-96AA-C1D6CF6DE3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156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CD28-31DC-4872-A4D0-1368BB27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991E0-280F-4EF2-9BEC-ACD6A0ABE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A7268-0D0B-4D3D-9774-277B7F6AD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F958D-2B84-4A20-9CFE-043F679C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0612-ABD8-434F-9B3E-4D20E8661484}" type="datetimeFigureOut">
              <a:rPr lang="en-PH" smtClean="0"/>
              <a:t>05/06/2018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E24CE-87F8-416A-868C-66F684A4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05D2E-AB26-4B56-85D6-4CCBD7A9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D8A3-9017-4B80-96AA-C1D6CF6DE3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312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E5C2-7A3B-4BB3-934C-091CB5C0E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C276D-7530-4702-9326-64A106254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61F4C-3B38-40C2-81E0-BD9164F25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77E4B7-05AB-4590-9E3E-0E5951923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E61FE-D7C9-4818-8E8E-66236EA26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9E5BAF-C5EA-40A4-A2D0-CFCB7147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0612-ABD8-434F-9B3E-4D20E8661484}" type="datetimeFigureOut">
              <a:rPr lang="en-PH" smtClean="0"/>
              <a:t>05/06/2018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6FA2A-E13A-4159-87D2-05957A17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C87F4-DE2F-40B9-8A65-23A58DFC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D8A3-9017-4B80-96AA-C1D6CF6DE3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0233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96150-E9D5-4546-ACF3-AD1D3F4A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4F4B4-2326-442D-81DB-651B2A5E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0612-ABD8-434F-9B3E-4D20E8661484}" type="datetimeFigureOut">
              <a:rPr lang="en-PH" smtClean="0"/>
              <a:t>05/06/2018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E85A0-3CFB-4EF6-B004-7540C7CD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8C20B-2979-47E0-B91D-5FCB583B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D8A3-9017-4B80-96AA-C1D6CF6DE3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14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B6559-B708-45C3-BAC4-23CE35B3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0612-ABD8-434F-9B3E-4D20E8661484}" type="datetimeFigureOut">
              <a:rPr lang="en-PH" smtClean="0"/>
              <a:t>05/06/2018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5857B-62FF-480C-8AD2-08E344F5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90FCF-BDF6-4EC5-BBE2-008160A2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D8A3-9017-4B80-96AA-C1D6CF6DE3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519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4D97-58F6-4378-951A-E6BBA8127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6E082-A280-44F8-BBC1-7866702E6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63FA1-6884-4D74-9334-4AC7C3DB5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DC858-301E-491C-881D-767EF7335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0612-ABD8-434F-9B3E-4D20E8661484}" type="datetimeFigureOut">
              <a:rPr lang="en-PH" smtClean="0"/>
              <a:t>05/06/2018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8B32B-1EF9-4B83-91B2-42D6E483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3F5C2-E804-4140-8F63-FECACF30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D8A3-9017-4B80-96AA-C1D6CF6DE3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717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14C5D-C7D6-42CA-9282-457141B9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678AE1-C3ED-4315-A75A-04FAE9D15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CEB21-184D-4BBE-927C-9B7FAD325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042DD-7988-408D-BC14-473E95D0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0612-ABD8-434F-9B3E-4D20E8661484}" type="datetimeFigureOut">
              <a:rPr lang="en-PH" smtClean="0"/>
              <a:t>05/06/2018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5CE57-52E7-486E-B64A-5C4DF0DC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B4687-EB85-4D11-A4BD-F713FAE7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D8A3-9017-4B80-96AA-C1D6CF6DE3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810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FC7F6B-1697-412E-AFAC-506EEAAB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6B61B-CBEB-4140-BEF4-41A7C3C9A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1C9DC-A351-40FF-80CA-70BD2023B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60612-ABD8-434F-9B3E-4D20E8661484}" type="datetimeFigureOut">
              <a:rPr lang="en-PH" smtClean="0"/>
              <a:t>05/06/2018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B5F8F-D38C-4E0A-ABE5-77EC2F9D8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6B799-2604-4C04-80FB-1CDF9B2EA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AD8A3-9017-4B80-96AA-C1D6CF6DE3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607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6B999-364D-4888-BC11-5759B53F3CD1}"/>
              </a:ext>
            </a:extLst>
          </p:cNvPr>
          <p:cNvSpPr>
            <a:spLocks noChangeAspect="1"/>
          </p:cNvSpPr>
          <p:nvPr/>
        </p:nvSpPr>
        <p:spPr>
          <a:xfrm>
            <a:off x="8316" y="223441"/>
            <a:ext cx="12183683" cy="3181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20328D-D53A-4B94-9015-D3E4236D89E4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3" y="3548921"/>
            <a:ext cx="11907912" cy="3334215"/>
          </a:xfrm>
          <a:prstGeom prst="rect">
            <a:avLst/>
          </a:prstGeom>
        </p:spPr>
      </p:pic>
      <p:sp>
        <p:nvSpPr>
          <p:cNvPr id="4" name="TextBox 10">
            <a:extLst>
              <a:ext uri="{FF2B5EF4-FFF2-40B4-BE49-F238E27FC236}">
                <a16:creationId xmlns:a16="http://schemas.microsoft.com/office/drawing/2014/main" id="{12B8E334-1C8C-4959-BB93-DC1018C58E4D}"/>
              </a:ext>
            </a:extLst>
          </p:cNvPr>
          <p:cNvSpPr txBox="1"/>
          <p:nvPr/>
        </p:nvSpPr>
        <p:spPr>
          <a:xfrm>
            <a:off x="3217683" y="2184637"/>
            <a:ext cx="5756634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120000"/>
              </a:lnSpc>
              <a:defRPr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rPr dirty="0"/>
              <a:t>Advancing Health through Evidence-Assisted Decisions</a:t>
            </a:r>
          </a:p>
          <a:p>
            <a:pPr algn="ctr">
              <a:lnSpc>
                <a:spcPct val="120000"/>
              </a:lnSpc>
              <a:defRPr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rPr dirty="0"/>
              <a:t>with Health Policy and Systems Research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D50E214-A48D-4CC6-ABCF-414DB2278863}"/>
              </a:ext>
            </a:extLst>
          </p:cNvPr>
          <p:cNvSpPr>
            <a:spLocks noChangeAspect="1"/>
          </p:cNvSpPr>
          <p:nvPr/>
        </p:nvSpPr>
        <p:spPr>
          <a:xfrm>
            <a:off x="8316" y="49696"/>
            <a:ext cx="12175368" cy="3207243"/>
          </a:xfrm>
          <a:prstGeom prst="rect">
            <a:avLst/>
          </a:prstGeom>
          <a:ln w="254000">
            <a:solidFill>
              <a:srgbClr val="ED1A38"/>
            </a:solidFill>
          </a:ln>
          <a:effectLst>
            <a:outerShdw blurRad="38100" dist="23000" dir="5400000" rotWithShape="0">
              <a:srgbClr val="000000">
                <a:alpha val="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Picture 1" descr="Picture 1">
            <a:extLst>
              <a:ext uri="{FF2B5EF4-FFF2-40B4-BE49-F238E27FC236}">
                <a16:creationId xmlns:a16="http://schemas.microsoft.com/office/drawing/2014/main" id="{B6A25B88-58C0-4694-B2DF-5F34B048E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30872" y="1376405"/>
            <a:ext cx="6144768" cy="725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2" descr="Picture 2">
            <a:extLst>
              <a:ext uri="{FF2B5EF4-FFF2-40B4-BE49-F238E27FC236}">
                <a16:creationId xmlns:a16="http://schemas.microsoft.com/office/drawing/2014/main" id="{952F44DE-CCA9-4F42-BB53-DC72B0EE1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44895" y="367734"/>
            <a:ext cx="902209" cy="89611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8964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9FA8DE-E5CF-46FD-A99B-EDB8DD0E1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8" y="3350353"/>
            <a:ext cx="11911064" cy="33350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56B999-364D-4888-BC11-5759B53F3CD1}"/>
              </a:ext>
            </a:extLst>
          </p:cNvPr>
          <p:cNvSpPr>
            <a:spLocks noChangeAspect="1"/>
          </p:cNvSpPr>
          <p:nvPr/>
        </p:nvSpPr>
        <p:spPr>
          <a:xfrm>
            <a:off x="140469" y="-250100"/>
            <a:ext cx="11911063" cy="333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870C25-0C85-450A-95E4-FAD72F22CA97}"/>
              </a:ext>
            </a:extLst>
          </p:cNvPr>
          <p:cNvGrpSpPr/>
          <p:nvPr/>
        </p:nvGrpSpPr>
        <p:grpSpPr>
          <a:xfrm>
            <a:off x="3023615" y="127998"/>
            <a:ext cx="6144768" cy="2578904"/>
            <a:chOff x="2726072" y="3870766"/>
            <a:chExt cx="6144768" cy="2578904"/>
          </a:xfrm>
        </p:grpSpPr>
        <p:sp>
          <p:nvSpPr>
            <p:cNvPr id="4" name="TextBox 10">
              <a:extLst>
                <a:ext uri="{FF2B5EF4-FFF2-40B4-BE49-F238E27FC236}">
                  <a16:creationId xmlns:a16="http://schemas.microsoft.com/office/drawing/2014/main" id="{12B8E334-1C8C-4959-BB93-DC1018C58E4D}"/>
                </a:ext>
              </a:extLst>
            </p:cNvPr>
            <p:cNvSpPr txBox="1"/>
            <p:nvPr/>
          </p:nvSpPr>
          <p:spPr>
            <a:xfrm>
              <a:off x="2912883" y="5687669"/>
              <a:ext cx="5756634" cy="7620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 algn="ctr">
                <a:lnSpc>
                  <a:spcPct val="120000"/>
                </a:lnSpc>
                <a:defRPr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r>
                <a:rPr dirty="0"/>
                <a:t>Advancing Health through Evidence-Assisted Decisions</a:t>
              </a:r>
            </a:p>
            <a:p>
              <a:pPr algn="ctr">
                <a:lnSpc>
                  <a:spcPct val="120000"/>
                </a:lnSpc>
                <a:defRPr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r>
                <a:rPr dirty="0"/>
                <a:t>with Health Policy and Systems Research</a:t>
              </a:r>
            </a:p>
          </p:txBody>
        </p:sp>
        <p:pic>
          <p:nvPicPr>
            <p:cNvPr id="6" name="Picture 1" descr="Picture 1">
              <a:extLst>
                <a:ext uri="{FF2B5EF4-FFF2-40B4-BE49-F238E27FC236}">
                  <a16:creationId xmlns:a16="http://schemas.microsoft.com/office/drawing/2014/main" id="{B6A25B88-58C0-4694-B2DF-5F34B048E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726072" y="4879437"/>
              <a:ext cx="6144768" cy="725425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7" name="Picture 2" descr="Picture 2">
              <a:extLst>
                <a:ext uri="{FF2B5EF4-FFF2-40B4-BE49-F238E27FC236}">
                  <a16:creationId xmlns:a16="http://schemas.microsoft.com/office/drawing/2014/main" id="{952F44DE-CCA9-4F42-BB53-DC72B0EE1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340095" y="3870766"/>
              <a:ext cx="902209" cy="896113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B3E41E2-ACB5-4F39-9F4B-68E60FD1632D}"/>
              </a:ext>
            </a:extLst>
          </p:cNvPr>
          <p:cNvSpPr txBox="1"/>
          <p:nvPr/>
        </p:nvSpPr>
        <p:spPr>
          <a:xfrm rot="16200000">
            <a:off x="-2107096" y="2450410"/>
            <a:ext cx="263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Slider guide 1250 x 350 </a:t>
            </a:r>
            <a:r>
              <a:rPr lang="en-PH" dirty="0" err="1">
                <a:solidFill>
                  <a:schemeClr val="bg1"/>
                </a:solidFill>
              </a:rPr>
              <a:t>px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AC49DF-E044-438D-9243-DD7EEEF3E075}"/>
              </a:ext>
            </a:extLst>
          </p:cNvPr>
          <p:cNvSpPr/>
          <p:nvPr/>
        </p:nvSpPr>
        <p:spPr>
          <a:xfrm>
            <a:off x="140468" y="-250099"/>
            <a:ext cx="11911064" cy="3335099"/>
          </a:xfrm>
          <a:prstGeom prst="rect">
            <a:avLst/>
          </a:prstGeom>
          <a:noFill/>
          <a:ln w="234950">
            <a:solidFill>
              <a:srgbClr val="ED1A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038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618E36-52BE-4EE5-B5B6-A8CA6AEEF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8" y="3350353"/>
            <a:ext cx="11911064" cy="33350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961E4B-4D07-40A7-AF7A-685F735111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0" b="16848"/>
          <a:stretch/>
        </p:blipFill>
        <p:spPr>
          <a:xfrm>
            <a:off x="140467" y="-157294"/>
            <a:ext cx="11911063" cy="333509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FA262CB-E8A5-45F9-9D5D-8C63A8F3643B}"/>
              </a:ext>
            </a:extLst>
          </p:cNvPr>
          <p:cNvSpPr>
            <a:spLocks noChangeAspect="1"/>
          </p:cNvSpPr>
          <p:nvPr/>
        </p:nvSpPr>
        <p:spPr>
          <a:xfrm>
            <a:off x="140468" y="6858000"/>
            <a:ext cx="11911063" cy="333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202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keyboard&#10;&#10;Description generated with high confidence">
            <a:extLst>
              <a:ext uri="{FF2B5EF4-FFF2-40B4-BE49-F238E27FC236}">
                <a16:creationId xmlns:a16="http://schemas.microsoft.com/office/drawing/2014/main" id="{EB51738D-82A5-486F-9485-2A4F0FD3D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4" y="261334"/>
            <a:ext cx="11336332" cy="13336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CA4E622-81D8-42DE-8536-6568EFE1C545}"/>
              </a:ext>
            </a:extLst>
          </p:cNvPr>
          <p:cNvSpPr/>
          <p:nvPr/>
        </p:nvSpPr>
        <p:spPr>
          <a:xfrm>
            <a:off x="427834" y="1946231"/>
            <a:ext cx="11336332" cy="1328816"/>
          </a:xfrm>
          <a:prstGeom prst="rect">
            <a:avLst/>
          </a:prstGeom>
          <a:solidFill>
            <a:srgbClr val="E94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6377FD-5FB6-4F16-9313-5636A253969B}"/>
              </a:ext>
            </a:extLst>
          </p:cNvPr>
          <p:cNvSpPr/>
          <p:nvPr/>
        </p:nvSpPr>
        <p:spPr>
          <a:xfrm>
            <a:off x="427834" y="2087257"/>
            <a:ext cx="11336332" cy="1044495"/>
          </a:xfrm>
          <a:prstGeom prst="rect">
            <a:avLst/>
          </a:prstGeom>
          <a:solidFill>
            <a:srgbClr val="D51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E5C842-8945-437A-B7BC-9675F8F5B1EB}"/>
              </a:ext>
            </a:extLst>
          </p:cNvPr>
          <p:cNvSpPr txBox="1"/>
          <p:nvPr/>
        </p:nvSpPr>
        <p:spPr>
          <a:xfrm>
            <a:off x="844061" y="492369"/>
            <a:ext cx="1619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Masthead/logo</a:t>
            </a:r>
          </a:p>
          <a:p>
            <a:r>
              <a:rPr lang="en-PH" dirty="0"/>
              <a:t>1190x140px</a:t>
            </a: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8E5D25C-0D91-4AA0-943D-2B9058D26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2812" y="1034665"/>
            <a:ext cx="3286125" cy="2943225"/>
          </a:xfrm>
          <a:prstGeom prst="rect">
            <a:avLst/>
          </a:prstGeom>
        </p:spPr>
      </p:pic>
      <p:pic>
        <p:nvPicPr>
          <p:cNvPr id="10" name="Picture 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826D8BE-80B7-490A-BB24-9C48567A1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496" y="2115392"/>
            <a:ext cx="996172" cy="9882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9F2E68-0D2F-4CDD-BF5F-D58F8F82EDC7}"/>
              </a:ext>
            </a:extLst>
          </p:cNvPr>
          <p:cNvSpPr txBox="1"/>
          <p:nvPr/>
        </p:nvSpPr>
        <p:spPr>
          <a:xfrm>
            <a:off x="2362199" y="2087257"/>
            <a:ext cx="6964681" cy="76944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PH" sz="1100" dirty="0">
                <a:solidFill>
                  <a:schemeClr val="bg1"/>
                </a:solidFill>
                <a:latin typeface="Trajan Pro" panose="02020502050506020301" pitchFamily="18" charset="0"/>
              </a:rPr>
              <a:t>Republic of the Philippines</a:t>
            </a:r>
          </a:p>
          <a:p>
            <a:r>
              <a:rPr lang="en-PH" sz="1100" dirty="0">
                <a:solidFill>
                  <a:schemeClr val="bg1"/>
                </a:solidFill>
                <a:latin typeface="Trajan Pro" panose="02020502050506020301" pitchFamily="18" charset="0"/>
              </a:rPr>
              <a:t>Department of Health</a:t>
            </a:r>
          </a:p>
          <a:p>
            <a:r>
              <a:rPr lang="en-PH" sz="1100" dirty="0">
                <a:solidFill>
                  <a:schemeClr val="bg1"/>
                </a:solidFill>
                <a:latin typeface="Trajan Pro" panose="02020502050506020301" pitchFamily="18" charset="0"/>
              </a:rPr>
              <a:t>Health Policy Development and Planning Bureau</a:t>
            </a:r>
          </a:p>
          <a:p>
            <a:r>
              <a:rPr lang="en-PH" sz="1100" dirty="0">
                <a:solidFill>
                  <a:schemeClr val="bg1"/>
                </a:solidFill>
                <a:latin typeface="Trajan Pro" panose="02020502050506020301" pitchFamily="18" charset="0"/>
              </a:rPr>
              <a:t>Health Research Division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D15B1B-99EB-486B-BED9-009ED0B0E597}"/>
              </a:ext>
            </a:extLst>
          </p:cNvPr>
          <p:cNvSpPr txBox="1"/>
          <p:nvPr/>
        </p:nvSpPr>
        <p:spPr>
          <a:xfrm>
            <a:off x="2349500" y="2734284"/>
            <a:ext cx="86614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PH" b="1" dirty="0">
                <a:solidFill>
                  <a:schemeClr val="bg1"/>
                </a:solidFill>
                <a:latin typeface="Trajan Pro" panose="02020502050506020301" pitchFamily="18" charset="0"/>
              </a:rPr>
              <a:t>Resource Center for Health System Development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30D5B6-9E38-4063-8F4B-6D4CE2F5C2B4}"/>
              </a:ext>
            </a:extLst>
          </p:cNvPr>
          <p:cNvSpPr/>
          <p:nvPr/>
        </p:nvSpPr>
        <p:spPr>
          <a:xfrm>
            <a:off x="427834" y="3503525"/>
            <a:ext cx="11336332" cy="1328816"/>
          </a:xfrm>
          <a:prstGeom prst="rect">
            <a:avLst/>
          </a:prstGeom>
          <a:solidFill>
            <a:srgbClr val="E94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6" name="Picture 1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FDF8C0F-6057-4B6A-946E-55A3865A3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496" y="3672686"/>
            <a:ext cx="996172" cy="9882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226730-BBFF-4F88-9D02-7D3B573DC091}"/>
              </a:ext>
            </a:extLst>
          </p:cNvPr>
          <p:cNvSpPr txBox="1"/>
          <p:nvPr/>
        </p:nvSpPr>
        <p:spPr>
          <a:xfrm>
            <a:off x="2362199" y="3728103"/>
            <a:ext cx="6964681" cy="6001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PH" sz="1100" dirty="0">
                <a:solidFill>
                  <a:schemeClr val="bg1"/>
                </a:solidFill>
                <a:latin typeface="Trajan Pro" panose="02020502050506020301" pitchFamily="18" charset="0"/>
              </a:rPr>
              <a:t>Republic of the Philippines</a:t>
            </a:r>
          </a:p>
          <a:p>
            <a:r>
              <a:rPr lang="en-PH" sz="1100" dirty="0">
                <a:solidFill>
                  <a:schemeClr val="bg1"/>
                </a:solidFill>
                <a:latin typeface="Trajan Pro" panose="02020502050506020301" pitchFamily="18" charset="0"/>
              </a:rPr>
              <a:t>Department of Health</a:t>
            </a:r>
          </a:p>
          <a:p>
            <a:r>
              <a:rPr lang="en-PH" sz="1100" dirty="0">
                <a:solidFill>
                  <a:schemeClr val="bg1"/>
                </a:solidFill>
                <a:latin typeface="Trajan Pro" panose="02020502050506020301" pitchFamily="18" charset="0"/>
              </a:rPr>
              <a:t>Health Policy Development and Planning Bureau – Research Division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D2EE85-82DB-4987-9F50-3FDB4FB5D643}"/>
              </a:ext>
            </a:extLst>
          </p:cNvPr>
          <p:cNvSpPr txBox="1"/>
          <p:nvPr/>
        </p:nvSpPr>
        <p:spPr>
          <a:xfrm>
            <a:off x="2349500" y="4205853"/>
            <a:ext cx="86614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PH" b="1" dirty="0">
                <a:solidFill>
                  <a:schemeClr val="bg1"/>
                </a:solidFill>
                <a:latin typeface="Trajan Pro" panose="02020502050506020301" pitchFamily="18" charset="0"/>
              </a:rPr>
              <a:t>Resource Center for Health System Development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BCEA4-5F70-492F-8CCE-A0C1B8C497CD}"/>
              </a:ext>
            </a:extLst>
          </p:cNvPr>
          <p:cNvSpPr/>
          <p:nvPr/>
        </p:nvSpPr>
        <p:spPr>
          <a:xfrm>
            <a:off x="427834" y="5036815"/>
            <a:ext cx="11336332" cy="1328816"/>
          </a:xfrm>
          <a:prstGeom prst="rect">
            <a:avLst/>
          </a:prstGeom>
          <a:solidFill>
            <a:srgbClr val="E94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0" name="Picture 1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5AD7F96-0495-43A4-B46F-A457BBA09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5241542"/>
            <a:ext cx="957346" cy="9497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BC8C571-9384-4C9F-B75C-F8B87EE8B49F}"/>
              </a:ext>
            </a:extLst>
          </p:cNvPr>
          <p:cNvSpPr txBox="1"/>
          <p:nvPr/>
        </p:nvSpPr>
        <p:spPr>
          <a:xfrm>
            <a:off x="2221520" y="5174183"/>
            <a:ext cx="7914410" cy="7386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  <a:latin typeface="Trajan Pro" panose="02020502050506020301" pitchFamily="18" charset="0"/>
              </a:rPr>
              <a:t>Republic of the Philippines</a:t>
            </a:r>
          </a:p>
          <a:p>
            <a:r>
              <a:rPr lang="en-PH" sz="1400" dirty="0">
                <a:solidFill>
                  <a:schemeClr val="bg1"/>
                </a:solidFill>
                <a:latin typeface="Trajan Pro" panose="02020502050506020301" pitchFamily="18" charset="0"/>
              </a:rPr>
              <a:t>Department of Health</a:t>
            </a:r>
          </a:p>
          <a:p>
            <a:r>
              <a:rPr lang="en-PH" sz="1400" dirty="0">
                <a:solidFill>
                  <a:schemeClr val="bg1"/>
                </a:solidFill>
                <a:latin typeface="Trajan Pro" panose="02020502050506020301" pitchFamily="18" charset="0"/>
              </a:rPr>
              <a:t>Health Policy Development and Planning Bureau – Research Division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A96619-9AA1-441C-9C0D-F3507B7E84FC}"/>
              </a:ext>
            </a:extLst>
          </p:cNvPr>
          <p:cNvSpPr txBox="1"/>
          <p:nvPr/>
        </p:nvSpPr>
        <p:spPr>
          <a:xfrm>
            <a:off x="2208821" y="5818569"/>
            <a:ext cx="955534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PH" sz="2400" b="1" dirty="0">
                <a:solidFill>
                  <a:schemeClr val="bg1"/>
                </a:solidFill>
                <a:latin typeface="Trajan Pro" panose="02020502050506020301" pitchFamily="18" charset="0"/>
              </a:rPr>
              <a:t>Resource Center for Health System Development</a:t>
            </a:r>
          </a:p>
        </p:txBody>
      </p:sp>
      <p:pic>
        <p:nvPicPr>
          <p:cNvPr id="23" name="Picture 2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16F3C9F-F3CE-4C4A-8E51-A14C561D5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4" y="6961679"/>
            <a:ext cx="1208948" cy="119930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C5B3880-B18F-408B-A8CD-9782BABC6D57}"/>
              </a:ext>
            </a:extLst>
          </p:cNvPr>
          <p:cNvSpPr txBox="1"/>
          <p:nvPr/>
        </p:nvSpPr>
        <p:spPr>
          <a:xfrm>
            <a:off x="2138795" y="6922171"/>
            <a:ext cx="7914410" cy="9541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PH" sz="1400" dirty="0">
                <a:latin typeface="Trajan Pro" panose="02020502050506020301" pitchFamily="18" charset="0"/>
              </a:rPr>
              <a:t>Republic of the Philippines</a:t>
            </a:r>
          </a:p>
          <a:p>
            <a:r>
              <a:rPr lang="en-PH" sz="1400" dirty="0">
                <a:latin typeface="Trajan Pro" panose="02020502050506020301" pitchFamily="18" charset="0"/>
              </a:rPr>
              <a:t>Department of Health</a:t>
            </a:r>
          </a:p>
          <a:p>
            <a:r>
              <a:rPr lang="en-PH" sz="1400" dirty="0">
                <a:latin typeface="Trajan Pro" panose="02020502050506020301" pitchFamily="18" charset="0"/>
              </a:rPr>
              <a:t>Health Policy Development and Planning Bureau</a:t>
            </a:r>
          </a:p>
          <a:p>
            <a:r>
              <a:rPr lang="en-PH" sz="1400" dirty="0">
                <a:latin typeface="Trajan Pro" panose="02020502050506020301" pitchFamily="18" charset="0"/>
              </a:rPr>
              <a:t>Health Research Division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175789-A62E-4196-AD9F-D23177BEB0DC}"/>
              </a:ext>
            </a:extLst>
          </p:cNvPr>
          <p:cNvSpPr txBox="1"/>
          <p:nvPr/>
        </p:nvSpPr>
        <p:spPr>
          <a:xfrm>
            <a:off x="2126096" y="7782000"/>
            <a:ext cx="955534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PH" sz="2400" b="1" dirty="0">
                <a:latin typeface="Trajan Pro" panose="02020502050506020301" pitchFamily="18" charset="0"/>
              </a:rPr>
              <a:t>Resource Center for Health System Development</a:t>
            </a:r>
          </a:p>
        </p:txBody>
      </p:sp>
    </p:spTree>
    <p:extLst>
      <p:ext uri="{BB962C8B-B14F-4D97-AF65-F5344CB8AC3E}">
        <p14:creationId xmlns:p14="http://schemas.microsoft.com/office/powerpoint/2010/main" val="422433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31A4BA0-BDFA-453F-B3EF-36027B5737D5}"/>
              </a:ext>
            </a:extLst>
          </p:cNvPr>
          <p:cNvSpPr/>
          <p:nvPr/>
        </p:nvSpPr>
        <p:spPr>
          <a:xfrm>
            <a:off x="224881" y="5103909"/>
            <a:ext cx="11336332" cy="12823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39909F-3ACA-4F60-AF7B-DB0D10359140}"/>
              </a:ext>
            </a:extLst>
          </p:cNvPr>
          <p:cNvSpPr/>
          <p:nvPr/>
        </p:nvSpPr>
        <p:spPr>
          <a:xfrm>
            <a:off x="282939" y="3054947"/>
            <a:ext cx="11336332" cy="1328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8E5D25C-0D91-4AA0-943D-2B9058D26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9" y="0"/>
            <a:ext cx="3286125" cy="2943225"/>
          </a:xfrm>
          <a:prstGeom prst="rect">
            <a:avLst/>
          </a:prstGeom>
        </p:spPr>
      </p:pic>
      <p:pic>
        <p:nvPicPr>
          <p:cNvPr id="23" name="Picture 2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16F3C9F-F3CE-4C4A-8E51-A14C561D5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99" y="3094455"/>
            <a:ext cx="1208948" cy="119930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C5B3880-B18F-408B-A8CD-9782BABC6D57}"/>
              </a:ext>
            </a:extLst>
          </p:cNvPr>
          <p:cNvSpPr txBox="1"/>
          <p:nvPr/>
        </p:nvSpPr>
        <p:spPr>
          <a:xfrm>
            <a:off x="2011270" y="3054947"/>
            <a:ext cx="7914410" cy="9541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PH" sz="1400" dirty="0">
                <a:latin typeface="Trajan Pro" panose="02020502050506020301" pitchFamily="18" charset="0"/>
              </a:rPr>
              <a:t>Republic of the Philippines</a:t>
            </a:r>
          </a:p>
          <a:p>
            <a:r>
              <a:rPr lang="en-PH" sz="1400" dirty="0">
                <a:latin typeface="Trajan Pro" panose="02020502050506020301" pitchFamily="18" charset="0"/>
              </a:rPr>
              <a:t>Department of Health</a:t>
            </a:r>
          </a:p>
          <a:p>
            <a:r>
              <a:rPr lang="en-PH" sz="1400" dirty="0">
                <a:latin typeface="Trajan Pro" panose="02020502050506020301" pitchFamily="18" charset="0"/>
              </a:rPr>
              <a:t>Health Policy Development and Planning Bureau</a:t>
            </a:r>
          </a:p>
          <a:p>
            <a:r>
              <a:rPr lang="en-PH" sz="1400" dirty="0">
                <a:latin typeface="Trajan Pro" panose="02020502050506020301" pitchFamily="18" charset="0"/>
              </a:rPr>
              <a:t>Health Research Division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175789-A62E-4196-AD9F-D23177BEB0DC}"/>
              </a:ext>
            </a:extLst>
          </p:cNvPr>
          <p:cNvSpPr txBox="1"/>
          <p:nvPr/>
        </p:nvSpPr>
        <p:spPr>
          <a:xfrm>
            <a:off x="1998571" y="3914776"/>
            <a:ext cx="955534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PH" sz="2400" b="1" dirty="0">
                <a:latin typeface="Trajan Pro" panose="02020502050506020301" pitchFamily="18" charset="0"/>
              </a:rPr>
              <a:t>Resource Center for Health System Development</a:t>
            </a:r>
          </a:p>
        </p:txBody>
      </p:sp>
      <p:pic>
        <p:nvPicPr>
          <p:cNvPr id="26" name="Picture 2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B37EB0A-F32D-4E8E-9341-3744BCD16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98" y="5150739"/>
            <a:ext cx="1208948" cy="119930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C42A9EF-6AB8-4DB4-9A3C-A04A9EAE5F4E}"/>
              </a:ext>
            </a:extLst>
          </p:cNvPr>
          <p:cNvSpPr txBox="1"/>
          <p:nvPr/>
        </p:nvSpPr>
        <p:spPr>
          <a:xfrm>
            <a:off x="2023969" y="5196048"/>
            <a:ext cx="7914410" cy="7386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  <a:latin typeface="Trajan Pro" panose="02020502050506020301" pitchFamily="18" charset="0"/>
              </a:rPr>
              <a:t>Republic of the Philippines</a:t>
            </a:r>
          </a:p>
          <a:p>
            <a:r>
              <a:rPr lang="en-PH" sz="1400" dirty="0">
                <a:solidFill>
                  <a:schemeClr val="bg1"/>
                </a:solidFill>
                <a:latin typeface="Trajan Pro" panose="02020502050506020301" pitchFamily="18" charset="0"/>
              </a:rPr>
              <a:t>Department of Health</a:t>
            </a:r>
          </a:p>
          <a:p>
            <a:r>
              <a:rPr lang="en-PH" sz="1400" dirty="0">
                <a:solidFill>
                  <a:schemeClr val="bg1"/>
                </a:solidFill>
                <a:latin typeface="Trajan Pro" panose="02020502050506020301" pitchFamily="18" charset="0"/>
              </a:rPr>
              <a:t>Health Policy Development and Planning Bureau – Research Division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81FB6A-83EE-414E-803B-4231CF9C6512}"/>
              </a:ext>
            </a:extLst>
          </p:cNvPr>
          <p:cNvSpPr txBox="1"/>
          <p:nvPr/>
        </p:nvSpPr>
        <p:spPr>
          <a:xfrm>
            <a:off x="2011270" y="5840434"/>
            <a:ext cx="955534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PH" sz="2400" b="1" dirty="0">
                <a:solidFill>
                  <a:schemeClr val="bg1"/>
                </a:solidFill>
                <a:latin typeface="Trajan Pro" panose="02020502050506020301" pitchFamily="18" charset="0"/>
              </a:rPr>
              <a:t>Resource Center for Health System Development</a:t>
            </a:r>
          </a:p>
        </p:txBody>
      </p:sp>
    </p:spTree>
    <p:extLst>
      <p:ext uri="{BB962C8B-B14F-4D97-AF65-F5344CB8AC3E}">
        <p14:creationId xmlns:p14="http://schemas.microsoft.com/office/powerpoint/2010/main" val="323963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0125F10-7B0B-4240-87EF-A2A92EC4D84E}"/>
              </a:ext>
            </a:extLst>
          </p:cNvPr>
          <p:cNvSpPr/>
          <p:nvPr/>
        </p:nvSpPr>
        <p:spPr>
          <a:xfrm>
            <a:off x="1948069" y="1364974"/>
            <a:ext cx="3551581" cy="5049078"/>
          </a:xfrm>
          <a:prstGeom prst="roundRect">
            <a:avLst>
              <a:gd name="adj" fmla="val 808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1A75AE-8559-4643-97A1-179C52A4E46A}"/>
              </a:ext>
            </a:extLst>
          </p:cNvPr>
          <p:cNvSpPr txBox="1"/>
          <p:nvPr/>
        </p:nvSpPr>
        <p:spPr>
          <a:xfrm>
            <a:off x="2166732" y="2639800"/>
            <a:ext cx="33329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latin typeface="Trajan Pro" panose="02020502050506020301" pitchFamily="18" charset="0"/>
              </a:rPr>
              <a:t>H</a:t>
            </a:r>
            <a:r>
              <a:rPr lang="en-PH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ajan Pro" panose="02020502050506020301" pitchFamily="18" charset="0"/>
              </a:rPr>
              <a:t>ealth</a:t>
            </a:r>
          </a:p>
          <a:p>
            <a:r>
              <a:rPr lang="en-PH" sz="3200" dirty="0">
                <a:latin typeface="Trajan Pro" panose="02020502050506020301" pitchFamily="18" charset="0"/>
              </a:rPr>
              <a:t>P</a:t>
            </a:r>
            <a:r>
              <a:rPr lang="en-PH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ajan Pro" panose="02020502050506020301" pitchFamily="18" charset="0"/>
              </a:rPr>
              <a:t>olicy and</a:t>
            </a:r>
          </a:p>
          <a:p>
            <a:r>
              <a:rPr lang="en-PH" sz="3200" dirty="0">
                <a:latin typeface="Trajan Pro" panose="02020502050506020301" pitchFamily="18" charset="0"/>
              </a:rPr>
              <a:t>S</a:t>
            </a:r>
            <a:r>
              <a:rPr lang="en-PH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ajan Pro" panose="02020502050506020301" pitchFamily="18" charset="0"/>
              </a:rPr>
              <a:t>ystems</a:t>
            </a:r>
          </a:p>
          <a:p>
            <a:r>
              <a:rPr lang="en-PH" sz="3200" dirty="0">
                <a:latin typeface="Trajan Pro" panose="02020502050506020301" pitchFamily="18" charset="0"/>
              </a:rPr>
              <a:t>R</a:t>
            </a:r>
            <a:r>
              <a:rPr lang="en-PH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ajan Pro" panose="02020502050506020301" pitchFamily="18" charset="0"/>
              </a:rPr>
              <a:t>esearch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4A9C79-7C18-4864-A5D7-C0C1CB1C8179}"/>
              </a:ext>
            </a:extLst>
          </p:cNvPr>
          <p:cNvSpPr/>
          <p:nvPr/>
        </p:nvSpPr>
        <p:spPr>
          <a:xfrm>
            <a:off x="7209182" y="1364974"/>
            <a:ext cx="3551581" cy="5049078"/>
          </a:xfrm>
          <a:prstGeom prst="roundRect">
            <a:avLst>
              <a:gd name="adj" fmla="val 808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826994-50F6-48F0-BD48-9E8A4EEBD8C0}"/>
              </a:ext>
            </a:extLst>
          </p:cNvPr>
          <p:cNvSpPr/>
          <p:nvPr/>
        </p:nvSpPr>
        <p:spPr>
          <a:xfrm>
            <a:off x="9051358" y="3216728"/>
            <a:ext cx="1085850" cy="1397000"/>
          </a:xfrm>
          <a:prstGeom prst="rect">
            <a:avLst/>
          </a:prstGeom>
          <a:solidFill>
            <a:schemeClr val="bg1">
              <a:lumMod val="85000"/>
            </a:schemeClr>
          </a:solidFill>
          <a:ln w="142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……………………………………………………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AB2807-39BD-4EB7-9803-F463F1AB1122}"/>
              </a:ext>
            </a:extLst>
          </p:cNvPr>
          <p:cNvSpPr/>
          <p:nvPr/>
        </p:nvSpPr>
        <p:spPr>
          <a:xfrm>
            <a:off x="7945871" y="3216728"/>
            <a:ext cx="1085850" cy="1397000"/>
          </a:xfrm>
          <a:prstGeom prst="rect">
            <a:avLst/>
          </a:prstGeom>
          <a:solidFill>
            <a:schemeClr val="bg1">
              <a:lumMod val="85000"/>
            </a:schemeClr>
          </a:solidFill>
          <a:ln w="142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……………………………………………………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83A68E-BBD7-4CAD-9088-45AD67222268}"/>
              </a:ext>
            </a:extLst>
          </p:cNvPr>
          <p:cNvCxnSpPr>
            <a:cxnSpLocks/>
          </p:cNvCxnSpPr>
          <p:nvPr/>
        </p:nvCxnSpPr>
        <p:spPr>
          <a:xfrm>
            <a:off x="9347599" y="3267528"/>
            <a:ext cx="0" cy="450850"/>
          </a:xfrm>
          <a:prstGeom prst="line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14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FC6944-45E7-4A63-A06E-1EC54D550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6" y="1761451"/>
            <a:ext cx="11911064" cy="33350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DD735F-C468-4C61-AD7B-84AE34E32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432" y="1201874"/>
            <a:ext cx="7905136" cy="445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7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0EB891-41BB-4A72-B96B-326253CE4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1451"/>
            <a:ext cx="11911064" cy="33350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20DEC0C-A7C1-4FCA-A4B1-754BFFAA7F54}"/>
              </a:ext>
            </a:extLst>
          </p:cNvPr>
          <p:cNvSpPr/>
          <p:nvPr/>
        </p:nvSpPr>
        <p:spPr>
          <a:xfrm>
            <a:off x="0" y="1761451"/>
            <a:ext cx="11911064" cy="33350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" name="Picture 3" descr="NHRFA17">
            <a:extLst>
              <a:ext uri="{FF2B5EF4-FFF2-40B4-BE49-F238E27FC236}">
                <a16:creationId xmlns:a16="http://schemas.microsoft.com/office/drawing/2014/main" id="{3FC1B89B-13EB-4BEA-BA29-E9EF825F2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289" y="2307433"/>
            <a:ext cx="2881421" cy="12385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917AA9-8605-4F64-B93B-0E501AC2091A}"/>
              </a:ext>
            </a:extLst>
          </p:cNvPr>
          <p:cNvSpPr txBox="1"/>
          <p:nvPr/>
        </p:nvSpPr>
        <p:spPr>
          <a:xfrm>
            <a:off x="4130030" y="3439726"/>
            <a:ext cx="365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>
                <a:solidFill>
                  <a:srgbClr val="2B2D2D"/>
                </a:solidFill>
              </a:rPr>
              <a:t>September 19-20,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6BE02E-5194-48A9-B76A-457157253E52}"/>
              </a:ext>
            </a:extLst>
          </p:cNvPr>
          <p:cNvSpPr txBox="1"/>
          <p:nvPr/>
        </p:nvSpPr>
        <p:spPr>
          <a:xfrm>
            <a:off x="4876722" y="3962946"/>
            <a:ext cx="2438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>
                <a:solidFill>
                  <a:srgbClr val="E93E33"/>
                </a:solidFill>
              </a:rPr>
              <a:t>SAVE THE DATE</a:t>
            </a:r>
          </a:p>
        </p:txBody>
      </p:sp>
    </p:spTree>
    <p:extLst>
      <p:ext uri="{BB962C8B-B14F-4D97-AF65-F5344CB8AC3E}">
        <p14:creationId xmlns:p14="http://schemas.microsoft.com/office/powerpoint/2010/main" val="2095002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C578D22-8127-479B-A3A8-AAC6AD205CAF}"/>
              </a:ext>
            </a:extLst>
          </p:cNvPr>
          <p:cNvSpPr/>
          <p:nvPr/>
        </p:nvSpPr>
        <p:spPr>
          <a:xfrm>
            <a:off x="140468" y="1761451"/>
            <a:ext cx="11911064" cy="333509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3">
                  <a:lumMod val="40000"/>
                  <a:lumOff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33EF8E-5D7A-41D5-9A7C-4B0F00139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3" y="6381461"/>
            <a:ext cx="11911064" cy="33350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9E32E5-E85A-4802-ABF9-6F7CE3E388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1" t="17015" r="27681" b="43910"/>
          <a:stretch/>
        </p:blipFill>
        <p:spPr>
          <a:xfrm>
            <a:off x="5453542" y="2172690"/>
            <a:ext cx="1284913" cy="1284912"/>
          </a:xfrm>
          <a:prstGeom prst="rect">
            <a:avLst/>
          </a:prstGeom>
        </p:spPr>
      </p:pic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CC2A1FF-DE05-4E0D-B21E-CC6AED649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903" y="-71845"/>
            <a:ext cx="3167406" cy="15335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384633-4EB1-45FC-BC3B-59EB93E480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783" y="149854"/>
            <a:ext cx="2693167" cy="10121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EAEF41-A0FD-4C84-A7F5-E8F11E422A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510" y="74068"/>
            <a:ext cx="2428411" cy="912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ED977B-E47B-46AB-A754-33B5F397937E}"/>
              </a:ext>
            </a:extLst>
          </p:cNvPr>
          <p:cNvSpPr txBox="1"/>
          <p:nvPr/>
        </p:nvSpPr>
        <p:spPr>
          <a:xfrm>
            <a:off x="3351243" y="3457602"/>
            <a:ext cx="54895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Res Publica" panose="000004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Resource Center for Health System Development</a:t>
            </a:r>
          </a:p>
        </p:txBody>
      </p:sp>
    </p:spTree>
    <p:extLst>
      <p:ext uri="{BB962C8B-B14F-4D97-AF65-F5344CB8AC3E}">
        <p14:creationId xmlns:p14="http://schemas.microsoft.com/office/powerpoint/2010/main" val="343923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184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Open Sans Light</vt:lpstr>
      <vt:lpstr>Res Publica</vt:lpstr>
      <vt:lpstr>Trajan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Yao</dc:creator>
  <cp:lastModifiedBy>Bryan Yao</cp:lastModifiedBy>
  <cp:revision>28</cp:revision>
  <dcterms:created xsi:type="dcterms:W3CDTF">2018-03-05T07:46:49Z</dcterms:created>
  <dcterms:modified xsi:type="dcterms:W3CDTF">2018-06-05T08:24:29Z</dcterms:modified>
</cp:coreProperties>
</file>