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7" r:id="rId17"/>
    <p:sldId id="278" r:id="rId18"/>
    <p:sldId id="279" r:id="rId19"/>
    <p:sldId id="280" r:id="rId20"/>
    <p:sldId id="281" r:id="rId21"/>
    <p:sldId id="270" r:id="rId22"/>
    <p:sldId id="271" r:id="rId23"/>
    <p:sldId id="272" r:id="rId24"/>
    <p:sldId id="273" r:id="rId25"/>
    <p:sldId id="274" r:id="rId26"/>
    <p:sldId id="275" r:id="rId2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4"/>
    <p:restoredTop sz="94543"/>
  </p:normalViewPr>
  <p:slideViewPr>
    <p:cSldViewPr snapToGrid="0" snapToObjects="1">
      <p:cViewPr varScale="1">
        <p:scale>
          <a:sx n="90" d="100"/>
          <a:sy n="90" d="100"/>
        </p:scale>
        <p:origin x="7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381000" y="685800"/>
            <a:ext cx="6096000" cy="3429000"/>
          </a:xfrm>
          <a:prstGeom prst="rect">
            <a:avLst/>
          </a:prstGeom>
        </p:spPr>
        <p:txBody>
          <a:bodyPr/>
          <a:lstStyle/>
          <a:p>
            <a:endParaRPr/>
          </a:p>
        </p:txBody>
      </p:sp>
      <p:sp>
        <p:nvSpPr>
          <p:cNvPr id="124" name="Shape 124"/>
          <p:cNvSpPr>
            <a:spLocks noGrp="1"/>
          </p:cNvSpPr>
          <p:nvPr>
            <p:ph type="body" sz="quarter" idx="1"/>
          </p:nvPr>
        </p:nvSpPr>
        <p:spPr>
          <a:prstGeom prst="rect">
            <a:avLst/>
          </a:prstGeom>
        </p:spPr>
        <p:txBody>
          <a:bodyPr/>
          <a:lstStyle/>
          <a:p>
            <a:r>
              <a:t>Background and Rationale:</a:t>
            </a:r>
          </a:p>
          <a:p>
            <a:r>
              <a:t>EO 102 (s.1999) National Health Research Agenda</a:t>
            </a:r>
          </a:p>
          <a:p>
            <a:r>
              <a:t>Mandate as co-lead of the PNHRS with PCHRD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1597819"/>
            <a:ext cx="7772400" cy="1102520"/>
          </a:xfrm>
          <a:prstGeom prst="rect">
            <a:avLst/>
          </a:prstGeom>
        </p:spPr>
        <p:txBody>
          <a:bodyPr/>
          <a:lstStyle/>
          <a:p>
            <a:r>
              <a:t>Title Text</a:t>
            </a:r>
          </a:p>
        </p:txBody>
      </p:sp>
      <p:sp>
        <p:nvSpPr>
          <p:cNvPr id="12" name="Body Level One…"/>
          <p:cNvSpPr txBox="1">
            <a:spLocks noGrp="1"/>
          </p:cNvSpPr>
          <p:nvPr>
            <p:ph type="body" sz="quarter" idx="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342900" algn="ctr">
              <a:buSzTx/>
              <a:buFontTx/>
              <a:buNone/>
              <a:defRPr>
                <a:solidFill>
                  <a:srgbClr val="888888"/>
                </a:solidFill>
              </a:defRPr>
            </a:lvl2pPr>
            <a:lvl3pPr marL="0" indent="685800" algn="ctr">
              <a:buSzTx/>
              <a:buFontTx/>
              <a:buNone/>
              <a:defRPr>
                <a:solidFill>
                  <a:srgbClr val="888888"/>
                </a:solidFill>
              </a:defRPr>
            </a:lvl3pPr>
            <a:lvl4pPr marL="0" indent="1028700" algn="ctr">
              <a:buSzTx/>
              <a:buFontTx/>
              <a:buNone/>
              <a:defRPr>
                <a:solidFill>
                  <a:srgbClr val="888888"/>
                </a:solidFill>
              </a:defRPr>
            </a:lvl4pPr>
            <a:lvl5pPr marL="0" indent="13716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8466797" y="4788614"/>
            <a:ext cx="220003" cy="231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6629400" y="205978"/>
            <a:ext cx="2057400" cy="4388646"/>
          </a:xfrm>
          <a:prstGeom prst="rect">
            <a:avLst/>
          </a:prstGeom>
        </p:spPr>
        <p:txBody>
          <a:bodyPr/>
          <a:lstStyle/>
          <a:p>
            <a:r>
              <a:t>Title Text</a:t>
            </a:r>
          </a:p>
        </p:txBody>
      </p:sp>
      <p:sp>
        <p:nvSpPr>
          <p:cNvPr id="102" name="Body Level One…"/>
          <p:cNvSpPr txBox="1">
            <a:spLocks noGrp="1"/>
          </p:cNvSpPr>
          <p:nvPr>
            <p:ph type="body" idx="1"/>
          </p:nvPr>
        </p:nvSpPr>
        <p:spPr>
          <a:xfrm>
            <a:off x="457200" y="205978"/>
            <a:ext cx="6019800" cy="438864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xfrm>
            <a:off x="8466797" y="4788614"/>
            <a:ext cx="220003" cy="231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3305176"/>
            <a:ext cx="7772401" cy="1021557"/>
          </a:xfrm>
          <a:prstGeom prst="rect">
            <a:avLst/>
          </a:prstGeom>
        </p:spPr>
        <p:txBody>
          <a:bodyPr anchor="t"/>
          <a:lstStyle>
            <a:lvl1pPr algn="l">
              <a:defRPr sz="3000" b="1" cap="all"/>
            </a:lvl1pPr>
          </a:lstStyle>
          <a:p>
            <a:r>
              <a:t>Title Text</a:t>
            </a:r>
          </a:p>
        </p:txBody>
      </p:sp>
      <p:sp>
        <p:nvSpPr>
          <p:cNvPr id="30" name="Body Level One…"/>
          <p:cNvSpPr txBox="1">
            <a:spLocks noGrp="1"/>
          </p:cNvSpPr>
          <p:nvPr>
            <p:ph type="body" sz="quarter" idx="1"/>
          </p:nvPr>
        </p:nvSpPr>
        <p:spPr>
          <a:xfrm>
            <a:off x="722312" y="2180034"/>
            <a:ext cx="7772401" cy="1125141"/>
          </a:xfrm>
          <a:prstGeom prst="rect">
            <a:avLst/>
          </a:prstGeom>
        </p:spPr>
        <p:txBody>
          <a:bodyPr anchor="b"/>
          <a:lstStyle>
            <a:lvl1pPr marL="0" indent="0">
              <a:spcBef>
                <a:spcPts val="300"/>
              </a:spcBef>
              <a:buSzTx/>
              <a:buFontTx/>
              <a:buNone/>
              <a:defRPr sz="1500">
                <a:solidFill>
                  <a:srgbClr val="888888"/>
                </a:solidFill>
              </a:defRPr>
            </a:lvl1pPr>
            <a:lvl2pPr marL="0" indent="342900">
              <a:spcBef>
                <a:spcPts val="300"/>
              </a:spcBef>
              <a:buSzTx/>
              <a:buFontTx/>
              <a:buNone/>
              <a:defRPr sz="1500">
                <a:solidFill>
                  <a:srgbClr val="888888"/>
                </a:solidFill>
              </a:defRPr>
            </a:lvl2pPr>
            <a:lvl3pPr marL="0" indent="685800">
              <a:spcBef>
                <a:spcPts val="300"/>
              </a:spcBef>
              <a:buSzTx/>
              <a:buFontTx/>
              <a:buNone/>
              <a:defRPr sz="1500">
                <a:solidFill>
                  <a:srgbClr val="888888"/>
                </a:solidFill>
              </a:defRPr>
            </a:lvl3pPr>
            <a:lvl4pPr marL="0" indent="1028700">
              <a:spcBef>
                <a:spcPts val="300"/>
              </a:spcBef>
              <a:buSzTx/>
              <a:buFontTx/>
              <a:buNone/>
              <a:defRPr sz="1500">
                <a:solidFill>
                  <a:srgbClr val="888888"/>
                </a:solidFill>
              </a:defRPr>
            </a:lvl4pPr>
            <a:lvl5pPr marL="0" indent="1371600">
              <a:spcBef>
                <a:spcPts val="300"/>
              </a:spcBef>
              <a:buSzTx/>
              <a:buFontTx/>
              <a:buNone/>
              <a:defRPr sz="15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xfrm>
            <a:off x="8466797" y="4788614"/>
            <a:ext cx="220003" cy="231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200150"/>
            <a:ext cx="4038600" cy="3394473"/>
          </a:xfrm>
          <a:prstGeom prst="rect">
            <a:avLst/>
          </a:prstGeom>
        </p:spPr>
        <p:txBody>
          <a:bodyPr/>
          <a:lstStyle>
            <a:lvl1pPr>
              <a:defRPr sz="2100"/>
            </a:lvl1pPr>
            <a:lvl2pPr marL="592931" indent="-250031">
              <a:defRPr sz="2100"/>
            </a:lvl2pPr>
            <a:lvl3pPr marL="925830" indent="-240030">
              <a:defRPr sz="2100"/>
            </a:lvl3pPr>
            <a:lvl4pPr marL="1305657" indent="-276957">
              <a:defRPr sz="2100"/>
            </a:lvl4pPr>
            <a:lvl5pPr marL="1648557" indent="-276957">
              <a:defRPr sz="21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xfrm>
            <a:off x="8466797" y="4788614"/>
            <a:ext cx="220003" cy="231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151334"/>
            <a:ext cx="4040188" cy="479823"/>
          </a:xfrm>
          <a:prstGeom prst="rect">
            <a:avLst/>
          </a:prstGeom>
        </p:spPr>
        <p:txBody>
          <a:bodyPr anchor="b"/>
          <a:lstStyle>
            <a:lvl1pPr marL="0" indent="0">
              <a:spcBef>
                <a:spcPts val="400"/>
              </a:spcBef>
              <a:buSzTx/>
              <a:buFontTx/>
              <a:buNone/>
              <a:defRPr sz="1800" b="1"/>
            </a:lvl1pPr>
            <a:lvl2pPr marL="0" indent="342900">
              <a:spcBef>
                <a:spcPts val="400"/>
              </a:spcBef>
              <a:buSzTx/>
              <a:buFontTx/>
              <a:buNone/>
              <a:defRPr sz="1800" b="1"/>
            </a:lvl2pPr>
            <a:lvl3pPr marL="0" indent="685800">
              <a:spcBef>
                <a:spcPts val="400"/>
              </a:spcBef>
              <a:buSzTx/>
              <a:buFontTx/>
              <a:buNone/>
              <a:defRPr sz="1800" b="1"/>
            </a:lvl3pPr>
            <a:lvl4pPr marL="0" indent="1028700">
              <a:spcBef>
                <a:spcPts val="400"/>
              </a:spcBef>
              <a:buSzTx/>
              <a:buFontTx/>
              <a:buNone/>
              <a:defRPr sz="1800" b="1"/>
            </a:lvl4pPr>
            <a:lvl5pPr marL="0" indent="1371600">
              <a:spcBef>
                <a:spcPts val="400"/>
              </a:spcBef>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4645026" y="1151334"/>
            <a:ext cx="4041776" cy="479823"/>
          </a:xfrm>
          <a:prstGeom prst="rect">
            <a:avLst/>
          </a:prstGeom>
        </p:spPr>
        <p:txBody>
          <a:bodyPr anchor="b"/>
          <a:lstStyle/>
          <a:p>
            <a:pPr marL="0" indent="0">
              <a:spcBef>
                <a:spcPts val="400"/>
              </a:spcBef>
              <a:buSzTx/>
              <a:buFontTx/>
              <a:buNone/>
              <a:defRPr sz="1800" b="1"/>
            </a:pPr>
            <a:endParaRPr/>
          </a:p>
        </p:txBody>
      </p:sp>
      <p:sp>
        <p:nvSpPr>
          <p:cNvPr id="50" name="Slide Number"/>
          <p:cNvSpPr txBox="1">
            <a:spLocks noGrp="1"/>
          </p:cNvSpPr>
          <p:nvPr>
            <p:ph type="sldNum" sz="quarter" idx="2"/>
          </p:nvPr>
        </p:nvSpPr>
        <p:spPr>
          <a:xfrm>
            <a:off x="8466797" y="4788614"/>
            <a:ext cx="220003" cy="231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xfrm>
            <a:off x="8466797" y="4788614"/>
            <a:ext cx="220003" cy="231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xfrm>
            <a:off x="8466797" y="4788614"/>
            <a:ext cx="220003" cy="231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1" y="204786"/>
            <a:ext cx="3008314" cy="871539"/>
          </a:xfrm>
          <a:prstGeom prst="rect">
            <a:avLst/>
          </a:prstGeom>
        </p:spPr>
        <p:txBody>
          <a:bodyPr anchor="b"/>
          <a:lstStyle>
            <a:lvl1pPr algn="l">
              <a:defRPr sz="1500" b="1"/>
            </a:lvl1pPr>
          </a:lstStyle>
          <a:p>
            <a:r>
              <a:t>Title Text</a:t>
            </a:r>
          </a:p>
        </p:txBody>
      </p:sp>
      <p:sp>
        <p:nvSpPr>
          <p:cNvPr id="73" name="Body Level One…"/>
          <p:cNvSpPr txBox="1">
            <a:spLocks noGrp="1"/>
          </p:cNvSpPr>
          <p:nvPr>
            <p:ph type="body" idx="1"/>
          </p:nvPr>
        </p:nvSpPr>
        <p:spPr>
          <a:xfrm>
            <a:off x="3575050" y="204788"/>
            <a:ext cx="5111750" cy="438983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13"/>
          </p:nvPr>
        </p:nvSpPr>
        <p:spPr>
          <a:xfrm>
            <a:off x="457200" y="1076326"/>
            <a:ext cx="3008315" cy="3518297"/>
          </a:xfrm>
          <a:prstGeom prst="rect">
            <a:avLst/>
          </a:prstGeom>
        </p:spPr>
        <p:txBody>
          <a:bodyPr/>
          <a:lstStyle/>
          <a:p>
            <a:pPr marL="0" indent="0">
              <a:spcBef>
                <a:spcPts val="200"/>
              </a:spcBef>
              <a:buSzTx/>
              <a:buFontTx/>
              <a:buNone/>
              <a:defRPr sz="1000"/>
            </a:pPr>
            <a:endParaRPr/>
          </a:p>
        </p:txBody>
      </p:sp>
      <p:sp>
        <p:nvSpPr>
          <p:cNvPr id="75" name="Slide Number"/>
          <p:cNvSpPr txBox="1">
            <a:spLocks noGrp="1"/>
          </p:cNvSpPr>
          <p:nvPr>
            <p:ph type="sldNum" sz="quarter" idx="2"/>
          </p:nvPr>
        </p:nvSpPr>
        <p:spPr>
          <a:xfrm>
            <a:off x="8466797" y="4788614"/>
            <a:ext cx="220003" cy="231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3600450"/>
            <a:ext cx="5486401" cy="425054"/>
          </a:xfrm>
          <a:prstGeom prst="rect">
            <a:avLst/>
          </a:prstGeom>
        </p:spPr>
        <p:txBody>
          <a:bodyPr anchor="b"/>
          <a:lstStyle>
            <a:lvl1pPr algn="l">
              <a:defRPr sz="1500" b="1"/>
            </a:lvl1pPr>
          </a:lstStyle>
          <a:p>
            <a:r>
              <a:t>Title Text</a:t>
            </a:r>
          </a:p>
        </p:txBody>
      </p:sp>
      <p:sp>
        <p:nvSpPr>
          <p:cNvPr id="83" name="Picture Placeholder 2"/>
          <p:cNvSpPr>
            <a:spLocks noGrp="1"/>
          </p:cNvSpPr>
          <p:nvPr>
            <p:ph type="pic" sz="half" idx="13"/>
          </p:nvPr>
        </p:nvSpPr>
        <p:spPr>
          <a:xfrm>
            <a:off x="1792288" y="459581"/>
            <a:ext cx="5486401" cy="30861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4025503"/>
            <a:ext cx="5486401" cy="603648"/>
          </a:xfrm>
          <a:prstGeom prst="rect">
            <a:avLst/>
          </a:prstGeom>
        </p:spPr>
        <p:txBody>
          <a:bodyPr/>
          <a:lstStyle>
            <a:lvl1pPr marL="0" indent="0">
              <a:spcBef>
                <a:spcPts val="200"/>
              </a:spcBef>
              <a:buSzTx/>
              <a:buFontTx/>
              <a:buNone/>
              <a:defRPr sz="1000"/>
            </a:lvl1pPr>
            <a:lvl2pPr marL="0" indent="342900">
              <a:spcBef>
                <a:spcPts val="200"/>
              </a:spcBef>
              <a:buSzTx/>
              <a:buFontTx/>
              <a:buNone/>
              <a:defRPr sz="1000"/>
            </a:lvl2pPr>
            <a:lvl3pPr marL="0" indent="685800">
              <a:spcBef>
                <a:spcPts val="200"/>
              </a:spcBef>
              <a:buSzTx/>
              <a:buFontTx/>
              <a:buNone/>
              <a:defRPr sz="1000"/>
            </a:lvl3pPr>
            <a:lvl4pPr marL="0" indent="1028700">
              <a:spcBef>
                <a:spcPts val="200"/>
              </a:spcBef>
              <a:buSzTx/>
              <a:buFontTx/>
              <a:buNone/>
              <a:defRPr sz="1000"/>
            </a:lvl4pPr>
            <a:lvl5pPr marL="0" indent="1371600">
              <a:spcBef>
                <a:spcPts val="200"/>
              </a:spcBef>
              <a:buSzTx/>
              <a:buFontTx/>
              <a:buNone/>
              <a:defRPr sz="10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xfrm>
            <a:off x="8466797" y="4788614"/>
            <a:ext cx="220003" cy="2311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05978"/>
            <a:ext cx="8229600"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200150"/>
            <a:ext cx="8229600" cy="339447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66797" y="4788614"/>
            <a:ext cx="220003" cy="231141"/>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mn-lt"/>
          <a:ea typeface="+mn-ea"/>
          <a:cs typeface="+mn-cs"/>
          <a:sym typeface="Calibri"/>
        </a:defRPr>
      </a:lvl1pPr>
      <a:lvl2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mn-lt"/>
          <a:ea typeface="+mn-ea"/>
          <a:cs typeface="+mn-cs"/>
          <a:sym typeface="Calibri"/>
        </a:defRPr>
      </a:lvl2pPr>
      <a:lvl3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mn-lt"/>
          <a:ea typeface="+mn-ea"/>
          <a:cs typeface="+mn-cs"/>
          <a:sym typeface="Calibri"/>
        </a:defRPr>
      </a:lvl3pPr>
      <a:lvl4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mn-lt"/>
          <a:ea typeface="+mn-ea"/>
          <a:cs typeface="+mn-cs"/>
          <a:sym typeface="Calibri"/>
        </a:defRPr>
      </a:lvl4pPr>
      <a:lvl5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mn-lt"/>
          <a:ea typeface="+mn-ea"/>
          <a:cs typeface="+mn-cs"/>
          <a:sym typeface="Calibri"/>
        </a:defRPr>
      </a:lvl5pPr>
      <a:lvl6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mn-lt"/>
          <a:ea typeface="+mn-ea"/>
          <a:cs typeface="+mn-cs"/>
          <a:sym typeface="Calibri"/>
        </a:defRPr>
      </a:lvl6pPr>
      <a:lvl7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mn-lt"/>
          <a:ea typeface="+mn-ea"/>
          <a:cs typeface="+mn-cs"/>
          <a:sym typeface="Calibri"/>
        </a:defRPr>
      </a:lvl7pPr>
      <a:lvl8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mn-lt"/>
          <a:ea typeface="+mn-ea"/>
          <a:cs typeface="+mn-cs"/>
          <a:sym typeface="Calibri"/>
        </a:defRPr>
      </a:lvl8pPr>
      <a:lvl9pPr marL="0" marR="0" indent="0" algn="ctr" defTabSz="342900" rtl="0" latinLnBrk="0">
        <a:lnSpc>
          <a:spcPct val="100000"/>
        </a:lnSpc>
        <a:spcBef>
          <a:spcPts val="0"/>
        </a:spcBef>
        <a:spcAft>
          <a:spcPts val="0"/>
        </a:spcAft>
        <a:buClrTx/>
        <a:buSzTx/>
        <a:buFontTx/>
        <a:buNone/>
        <a:tabLst/>
        <a:defRPr sz="3300" b="0" i="0" u="none" strike="noStrike" cap="none" spc="0" baseline="0">
          <a:ln>
            <a:noFill/>
          </a:ln>
          <a:solidFill>
            <a:srgbClr val="000000"/>
          </a:solidFill>
          <a:uFillTx/>
          <a:latin typeface="+mn-lt"/>
          <a:ea typeface="+mn-ea"/>
          <a:cs typeface="+mn-cs"/>
          <a:sym typeface="Calibri"/>
        </a:defRPr>
      </a:lvl9pPr>
    </p:titleStyle>
    <p:bodyStyle>
      <a:lvl1pPr marL="257175" marR="0" indent="-257175"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1pPr>
      <a:lvl2pPr marL="587829" marR="0" indent="-244929"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2pPr>
      <a:lvl3pPr marL="914400" marR="0" indent="-22860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3pPr>
      <a:lvl4pPr marL="1303019" marR="0" indent="-274319"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4pPr>
      <a:lvl5pPr marL="1645920" marR="0" indent="-27432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5pPr>
      <a:lvl6pPr marL="1988820" marR="0" indent="-27432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6pPr>
      <a:lvl7pPr marL="2331720" marR="0" indent="-27432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7pPr>
      <a:lvl8pPr marL="2674620" marR="0" indent="-27432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8pPr>
      <a:lvl9pPr marL="3017520" marR="0" indent="-274320" algn="l" defTabSz="342900" rtl="0" latinLnBrk="0">
        <a:lnSpc>
          <a:spcPct val="100000"/>
        </a:lnSpc>
        <a:spcBef>
          <a:spcPts val="500"/>
        </a:spcBef>
        <a:spcAft>
          <a:spcPts val="0"/>
        </a:spcAft>
        <a:buClrTx/>
        <a:buSzPct val="100000"/>
        <a:buFont typeface="Arial"/>
        <a:buChar char="•"/>
        <a:tabLst/>
        <a:defRPr sz="24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image" Target="../media/image38.t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0"/>
          <p:cNvSpPr txBox="1"/>
          <p:nvPr/>
        </p:nvSpPr>
        <p:spPr>
          <a:xfrm>
            <a:off x="1693683" y="3184357"/>
            <a:ext cx="5756634" cy="76200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lnSpc>
                <a:spcPct val="120000"/>
              </a:lnSpc>
              <a:defRPr>
                <a:latin typeface="Open Sans Light"/>
                <a:ea typeface="Open Sans Light"/>
                <a:cs typeface="Open Sans Light"/>
                <a:sym typeface="Open Sans Light"/>
              </a:defRPr>
            </a:pPr>
            <a:r>
              <a:rPr dirty="0"/>
              <a:t>Advancing Health through Evidence-Assisted Decisions</a:t>
            </a:r>
          </a:p>
          <a:p>
            <a:pPr algn="ctr">
              <a:lnSpc>
                <a:spcPct val="120000"/>
              </a:lnSpc>
              <a:defRPr>
                <a:latin typeface="Open Sans Light"/>
                <a:ea typeface="Open Sans Light"/>
                <a:cs typeface="Open Sans Light"/>
                <a:sym typeface="Open Sans Light"/>
              </a:defRPr>
            </a:pPr>
            <a:r>
              <a:rPr dirty="0"/>
              <a:t>with Health Policy and Systems Research</a:t>
            </a:r>
          </a:p>
        </p:txBody>
      </p:sp>
      <p:sp>
        <p:nvSpPr>
          <p:cNvPr id="120" name="Rectangle 11"/>
          <p:cNvSpPr/>
          <p:nvPr/>
        </p:nvSpPr>
        <p:spPr>
          <a:xfrm>
            <a:off x="0" y="0"/>
            <a:ext cx="9144000" cy="5143500"/>
          </a:xfrm>
          <a:prstGeom prst="rect">
            <a:avLst/>
          </a:prstGeom>
          <a:ln w="254000">
            <a:solidFill>
              <a:srgbClr val="ED1A38"/>
            </a:solidFill>
          </a:ln>
          <a:effectLst>
            <a:outerShdw blurRad="38100" dist="23000" dir="5400000" rotWithShape="0">
              <a:srgbClr val="000000">
                <a:alpha val="0"/>
              </a:srgbClr>
            </a:outerShdw>
          </a:effectLst>
        </p:spPr>
        <p:txBody>
          <a:bodyPr lIns="45719" rIns="45719" anchor="ctr"/>
          <a:lstStyle/>
          <a:p>
            <a:pPr algn="ctr">
              <a:defRPr>
                <a:solidFill>
                  <a:srgbClr val="FFFFFF"/>
                </a:solidFill>
              </a:defRPr>
            </a:pPr>
            <a:endParaRPr/>
          </a:p>
        </p:txBody>
      </p:sp>
      <p:pic>
        <p:nvPicPr>
          <p:cNvPr id="121" name="Picture 1" descr="Picture 1"/>
          <p:cNvPicPr>
            <a:picLocks noChangeAspect="1"/>
          </p:cNvPicPr>
          <p:nvPr/>
        </p:nvPicPr>
        <p:blipFill>
          <a:blip r:embed="rId3">
            <a:extLst/>
          </a:blip>
          <a:stretch>
            <a:fillRect/>
          </a:stretch>
        </p:blipFill>
        <p:spPr>
          <a:xfrm>
            <a:off x="1499616" y="2383006"/>
            <a:ext cx="6144768" cy="725425"/>
          </a:xfrm>
          <a:prstGeom prst="rect">
            <a:avLst/>
          </a:prstGeom>
          <a:ln w="12700">
            <a:miter lim="400000"/>
          </a:ln>
        </p:spPr>
      </p:pic>
      <p:pic>
        <p:nvPicPr>
          <p:cNvPr id="122" name="Picture 2" descr="Picture 2"/>
          <p:cNvPicPr>
            <a:picLocks noChangeAspect="1"/>
          </p:cNvPicPr>
          <p:nvPr/>
        </p:nvPicPr>
        <p:blipFill>
          <a:blip r:embed="rId4">
            <a:extLst/>
          </a:blip>
          <a:stretch>
            <a:fillRect/>
          </a:stretch>
        </p:blipFill>
        <p:spPr>
          <a:xfrm>
            <a:off x="4120896" y="1207753"/>
            <a:ext cx="902209" cy="896113"/>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Rectangle 45"/>
          <p:cNvSpPr/>
          <p:nvPr/>
        </p:nvSpPr>
        <p:spPr>
          <a:xfrm>
            <a:off x="333804" y="1139265"/>
            <a:ext cx="4232131" cy="3264511"/>
          </a:xfrm>
          <a:prstGeom prst="rect">
            <a:avLst/>
          </a:prstGeom>
          <a:solidFill>
            <a:srgbClr val="524FA1"/>
          </a:solidFill>
          <a:ln w="12700">
            <a:miter lim="400000"/>
          </a:ln>
        </p:spPr>
        <p:txBody>
          <a:bodyPr lIns="45719" rIns="45719" anchor="ctr"/>
          <a:lstStyle/>
          <a:p>
            <a:pPr algn="ctr"/>
            <a:endParaRPr/>
          </a:p>
        </p:txBody>
      </p:sp>
      <p:sp>
        <p:nvSpPr>
          <p:cNvPr id="247" name="Title 1"/>
          <p:cNvSpPr txBox="1">
            <a:spLocks noGrp="1"/>
          </p:cNvSpPr>
          <p:nvPr>
            <p:ph type="title"/>
          </p:nvPr>
        </p:nvSpPr>
        <p:spPr>
          <a:xfrm>
            <a:off x="842857" y="208017"/>
            <a:ext cx="8229601" cy="857251"/>
          </a:xfrm>
          <a:prstGeom prst="rect">
            <a:avLst/>
          </a:prstGeom>
        </p:spPr>
        <p:txBody>
          <a:bodyPr/>
          <a:lstStyle>
            <a:lvl1pPr>
              <a:lnSpc>
                <a:spcPct val="80000"/>
              </a:lnSpc>
              <a:defRPr i="1">
                <a:latin typeface="Vollkorn Regular"/>
                <a:ea typeface="Vollkorn Regular"/>
                <a:cs typeface="Vollkorn Regular"/>
                <a:sym typeface="Vollkorn Regular"/>
              </a:defRPr>
            </a:lvl1pPr>
          </a:lstStyle>
          <a:p>
            <a:r>
              <a:t>Research Projects</a:t>
            </a:r>
          </a:p>
        </p:txBody>
      </p:sp>
      <p:sp>
        <p:nvSpPr>
          <p:cNvPr id="248" name="Content Placeholder 2"/>
          <p:cNvSpPr txBox="1"/>
          <p:nvPr/>
        </p:nvSpPr>
        <p:spPr>
          <a:xfrm>
            <a:off x="927197" y="1398672"/>
            <a:ext cx="3132878" cy="39941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defTabSz="329184">
              <a:spcBef>
                <a:spcPts val="400"/>
              </a:spcBef>
              <a:defRPr sz="1727">
                <a:solidFill>
                  <a:srgbClr val="FFFFFF"/>
                </a:solidFill>
                <a:latin typeface="Open Sans Bold"/>
                <a:ea typeface="Open Sans Bold"/>
                <a:cs typeface="Open Sans Bold"/>
                <a:sym typeface="Open Sans Bold"/>
              </a:defRPr>
            </a:lvl1pPr>
          </a:lstStyle>
          <a:p>
            <a:r>
              <a:t>BIG GRANTS</a:t>
            </a:r>
          </a:p>
        </p:txBody>
      </p:sp>
      <p:sp>
        <p:nvSpPr>
          <p:cNvPr id="249" name="Content Placeholder 2"/>
          <p:cNvSpPr txBox="1"/>
          <p:nvPr/>
        </p:nvSpPr>
        <p:spPr>
          <a:xfrm>
            <a:off x="890482" y="1782616"/>
            <a:ext cx="3305698" cy="24759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&lt;P25 million</a:t>
            </a:r>
            <a:endParaRPr sz="2400"/>
          </a:p>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&lt; 3 years</a:t>
            </a:r>
          </a:p>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Senior + Emerging researcher</a:t>
            </a:r>
            <a:endParaRPr sz="2400"/>
          </a:p>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Intent to be </a:t>
            </a:r>
            <a:r>
              <a:rPr i="1"/>
              <a:t>Center of Excellence</a:t>
            </a:r>
            <a:endParaRPr sz="2400"/>
          </a:p>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Proof of continued interest &amp; other counterpart grants</a:t>
            </a:r>
            <a:endParaRPr sz="2400"/>
          </a:p>
          <a:p>
            <a:pPr marL="257175" indent="-257175" defTabSz="342900">
              <a:lnSpc>
                <a:spcPct val="80000"/>
              </a:lnSpc>
              <a:spcBef>
                <a:spcPts val="500"/>
              </a:spcBef>
              <a:buSzPct val="100000"/>
              <a:buFont typeface="Arial"/>
              <a:buChar char="•"/>
              <a:defRPr sz="1600">
                <a:solidFill>
                  <a:srgbClr val="FFFFFF"/>
                </a:solidFill>
                <a:latin typeface="Open Sans Light"/>
                <a:ea typeface="Open Sans Light"/>
                <a:cs typeface="Open Sans Light"/>
                <a:sym typeface="Open Sans Light"/>
              </a:defRPr>
            </a:pPr>
            <a:endParaRPr sz="2400"/>
          </a:p>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OPEN CALL, with Medium-Term Research Agenda as guide</a:t>
            </a:r>
          </a:p>
        </p:txBody>
      </p:sp>
      <p:sp>
        <p:nvSpPr>
          <p:cNvPr id="250" name="Content Placeholder 2"/>
          <p:cNvSpPr txBox="1"/>
          <p:nvPr/>
        </p:nvSpPr>
        <p:spPr>
          <a:xfrm>
            <a:off x="333803" y="4471353"/>
            <a:ext cx="4025747" cy="38097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defTabSz="308609">
              <a:spcBef>
                <a:spcPts val="300"/>
              </a:spcBef>
              <a:defRPr sz="1440">
                <a:latin typeface="Open Sans Bold"/>
                <a:ea typeface="Open Sans Bold"/>
                <a:cs typeface="Open Sans Bold"/>
                <a:sym typeface="Open Sans Bold"/>
              </a:defRPr>
            </a:pPr>
            <a:r>
              <a:t>2017 – Awarded first batch of 5 institutions</a:t>
            </a:r>
          </a:p>
        </p:txBody>
      </p:sp>
      <p:pic>
        <p:nvPicPr>
          <p:cNvPr id="251" name="Picture 52" descr="Picture 52"/>
          <p:cNvPicPr>
            <a:picLocks noChangeAspect="1"/>
          </p:cNvPicPr>
          <p:nvPr/>
        </p:nvPicPr>
        <p:blipFill>
          <a:blip r:embed="rId2">
            <a:extLst/>
          </a:blip>
          <a:stretch>
            <a:fillRect/>
          </a:stretch>
        </p:blipFill>
        <p:spPr>
          <a:xfrm>
            <a:off x="500304" y="1432510"/>
            <a:ext cx="396241" cy="396241"/>
          </a:xfrm>
          <a:prstGeom prst="rect">
            <a:avLst/>
          </a:prstGeom>
          <a:ln w="12700">
            <a:miter lim="400000"/>
          </a:ln>
        </p:spPr>
      </p:pic>
      <p:grpSp>
        <p:nvGrpSpPr>
          <p:cNvPr id="260" name="Group 2"/>
          <p:cNvGrpSpPr/>
          <p:nvPr/>
        </p:nvGrpSpPr>
        <p:grpSpPr>
          <a:xfrm>
            <a:off x="4752859" y="1148164"/>
            <a:ext cx="4062432" cy="2140769"/>
            <a:chOff x="0" y="0"/>
            <a:chExt cx="4062430" cy="2140767"/>
          </a:xfrm>
        </p:grpSpPr>
        <p:sp>
          <p:nvSpPr>
            <p:cNvPr id="252" name="Rectangle 51"/>
            <p:cNvSpPr/>
            <p:nvPr/>
          </p:nvSpPr>
          <p:spPr>
            <a:xfrm>
              <a:off x="0" y="0"/>
              <a:ext cx="4062431" cy="2140768"/>
            </a:xfrm>
            <a:prstGeom prst="rect">
              <a:avLst/>
            </a:prstGeom>
            <a:solidFill>
              <a:srgbClr val="ED1A38"/>
            </a:solidFill>
            <a:ln w="12700" cap="flat">
              <a:noFill/>
              <a:miter lim="400000"/>
            </a:ln>
            <a:effectLst/>
          </p:spPr>
          <p:txBody>
            <a:bodyPr wrap="square" lIns="45719" tIns="45719" rIns="45719" bIns="45719" numCol="1" anchor="ctr">
              <a:noAutofit/>
            </a:bodyPr>
            <a:lstStyle/>
            <a:p>
              <a:pPr algn="ctr"/>
              <a:endParaRPr/>
            </a:p>
          </p:txBody>
        </p:sp>
        <p:sp>
          <p:nvSpPr>
            <p:cNvPr id="253" name="Content Placeholder 2"/>
            <p:cNvSpPr txBox="1"/>
            <p:nvPr/>
          </p:nvSpPr>
          <p:spPr>
            <a:xfrm>
              <a:off x="616289" y="138614"/>
              <a:ext cx="3419402" cy="438172"/>
            </a:xfrm>
            <a:prstGeom prst="rect">
              <a:avLst/>
            </a:prstGeom>
            <a:solidFill>
              <a:srgbClr val="ED1A38"/>
            </a:solid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rmAutofit/>
            </a:bodyPr>
            <a:lstStyle>
              <a:lvl1pPr defTabSz="342900">
                <a:spcBef>
                  <a:spcPts val="400"/>
                </a:spcBef>
                <a:defRPr>
                  <a:solidFill>
                    <a:srgbClr val="FFFFFF"/>
                  </a:solidFill>
                  <a:latin typeface="Open Sans Bold"/>
                  <a:ea typeface="Open Sans Bold"/>
                  <a:cs typeface="Open Sans Bold"/>
                  <a:sym typeface="Open Sans Bold"/>
                </a:defRPr>
              </a:lvl1pPr>
            </a:lstStyle>
            <a:p>
              <a:r>
                <a:t>SMALL GRANTS</a:t>
              </a:r>
            </a:p>
          </p:txBody>
        </p:sp>
        <p:grpSp>
          <p:nvGrpSpPr>
            <p:cNvPr id="256" name="Content Placeholder 2"/>
            <p:cNvGrpSpPr/>
            <p:nvPr/>
          </p:nvGrpSpPr>
          <p:grpSpPr>
            <a:xfrm>
              <a:off x="579323" y="517951"/>
              <a:ext cx="3288710" cy="1484377"/>
              <a:chOff x="0" y="0"/>
              <a:chExt cx="3288708" cy="1484375"/>
            </a:xfrm>
          </p:grpSpPr>
          <p:sp>
            <p:nvSpPr>
              <p:cNvPr id="254" name="Rectangle"/>
              <p:cNvSpPr/>
              <p:nvPr/>
            </p:nvSpPr>
            <p:spPr>
              <a:xfrm>
                <a:off x="0" y="0"/>
                <a:ext cx="3288709" cy="1058660"/>
              </a:xfrm>
              <a:prstGeom prst="rect">
                <a:avLst/>
              </a:prstGeom>
              <a:solidFill>
                <a:srgbClr val="ED1A38"/>
              </a:solidFill>
              <a:ln w="12700" cap="flat">
                <a:noFill/>
                <a:miter lim="400000"/>
              </a:ln>
              <a:effectLst/>
            </p:spPr>
            <p:txBody>
              <a:bodyPr wrap="square" lIns="45719" tIns="45719" rIns="45719" bIns="45719" numCol="1" anchor="t">
                <a:noAutofit/>
              </a:bodyPr>
              <a:lstStyle/>
              <a:p>
                <a:pPr defTabSz="342900">
                  <a:lnSpc>
                    <a:spcPct val="80000"/>
                  </a:lnSpc>
                  <a:spcBef>
                    <a:spcPts val="500"/>
                  </a:spcBef>
                  <a:defRPr sz="1600">
                    <a:solidFill>
                      <a:srgbClr val="FFFFFF"/>
                    </a:solidFill>
                    <a:latin typeface="Open Sans Light"/>
                    <a:ea typeface="Open Sans Light"/>
                    <a:cs typeface="Open Sans Light"/>
                    <a:sym typeface="Open Sans Light"/>
                  </a:defRPr>
                </a:pPr>
                <a:endParaRPr/>
              </a:p>
            </p:txBody>
          </p:sp>
          <p:sp>
            <p:nvSpPr>
              <p:cNvPr id="255" name="&lt; P5 million…"/>
              <p:cNvSpPr txBox="1"/>
              <p:nvPr/>
            </p:nvSpPr>
            <p:spPr>
              <a:xfrm>
                <a:off x="0" y="0"/>
                <a:ext cx="3288709" cy="14843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&lt; P5 million</a:t>
                </a:r>
                <a:endParaRPr sz="2400"/>
              </a:p>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&lt;12 months</a:t>
                </a:r>
                <a:endParaRPr sz="2400"/>
              </a:p>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Senior researcher</a:t>
                </a:r>
                <a:endParaRPr sz="2400"/>
              </a:p>
              <a:p>
                <a:pPr marL="257175" indent="-257175" defTabSz="342900">
                  <a:lnSpc>
                    <a:spcPct val="80000"/>
                  </a:lnSpc>
                  <a:spcBef>
                    <a:spcPts val="500"/>
                  </a:spcBef>
                  <a:buSzPct val="100000"/>
                  <a:buFont typeface="Arial"/>
                  <a:buChar char="•"/>
                  <a:defRPr sz="1600">
                    <a:solidFill>
                      <a:srgbClr val="FFFFFF"/>
                    </a:solidFill>
                    <a:latin typeface="Open Sans Light"/>
                    <a:ea typeface="Open Sans Light"/>
                    <a:cs typeface="Open Sans Light"/>
                    <a:sym typeface="Open Sans Light"/>
                  </a:defRPr>
                </a:pPr>
                <a:endParaRPr sz="2400"/>
              </a:p>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SPECIFIC, DETAILED TOR</a:t>
                </a:r>
              </a:p>
            </p:txBody>
          </p:sp>
        </p:grpSp>
        <p:grpSp>
          <p:nvGrpSpPr>
            <p:cNvPr id="259" name="Picture 53"/>
            <p:cNvGrpSpPr/>
            <p:nvPr/>
          </p:nvGrpSpPr>
          <p:grpSpPr>
            <a:xfrm>
              <a:off x="186950" y="119926"/>
              <a:ext cx="392373" cy="398504"/>
              <a:chOff x="0" y="0"/>
              <a:chExt cx="392371" cy="398502"/>
            </a:xfrm>
          </p:grpSpPr>
          <p:sp>
            <p:nvSpPr>
              <p:cNvPr id="257" name="Square"/>
              <p:cNvSpPr/>
              <p:nvPr/>
            </p:nvSpPr>
            <p:spPr>
              <a:xfrm>
                <a:off x="0" y="0"/>
                <a:ext cx="392372" cy="398503"/>
              </a:xfrm>
              <a:prstGeom prst="rect">
                <a:avLst/>
              </a:prstGeom>
              <a:solidFill>
                <a:srgbClr val="000000">
                  <a:alpha val="0"/>
                </a:srgbClr>
              </a:solidFill>
              <a:ln w="12700" cap="flat">
                <a:noFill/>
                <a:miter lim="400000"/>
              </a:ln>
              <a:effectLst/>
            </p:spPr>
            <p:txBody>
              <a:bodyPr wrap="square" lIns="45719" tIns="45719" rIns="45719" bIns="45719" numCol="1" anchor="ctr">
                <a:noAutofit/>
              </a:bodyPr>
              <a:lstStyle/>
              <a:p>
                <a:endParaRPr/>
              </a:p>
            </p:txBody>
          </p:sp>
          <p:pic>
            <p:nvPicPr>
              <p:cNvPr id="258" name="image21.png" descr="image21.png"/>
              <p:cNvPicPr>
                <a:picLocks noChangeAspect="1"/>
              </p:cNvPicPr>
              <p:nvPr/>
            </p:nvPicPr>
            <p:blipFill>
              <a:blip r:embed="rId3">
                <a:extLst/>
              </a:blip>
              <a:stretch>
                <a:fillRect/>
              </a:stretch>
            </p:blipFill>
            <p:spPr>
              <a:xfrm>
                <a:off x="0" y="0"/>
                <a:ext cx="392372" cy="398503"/>
              </a:xfrm>
              <a:prstGeom prst="rect">
                <a:avLst/>
              </a:prstGeom>
              <a:ln w="12700" cap="flat">
                <a:noFill/>
                <a:miter lim="400000"/>
              </a:ln>
              <a:effectLst/>
            </p:spPr>
          </p:pic>
        </p:grpSp>
      </p:grpSp>
      <p:pic>
        <p:nvPicPr>
          <p:cNvPr id="261" name="Picture 54" descr="Picture 54"/>
          <p:cNvPicPr>
            <a:picLocks noChangeAspect="1"/>
          </p:cNvPicPr>
          <p:nvPr/>
        </p:nvPicPr>
        <p:blipFill>
          <a:blip r:embed="rId4">
            <a:extLst/>
          </a:blip>
          <a:stretch>
            <a:fillRect/>
          </a:stretch>
        </p:blipFill>
        <p:spPr>
          <a:xfrm>
            <a:off x="2346676" y="254863"/>
            <a:ext cx="755905" cy="755906"/>
          </a:xfrm>
          <a:prstGeom prst="rect">
            <a:avLst/>
          </a:prstGeom>
          <a:ln w="12700">
            <a:miter lim="400000"/>
          </a:ln>
        </p:spPr>
      </p:pic>
      <p:sp>
        <p:nvSpPr>
          <p:cNvPr id="262" name="Content Placeholder 2"/>
          <p:cNvSpPr txBox="1"/>
          <p:nvPr/>
        </p:nvSpPr>
        <p:spPr>
          <a:xfrm>
            <a:off x="4752859" y="3387802"/>
            <a:ext cx="4344489" cy="6990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342900">
              <a:spcBef>
                <a:spcPts val="300"/>
              </a:spcBef>
              <a:defRPr sz="1600">
                <a:latin typeface="Open Sans Bold"/>
                <a:ea typeface="Open Sans Bold"/>
                <a:cs typeface="Open Sans Bold"/>
                <a:sym typeface="Open Sans Bold"/>
              </a:defRPr>
            </a:pPr>
            <a:r>
              <a:t>2012 – 2017 – Total of XX projects</a:t>
            </a:r>
            <a:endParaRPr sz="2400"/>
          </a:p>
          <a:p>
            <a:pPr defTabSz="342900">
              <a:spcBef>
                <a:spcPts val="300"/>
              </a:spcBef>
              <a:defRPr sz="1600">
                <a:latin typeface="Open Sans Bold"/>
                <a:ea typeface="Open Sans Bold"/>
                <a:cs typeface="Open Sans Bold"/>
                <a:sym typeface="Open Sans Bold"/>
              </a:defRPr>
            </a:pPr>
            <a:r>
              <a:t>2018 – Awarding XX grants by April 2018</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Rectangle 16"/>
          <p:cNvSpPr/>
          <p:nvPr/>
        </p:nvSpPr>
        <p:spPr>
          <a:xfrm>
            <a:off x="333804" y="1313264"/>
            <a:ext cx="4232131" cy="3349353"/>
          </a:xfrm>
          <a:prstGeom prst="rect">
            <a:avLst/>
          </a:prstGeom>
          <a:solidFill>
            <a:srgbClr val="524FA1"/>
          </a:solidFill>
          <a:ln w="12700">
            <a:miter lim="400000"/>
          </a:ln>
        </p:spPr>
        <p:txBody>
          <a:bodyPr lIns="45719" rIns="45719" anchor="ctr"/>
          <a:lstStyle/>
          <a:p>
            <a:pPr algn="ctr"/>
            <a:endParaRPr/>
          </a:p>
        </p:txBody>
      </p:sp>
      <p:sp>
        <p:nvSpPr>
          <p:cNvPr id="265" name="Title 1"/>
          <p:cNvSpPr txBox="1">
            <a:spLocks noGrp="1"/>
          </p:cNvSpPr>
          <p:nvPr>
            <p:ph type="title"/>
          </p:nvPr>
        </p:nvSpPr>
        <p:spPr>
          <a:xfrm>
            <a:off x="842857" y="208017"/>
            <a:ext cx="8229601" cy="857251"/>
          </a:xfrm>
          <a:prstGeom prst="rect">
            <a:avLst/>
          </a:prstGeom>
        </p:spPr>
        <p:txBody>
          <a:bodyPr/>
          <a:lstStyle>
            <a:lvl1pPr>
              <a:lnSpc>
                <a:spcPct val="80000"/>
              </a:lnSpc>
              <a:defRPr i="1">
                <a:latin typeface="Vollkorn Regular"/>
                <a:ea typeface="Vollkorn Regular"/>
                <a:cs typeface="Vollkorn Regular"/>
                <a:sym typeface="Vollkorn Regular"/>
              </a:defRPr>
            </a:lvl1pPr>
          </a:lstStyle>
          <a:p>
            <a:r>
              <a:t>Research Projects</a:t>
            </a:r>
          </a:p>
        </p:txBody>
      </p:sp>
      <p:sp>
        <p:nvSpPr>
          <p:cNvPr id="266" name="Content Placeholder 2"/>
          <p:cNvSpPr txBox="1"/>
          <p:nvPr/>
        </p:nvSpPr>
        <p:spPr>
          <a:xfrm>
            <a:off x="927197" y="1512972"/>
            <a:ext cx="3132878" cy="39941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defTabSz="329184">
              <a:spcBef>
                <a:spcPts val="400"/>
              </a:spcBef>
              <a:defRPr sz="1727">
                <a:solidFill>
                  <a:srgbClr val="FFFFFF"/>
                </a:solidFill>
                <a:latin typeface="Open Sans Bold"/>
                <a:ea typeface="Open Sans Bold"/>
                <a:cs typeface="Open Sans Bold"/>
                <a:sym typeface="Open Sans Bold"/>
              </a:defRPr>
            </a:lvl1pPr>
          </a:lstStyle>
          <a:p>
            <a:r>
              <a:t>BIG GRANTS</a:t>
            </a:r>
          </a:p>
        </p:txBody>
      </p:sp>
      <p:sp>
        <p:nvSpPr>
          <p:cNvPr id="267" name="Content Placeholder 2"/>
          <p:cNvSpPr txBox="1"/>
          <p:nvPr/>
        </p:nvSpPr>
        <p:spPr>
          <a:xfrm>
            <a:off x="890482" y="1896916"/>
            <a:ext cx="3305698" cy="264464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8-month preparation</a:t>
            </a:r>
            <a:endParaRPr sz="2400"/>
          </a:p>
          <a:p>
            <a:pPr marL="257175" indent="-257175" defTabSz="342900">
              <a:lnSpc>
                <a:spcPct val="80000"/>
              </a:lnSpc>
              <a:spcBef>
                <a:spcPts val="500"/>
              </a:spcBef>
              <a:buSzPct val="100000"/>
              <a:buFont typeface="Arial"/>
              <a:buChar char="•"/>
              <a:defRPr sz="1600">
                <a:solidFill>
                  <a:srgbClr val="FFFFFF"/>
                </a:solidFill>
                <a:latin typeface="Open Sans Light"/>
                <a:ea typeface="Open Sans Light"/>
                <a:cs typeface="Open Sans Light"/>
                <a:sym typeface="Open Sans Light"/>
              </a:defRPr>
            </a:pPr>
            <a:endParaRPr sz="2400"/>
          </a:p>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DOH Local Committee</a:t>
            </a:r>
            <a:endParaRPr sz="2400"/>
          </a:p>
          <a:p>
            <a:pPr marL="257175" indent="-257175" defTabSz="342900">
              <a:lnSpc>
                <a:spcPct val="80000"/>
              </a:lnSpc>
              <a:spcBef>
                <a:spcPts val="500"/>
              </a:spcBef>
              <a:buSzPct val="100000"/>
              <a:buFont typeface="Arial"/>
              <a:buChar char="•"/>
              <a:defRPr sz="1600">
                <a:solidFill>
                  <a:srgbClr val="FFFFFF"/>
                </a:solidFill>
                <a:latin typeface="Open Sans Light"/>
                <a:ea typeface="Open Sans Light"/>
                <a:cs typeface="Open Sans Light"/>
                <a:sym typeface="Open Sans Light"/>
              </a:defRPr>
            </a:pPr>
            <a:endParaRPr sz="2400"/>
          </a:p>
          <a:p>
            <a:pPr marL="257175" indent="-257175" defTabSz="342900">
              <a:lnSpc>
                <a:spcPct val="80000"/>
              </a:lnSpc>
              <a:spcBef>
                <a:spcPts val="300"/>
              </a:spcBef>
              <a:buSzPct val="100000"/>
              <a:buFont typeface="Arial"/>
              <a:buChar char="•"/>
              <a:defRPr sz="1600">
                <a:solidFill>
                  <a:srgbClr val="FFFFFF"/>
                </a:solidFill>
                <a:latin typeface="Open Sans Light"/>
                <a:ea typeface="Open Sans Light"/>
                <a:cs typeface="Open Sans Light"/>
                <a:sym typeface="Open Sans Light"/>
              </a:defRPr>
            </a:pPr>
            <a:r>
              <a:t>International Panel of Experts</a:t>
            </a:r>
            <a:endParaRPr sz="2400"/>
          </a:p>
          <a:p>
            <a:pPr marL="557212" lvl="1" indent="-214313" defTabSz="342900">
              <a:lnSpc>
                <a:spcPct val="80000"/>
              </a:lnSpc>
              <a:spcBef>
                <a:spcPts val="300"/>
              </a:spcBef>
              <a:buSzPct val="100000"/>
              <a:buFont typeface="Arial"/>
              <a:buChar char="–"/>
              <a:defRPr sz="1300">
                <a:solidFill>
                  <a:srgbClr val="FFFFFF"/>
                </a:solidFill>
                <a:latin typeface="Open Sans Light"/>
                <a:ea typeface="Open Sans Light"/>
                <a:cs typeface="Open Sans Light"/>
                <a:sym typeface="Open Sans Light"/>
              </a:defRPr>
            </a:pPr>
            <a:r>
              <a:t>British Medical Journal </a:t>
            </a:r>
            <a:endParaRPr sz="2100"/>
          </a:p>
          <a:p>
            <a:pPr marL="557212" lvl="1" indent="-214313" defTabSz="342900">
              <a:lnSpc>
                <a:spcPct val="80000"/>
              </a:lnSpc>
              <a:spcBef>
                <a:spcPts val="300"/>
              </a:spcBef>
              <a:buSzPct val="100000"/>
              <a:buFont typeface="Arial"/>
              <a:buChar char="–"/>
              <a:defRPr sz="1300">
                <a:solidFill>
                  <a:srgbClr val="FFFFFF"/>
                </a:solidFill>
                <a:latin typeface="Open Sans Light"/>
                <a:ea typeface="Open Sans Light"/>
                <a:cs typeface="Open Sans Light"/>
                <a:sym typeface="Open Sans Light"/>
              </a:defRPr>
            </a:pPr>
            <a:r>
              <a:t>USAID</a:t>
            </a:r>
            <a:endParaRPr sz="2100"/>
          </a:p>
          <a:p>
            <a:pPr marL="557212" lvl="1" indent="-214313" defTabSz="342900">
              <a:lnSpc>
                <a:spcPct val="80000"/>
              </a:lnSpc>
              <a:spcBef>
                <a:spcPts val="300"/>
              </a:spcBef>
              <a:buSzPct val="100000"/>
              <a:buFont typeface="Arial"/>
              <a:buChar char="–"/>
              <a:defRPr sz="1300">
                <a:solidFill>
                  <a:srgbClr val="FFFFFF"/>
                </a:solidFill>
                <a:latin typeface="Open Sans Light"/>
                <a:ea typeface="Open Sans Light"/>
                <a:cs typeface="Open Sans Light"/>
                <a:sym typeface="Open Sans Light"/>
              </a:defRPr>
            </a:pPr>
            <a:r>
              <a:t>ADB</a:t>
            </a:r>
            <a:endParaRPr sz="2100"/>
          </a:p>
          <a:p>
            <a:pPr marL="557212" lvl="1" indent="-214313" defTabSz="342900">
              <a:lnSpc>
                <a:spcPct val="80000"/>
              </a:lnSpc>
              <a:spcBef>
                <a:spcPts val="300"/>
              </a:spcBef>
              <a:buSzPct val="100000"/>
              <a:buFont typeface="Arial"/>
              <a:buChar char="–"/>
              <a:defRPr sz="1300">
                <a:solidFill>
                  <a:srgbClr val="FFFFFF"/>
                </a:solidFill>
                <a:latin typeface="Open Sans Light"/>
                <a:ea typeface="Open Sans Light"/>
                <a:cs typeface="Open Sans Light"/>
                <a:sym typeface="Open Sans Light"/>
              </a:defRPr>
            </a:pPr>
            <a:r>
              <a:t>Independent: Oscar Picazo</a:t>
            </a:r>
          </a:p>
        </p:txBody>
      </p:sp>
      <p:pic>
        <p:nvPicPr>
          <p:cNvPr id="268" name="Picture 52" descr="Picture 52"/>
          <p:cNvPicPr>
            <a:picLocks noChangeAspect="1"/>
          </p:cNvPicPr>
          <p:nvPr/>
        </p:nvPicPr>
        <p:blipFill>
          <a:blip r:embed="rId2">
            <a:extLst/>
          </a:blip>
          <a:stretch>
            <a:fillRect/>
          </a:stretch>
        </p:blipFill>
        <p:spPr>
          <a:xfrm>
            <a:off x="500304" y="1546810"/>
            <a:ext cx="396241" cy="396241"/>
          </a:xfrm>
          <a:prstGeom prst="rect">
            <a:avLst/>
          </a:prstGeom>
          <a:ln w="12700">
            <a:miter lim="400000"/>
          </a:ln>
        </p:spPr>
      </p:pic>
      <p:pic>
        <p:nvPicPr>
          <p:cNvPr id="269" name="Picture 54" descr="Picture 54"/>
          <p:cNvPicPr>
            <a:picLocks noChangeAspect="1"/>
          </p:cNvPicPr>
          <p:nvPr/>
        </p:nvPicPr>
        <p:blipFill>
          <a:blip r:embed="rId3">
            <a:extLst/>
          </a:blip>
          <a:stretch>
            <a:fillRect/>
          </a:stretch>
        </p:blipFill>
        <p:spPr>
          <a:xfrm>
            <a:off x="2346676" y="254863"/>
            <a:ext cx="755905" cy="755906"/>
          </a:xfrm>
          <a:prstGeom prst="rect">
            <a:avLst/>
          </a:prstGeom>
          <a:ln w="12700">
            <a:miter lim="400000"/>
          </a:ln>
        </p:spPr>
      </p:pic>
      <p:graphicFrame>
        <p:nvGraphicFramePr>
          <p:cNvPr id="270" name="Table 3"/>
          <p:cNvGraphicFramePr/>
          <p:nvPr/>
        </p:nvGraphicFramePr>
        <p:xfrm>
          <a:off x="4801930" y="1289950"/>
          <a:ext cx="4014410" cy="2946400"/>
        </p:xfrm>
        <a:graphic>
          <a:graphicData uri="http://schemas.openxmlformats.org/drawingml/2006/table">
            <a:tbl>
              <a:tblPr firstRow="1" bandRow="1">
                <a:tableStyleId>{4C3C2611-4C71-4FC5-86AE-919BDF0F9419}</a:tableStyleId>
              </a:tblPr>
              <a:tblGrid>
                <a:gridCol w="2007205">
                  <a:extLst>
                    <a:ext uri="{9D8B030D-6E8A-4147-A177-3AD203B41FA5}">
                      <a16:colId xmlns:a16="http://schemas.microsoft.com/office/drawing/2014/main" val="20000"/>
                    </a:ext>
                  </a:extLst>
                </a:gridCol>
                <a:gridCol w="2007205">
                  <a:extLst>
                    <a:ext uri="{9D8B030D-6E8A-4147-A177-3AD203B41FA5}">
                      <a16:colId xmlns:a16="http://schemas.microsoft.com/office/drawing/2014/main" val="20001"/>
                    </a:ext>
                  </a:extLst>
                </a:gridCol>
              </a:tblGrid>
              <a:tr h="370840">
                <a:tc>
                  <a:txBody>
                    <a:bodyPr/>
                    <a:lstStyle/>
                    <a:p>
                      <a:pPr algn="ctr" defTabSz="342900">
                        <a:defRPr sz="1800" b="0">
                          <a:solidFill>
                            <a:srgbClr val="000000"/>
                          </a:solidFill>
                        </a:defRPr>
                      </a:pPr>
                      <a:r>
                        <a:rPr sz="1300">
                          <a:solidFill>
                            <a:srgbClr val="FFFFFF"/>
                          </a:solidFill>
                          <a:latin typeface="Open Sans Bold"/>
                          <a:ea typeface="Open Sans Bold"/>
                          <a:cs typeface="Open Sans Bold"/>
                          <a:sym typeface="Open Sans Bold"/>
                        </a:rPr>
                        <a:t>INSTITUTION</a:t>
                      </a:r>
                    </a:p>
                  </a:txBody>
                  <a:tcPr marL="45720" marR="45720" horzOverflow="overflow">
                    <a:solidFill>
                      <a:srgbClr val="ED1A38"/>
                    </a:solidFill>
                  </a:tcPr>
                </a:tc>
                <a:tc>
                  <a:txBody>
                    <a:bodyPr/>
                    <a:lstStyle/>
                    <a:p>
                      <a:pPr algn="ctr" defTabSz="342900">
                        <a:defRPr sz="1800" b="0">
                          <a:solidFill>
                            <a:srgbClr val="000000"/>
                          </a:solidFill>
                        </a:defRPr>
                      </a:pPr>
                      <a:r>
                        <a:rPr sz="1300">
                          <a:solidFill>
                            <a:srgbClr val="FFFFFF"/>
                          </a:solidFill>
                          <a:latin typeface="Open Sans Bold"/>
                          <a:ea typeface="Open Sans Bold"/>
                          <a:cs typeface="Open Sans Bold"/>
                          <a:sym typeface="Open Sans Bold"/>
                        </a:rPr>
                        <a:t>TOPIC</a:t>
                      </a:r>
                    </a:p>
                  </a:txBody>
                  <a:tcPr marL="45720" marR="45720" horzOverflow="overflow">
                    <a:solidFill>
                      <a:srgbClr val="ED1A38"/>
                    </a:solidFill>
                  </a:tcPr>
                </a:tc>
                <a:extLst>
                  <a:ext uri="{0D108BD9-81ED-4DB2-BD59-A6C34878D82A}">
                    <a16:rowId xmlns:a16="http://schemas.microsoft.com/office/drawing/2014/main" val="10000"/>
                  </a:ext>
                </a:extLst>
              </a:tr>
              <a:tr h="370840">
                <a:tc>
                  <a:txBody>
                    <a:bodyPr/>
                    <a:lstStyle/>
                    <a:p>
                      <a:pPr algn="ctr" defTabSz="342900">
                        <a:defRPr sz="1800"/>
                      </a:pPr>
                      <a:r>
                        <a:rPr sz="1300">
                          <a:latin typeface="OpenSans-Regular"/>
                          <a:ea typeface="OpenSans-Regular"/>
                          <a:cs typeface="OpenSans-Regular"/>
                          <a:sym typeface="OpenSans-Regular"/>
                        </a:rPr>
                        <a:t>UP College of Medicine</a:t>
                      </a:r>
                    </a:p>
                  </a:txBody>
                  <a:tcPr marL="45720" marR="45720" horzOverflow="overflow">
                    <a:solidFill>
                      <a:srgbClr val="FFFFFF"/>
                    </a:solidFill>
                  </a:tcPr>
                </a:tc>
                <a:tc>
                  <a:txBody>
                    <a:bodyPr/>
                    <a:lstStyle/>
                    <a:p>
                      <a:pPr algn="ctr" defTabSz="342900">
                        <a:defRPr sz="1800"/>
                      </a:pPr>
                      <a:r>
                        <a:rPr sz="1300">
                          <a:latin typeface="OpenSans-Regular"/>
                          <a:ea typeface="OpenSans-Regular"/>
                          <a:cs typeface="OpenSans-Regular"/>
                          <a:sym typeface="OpenSans-Regular"/>
                        </a:rPr>
                        <a:t>Patient Safety</a:t>
                      </a:r>
                    </a:p>
                  </a:txBody>
                  <a:tcPr marL="45720" marR="45720" horzOverflow="overflow">
                    <a:solidFill>
                      <a:srgbClr val="FFFFFF"/>
                    </a:solidFill>
                  </a:tcPr>
                </a:tc>
                <a:extLst>
                  <a:ext uri="{0D108BD9-81ED-4DB2-BD59-A6C34878D82A}">
                    <a16:rowId xmlns:a16="http://schemas.microsoft.com/office/drawing/2014/main" val="10001"/>
                  </a:ext>
                </a:extLst>
              </a:tr>
              <a:tr h="370840">
                <a:tc>
                  <a:txBody>
                    <a:bodyPr/>
                    <a:lstStyle/>
                    <a:p>
                      <a:pPr algn="ctr" defTabSz="342900">
                        <a:defRPr sz="1800"/>
                      </a:pPr>
                      <a:r>
                        <a:rPr sz="1300">
                          <a:latin typeface="OpenSans-Regular"/>
                          <a:ea typeface="OpenSans-Regular"/>
                          <a:cs typeface="OpenSans-Regular"/>
                          <a:sym typeface="OpenSans-Regular"/>
                        </a:rPr>
                        <a:t>Addictus Research and Intervention Center, Inc.</a:t>
                      </a:r>
                    </a:p>
                  </a:txBody>
                  <a:tcPr marL="45720" marR="45720" horzOverflow="overflow">
                    <a:solidFill>
                      <a:srgbClr val="ED1A38">
                        <a:alpha val="14645"/>
                      </a:srgbClr>
                    </a:solidFill>
                  </a:tcPr>
                </a:tc>
                <a:tc>
                  <a:txBody>
                    <a:bodyPr/>
                    <a:lstStyle/>
                    <a:p>
                      <a:pPr algn="ctr" defTabSz="342900">
                        <a:defRPr sz="1800"/>
                      </a:pPr>
                      <a:r>
                        <a:rPr sz="1300">
                          <a:latin typeface="OpenSans-Regular"/>
                          <a:ea typeface="OpenSans-Regular"/>
                          <a:cs typeface="OpenSans-Regular"/>
                          <a:sym typeface="OpenSans-Regular"/>
                        </a:rPr>
                        <a:t>Drug Addiction</a:t>
                      </a:r>
                    </a:p>
                  </a:txBody>
                  <a:tcPr marL="45720" marR="45720" horzOverflow="overflow">
                    <a:solidFill>
                      <a:srgbClr val="ED1A38">
                        <a:alpha val="14645"/>
                      </a:srgbClr>
                    </a:solidFill>
                  </a:tcPr>
                </a:tc>
                <a:extLst>
                  <a:ext uri="{0D108BD9-81ED-4DB2-BD59-A6C34878D82A}">
                    <a16:rowId xmlns:a16="http://schemas.microsoft.com/office/drawing/2014/main" val="10002"/>
                  </a:ext>
                </a:extLst>
              </a:tr>
              <a:tr h="370840">
                <a:tc>
                  <a:txBody>
                    <a:bodyPr/>
                    <a:lstStyle/>
                    <a:p>
                      <a:pPr algn="ctr" defTabSz="342900">
                        <a:defRPr sz="1800"/>
                      </a:pPr>
                      <a:r>
                        <a:rPr sz="1300">
                          <a:latin typeface="OpenSans-Regular"/>
                          <a:ea typeface="OpenSans-Regular"/>
                          <a:cs typeface="OpenSans-Regular"/>
                          <a:sym typeface="OpenSans-Regular"/>
                        </a:rPr>
                        <a:t>Ateneo School of Medicine and Public Health</a:t>
                      </a:r>
                    </a:p>
                  </a:txBody>
                  <a:tcPr marL="45720" marR="45720" horzOverflow="overflow">
                    <a:solidFill>
                      <a:srgbClr val="FFFFFF"/>
                    </a:solidFill>
                  </a:tcPr>
                </a:tc>
                <a:tc>
                  <a:txBody>
                    <a:bodyPr/>
                    <a:lstStyle/>
                    <a:p>
                      <a:pPr algn="ctr" defTabSz="342900">
                        <a:defRPr sz="1800"/>
                      </a:pPr>
                      <a:r>
                        <a:rPr sz="1300">
                          <a:latin typeface="OpenSans-Regular"/>
                          <a:ea typeface="OpenSans-Regular"/>
                          <a:cs typeface="OpenSans-Regular"/>
                          <a:sym typeface="OpenSans-Regular"/>
                        </a:rPr>
                        <a:t>Mental Health</a:t>
                      </a:r>
                    </a:p>
                  </a:txBody>
                  <a:tcPr marL="45720" marR="45720" horzOverflow="overflow">
                    <a:solidFill>
                      <a:srgbClr val="FFFFFF"/>
                    </a:solidFill>
                  </a:tcPr>
                </a:tc>
                <a:extLst>
                  <a:ext uri="{0D108BD9-81ED-4DB2-BD59-A6C34878D82A}">
                    <a16:rowId xmlns:a16="http://schemas.microsoft.com/office/drawing/2014/main" val="10003"/>
                  </a:ext>
                </a:extLst>
              </a:tr>
              <a:tr h="370840">
                <a:tc>
                  <a:txBody>
                    <a:bodyPr/>
                    <a:lstStyle/>
                    <a:p>
                      <a:pPr algn="ctr" defTabSz="342900">
                        <a:defRPr sz="1800"/>
                      </a:pPr>
                      <a:r>
                        <a:rPr sz="1300">
                          <a:latin typeface="OpenSans-Regular"/>
                          <a:ea typeface="OpenSans-Regular"/>
                          <a:cs typeface="OpenSans-Regular"/>
                          <a:sym typeface="OpenSans-Regular"/>
                        </a:rPr>
                        <a:t>UP College of Medicine</a:t>
                      </a:r>
                    </a:p>
                  </a:txBody>
                  <a:tcPr marL="45720" marR="45720" horzOverflow="overflow">
                    <a:solidFill>
                      <a:srgbClr val="ED1A38">
                        <a:alpha val="15000"/>
                      </a:srgbClr>
                    </a:solidFill>
                  </a:tcPr>
                </a:tc>
                <a:tc>
                  <a:txBody>
                    <a:bodyPr/>
                    <a:lstStyle/>
                    <a:p>
                      <a:pPr algn="ctr" defTabSz="342900">
                        <a:defRPr sz="1800"/>
                      </a:pPr>
                      <a:r>
                        <a:rPr sz="1300">
                          <a:latin typeface="OpenSans-Regular"/>
                          <a:ea typeface="OpenSans-Regular"/>
                          <a:cs typeface="OpenSans-Regular"/>
                          <a:sym typeface="OpenSans-Regular"/>
                        </a:rPr>
                        <a:t>Patient Safety</a:t>
                      </a:r>
                    </a:p>
                  </a:txBody>
                  <a:tcPr marL="45720" marR="45720" horzOverflow="overflow">
                    <a:solidFill>
                      <a:srgbClr val="ED1A38">
                        <a:alpha val="15000"/>
                      </a:srgbClr>
                    </a:solidFill>
                  </a:tcPr>
                </a:tc>
                <a:extLst>
                  <a:ext uri="{0D108BD9-81ED-4DB2-BD59-A6C34878D82A}">
                    <a16:rowId xmlns:a16="http://schemas.microsoft.com/office/drawing/2014/main" val="10004"/>
                  </a:ext>
                </a:extLst>
              </a:tr>
              <a:tr h="370840">
                <a:tc>
                  <a:txBody>
                    <a:bodyPr/>
                    <a:lstStyle/>
                    <a:p>
                      <a:pPr algn="ctr" defTabSz="342900">
                        <a:defRPr sz="1800"/>
                      </a:pPr>
                      <a:r>
                        <a:rPr sz="1300">
                          <a:latin typeface="OpenSans-Regular"/>
                          <a:ea typeface="OpenSans-Regular"/>
                          <a:cs typeface="OpenSans-Regular"/>
                          <a:sym typeface="OpenSans-Regular"/>
                        </a:rPr>
                        <a:t>EpiMetrics, Inc.</a:t>
                      </a:r>
                    </a:p>
                  </a:txBody>
                  <a:tcPr marL="45720" marR="45720" horzOverflow="overflow">
                    <a:solidFill>
                      <a:srgbClr val="FFFFFF"/>
                    </a:solidFill>
                  </a:tcPr>
                </a:tc>
                <a:tc>
                  <a:txBody>
                    <a:bodyPr/>
                    <a:lstStyle/>
                    <a:p>
                      <a:pPr algn="ctr" defTabSz="342900">
                        <a:defRPr sz="1800"/>
                      </a:pPr>
                      <a:r>
                        <a:rPr sz="1300">
                          <a:latin typeface="OpenSans-Regular"/>
                          <a:ea typeface="OpenSans-Regular"/>
                          <a:cs typeface="OpenSans-Regular"/>
                          <a:sym typeface="OpenSans-Regular"/>
                        </a:rPr>
                        <a:t>Health Promotion</a:t>
                      </a:r>
                    </a:p>
                  </a:txBody>
                  <a:tcPr marL="45720" marR="45720" horzOverflow="overflow">
                    <a:solidFill>
                      <a:srgbClr val="FFFFFF"/>
                    </a:solidFill>
                  </a:tcPr>
                </a:tc>
                <a:extLst>
                  <a:ext uri="{0D108BD9-81ED-4DB2-BD59-A6C34878D82A}">
                    <a16:rowId xmlns:a16="http://schemas.microsoft.com/office/drawing/2014/main" val="10005"/>
                  </a:ext>
                </a:extLst>
              </a:tr>
              <a:tr h="370840">
                <a:tc>
                  <a:txBody>
                    <a:bodyPr/>
                    <a:lstStyle/>
                    <a:p>
                      <a:pPr algn="ctr" defTabSz="342900">
                        <a:defRPr sz="1800"/>
                      </a:pPr>
                      <a:r>
                        <a:rPr sz="1300">
                          <a:latin typeface="OpenSans-Regular"/>
                          <a:ea typeface="OpenSans-Regular"/>
                          <a:cs typeface="OpenSans-Regular"/>
                          <a:sym typeface="OpenSans-Regular"/>
                        </a:rPr>
                        <a:t>UP National Institutes of Health</a:t>
                      </a:r>
                    </a:p>
                  </a:txBody>
                  <a:tcPr marL="45720" marR="45720" horzOverflow="overflow">
                    <a:solidFill>
                      <a:srgbClr val="ED1A38">
                        <a:alpha val="15000"/>
                      </a:srgbClr>
                    </a:solidFill>
                  </a:tcPr>
                </a:tc>
                <a:tc>
                  <a:txBody>
                    <a:bodyPr/>
                    <a:lstStyle/>
                    <a:p>
                      <a:pPr algn="ctr" defTabSz="342900">
                        <a:defRPr sz="1800"/>
                      </a:pPr>
                      <a:r>
                        <a:rPr sz="1300">
                          <a:latin typeface="OpenSans-Regular"/>
                          <a:ea typeface="OpenSans-Regular"/>
                          <a:cs typeface="OpenSans-Regular"/>
                          <a:sym typeface="OpenSans-Regular"/>
                        </a:rPr>
                        <a:t>Healthy Aging</a:t>
                      </a:r>
                    </a:p>
                  </a:txBody>
                  <a:tcPr marL="45720" marR="45720" horzOverflow="overflow">
                    <a:solidFill>
                      <a:srgbClr val="ED1A38">
                        <a:alpha val="15000"/>
                      </a:srgbClr>
                    </a:solidFill>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Rectangle"/>
          <p:cNvSpPr/>
          <p:nvPr/>
        </p:nvSpPr>
        <p:spPr>
          <a:xfrm>
            <a:off x="406400" y="1452834"/>
            <a:ext cx="4005164" cy="464420"/>
          </a:xfrm>
          <a:prstGeom prst="rect">
            <a:avLst/>
          </a:prstGeom>
          <a:solidFill>
            <a:srgbClr val="524FA1"/>
          </a:solidFill>
          <a:ln w="12700">
            <a:miter lim="400000"/>
          </a:ln>
        </p:spPr>
        <p:txBody>
          <a:bodyPr lIns="45719" rIns="45719" anchor="ctr"/>
          <a:lstStyle/>
          <a:p>
            <a:endParaRPr/>
          </a:p>
        </p:txBody>
      </p:sp>
      <p:sp>
        <p:nvSpPr>
          <p:cNvPr id="273" name="Title 1"/>
          <p:cNvSpPr txBox="1">
            <a:spLocks noGrp="1"/>
          </p:cNvSpPr>
          <p:nvPr>
            <p:ph type="title"/>
          </p:nvPr>
        </p:nvSpPr>
        <p:spPr>
          <a:xfrm>
            <a:off x="907026" y="419449"/>
            <a:ext cx="8229601" cy="857251"/>
          </a:xfrm>
          <a:prstGeom prst="rect">
            <a:avLst/>
          </a:prstGeom>
        </p:spPr>
        <p:txBody>
          <a:bodyPr/>
          <a:lstStyle>
            <a:lvl1pPr>
              <a:lnSpc>
                <a:spcPct val="80000"/>
              </a:lnSpc>
              <a:defRPr i="1">
                <a:latin typeface="Vollkorn Regular"/>
                <a:ea typeface="Vollkorn Regular"/>
                <a:cs typeface="Vollkorn Regular"/>
                <a:sym typeface="Vollkorn Regular"/>
              </a:defRPr>
            </a:lvl1pPr>
          </a:lstStyle>
          <a:p>
            <a:r>
              <a:t>Capacity Development</a:t>
            </a:r>
          </a:p>
        </p:txBody>
      </p:sp>
      <p:grpSp>
        <p:nvGrpSpPr>
          <p:cNvPr id="276" name="Group 49"/>
          <p:cNvGrpSpPr/>
          <p:nvPr/>
        </p:nvGrpSpPr>
        <p:grpSpPr>
          <a:xfrm>
            <a:off x="4642253" y="2055351"/>
            <a:ext cx="2186712" cy="2240555"/>
            <a:chOff x="0" y="63499"/>
            <a:chExt cx="2186710" cy="2240554"/>
          </a:xfrm>
        </p:grpSpPr>
        <p:sp>
          <p:nvSpPr>
            <p:cNvPr id="274" name="Content Placeholder 2"/>
            <p:cNvSpPr txBox="1"/>
            <p:nvPr/>
          </p:nvSpPr>
          <p:spPr>
            <a:xfrm>
              <a:off x="0" y="710320"/>
              <a:ext cx="2186711" cy="1593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rmAutofit/>
            </a:bodyPr>
            <a:lstStyle>
              <a:lvl1pPr algn="ctr" defTabSz="342900">
                <a:spcBef>
                  <a:spcPts val="300"/>
                </a:spcBef>
                <a:defRPr sz="1400">
                  <a:latin typeface="Open Sans Bold"/>
                  <a:ea typeface="Open Sans Bold"/>
                  <a:cs typeface="Open Sans Bold"/>
                  <a:sym typeface="Open Sans Bold"/>
                </a:defRPr>
              </a:lvl1pPr>
            </a:lstStyle>
            <a:p>
              <a:r>
                <a:t>Short-term visiting research programs &amp; thesis based degree-granting programs</a:t>
              </a:r>
            </a:p>
          </p:txBody>
        </p:sp>
        <p:pic>
          <p:nvPicPr>
            <p:cNvPr id="275" name="Picture 25" descr="Picture 25"/>
            <p:cNvPicPr>
              <a:picLocks noChangeAspect="1"/>
            </p:cNvPicPr>
            <p:nvPr/>
          </p:nvPicPr>
          <p:blipFill>
            <a:blip r:embed="rId2">
              <a:extLst/>
            </a:blip>
            <a:stretch>
              <a:fillRect/>
            </a:stretch>
          </p:blipFill>
          <p:spPr>
            <a:xfrm>
              <a:off x="688558" y="63499"/>
              <a:ext cx="720048" cy="588330"/>
            </a:xfrm>
            <a:prstGeom prst="rect">
              <a:avLst/>
            </a:prstGeom>
            <a:ln w="12700" cap="flat">
              <a:noFill/>
              <a:miter lim="400000"/>
            </a:ln>
            <a:effectLst/>
          </p:spPr>
        </p:pic>
      </p:grpSp>
      <p:pic>
        <p:nvPicPr>
          <p:cNvPr id="277" name="Picture 26" descr="Picture 26"/>
          <p:cNvPicPr>
            <a:picLocks noChangeAspect="1"/>
          </p:cNvPicPr>
          <p:nvPr/>
        </p:nvPicPr>
        <p:blipFill>
          <a:blip r:embed="rId3">
            <a:extLst/>
          </a:blip>
          <a:stretch>
            <a:fillRect/>
          </a:stretch>
        </p:blipFill>
        <p:spPr>
          <a:xfrm>
            <a:off x="2295163" y="395916"/>
            <a:ext cx="755905" cy="755905"/>
          </a:xfrm>
          <a:prstGeom prst="rect">
            <a:avLst/>
          </a:prstGeom>
          <a:ln w="12700">
            <a:miter lim="400000"/>
          </a:ln>
        </p:spPr>
      </p:pic>
      <p:grpSp>
        <p:nvGrpSpPr>
          <p:cNvPr id="280" name="Group 50"/>
          <p:cNvGrpSpPr/>
          <p:nvPr/>
        </p:nvGrpSpPr>
        <p:grpSpPr>
          <a:xfrm>
            <a:off x="6887406" y="2048955"/>
            <a:ext cx="2008695" cy="1995626"/>
            <a:chOff x="-24313" y="12700"/>
            <a:chExt cx="2008693" cy="1995625"/>
          </a:xfrm>
        </p:grpSpPr>
        <p:sp>
          <p:nvSpPr>
            <p:cNvPr id="278" name="Content Placeholder 2"/>
            <p:cNvSpPr txBox="1"/>
            <p:nvPr/>
          </p:nvSpPr>
          <p:spPr>
            <a:xfrm>
              <a:off x="-24314" y="644669"/>
              <a:ext cx="2008695" cy="136365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rmAutofit/>
            </a:bodyPr>
            <a:lstStyle>
              <a:lvl1pPr algn="ctr" defTabSz="342900">
                <a:spcBef>
                  <a:spcPts val="300"/>
                </a:spcBef>
                <a:defRPr sz="1400">
                  <a:latin typeface="Open Sans Bold"/>
                  <a:ea typeface="Open Sans Bold"/>
                  <a:cs typeface="Open Sans Bold"/>
                  <a:sym typeface="Open Sans Bold"/>
                </a:defRPr>
              </a:lvl1pPr>
            </a:lstStyle>
            <a:p>
              <a:r>
                <a:t>Twinning between research institutions</a:t>
              </a:r>
            </a:p>
          </p:txBody>
        </p:sp>
        <p:pic>
          <p:nvPicPr>
            <p:cNvPr id="279" name="Picture 31" descr="Picture 31"/>
            <p:cNvPicPr>
              <a:picLocks noChangeAspect="1"/>
            </p:cNvPicPr>
            <p:nvPr/>
          </p:nvPicPr>
          <p:blipFill>
            <a:blip r:embed="rId4">
              <a:extLst/>
            </a:blip>
            <a:stretch>
              <a:fillRect/>
            </a:stretch>
          </p:blipFill>
          <p:spPr>
            <a:xfrm>
              <a:off x="203200" y="12700"/>
              <a:ext cx="1511809" cy="518161"/>
            </a:xfrm>
            <a:prstGeom prst="rect">
              <a:avLst/>
            </a:prstGeom>
            <a:ln w="12700" cap="flat">
              <a:noFill/>
              <a:miter lim="400000"/>
            </a:ln>
            <a:effectLst/>
          </p:spPr>
        </p:pic>
      </p:grpSp>
      <p:grpSp>
        <p:nvGrpSpPr>
          <p:cNvPr id="283" name="Group 47"/>
          <p:cNvGrpSpPr/>
          <p:nvPr/>
        </p:nvGrpSpPr>
        <p:grpSpPr>
          <a:xfrm>
            <a:off x="557090" y="2096587"/>
            <a:ext cx="1808516" cy="1606797"/>
            <a:chOff x="0" y="0"/>
            <a:chExt cx="1808514" cy="1606796"/>
          </a:xfrm>
        </p:grpSpPr>
        <p:sp>
          <p:nvSpPr>
            <p:cNvPr id="281" name="Content Placeholder 2"/>
            <p:cNvSpPr txBox="1"/>
            <p:nvPr/>
          </p:nvSpPr>
          <p:spPr>
            <a:xfrm>
              <a:off x="0" y="683816"/>
              <a:ext cx="1808515" cy="9229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rmAutofit/>
            </a:bodyPr>
            <a:lstStyle>
              <a:lvl1pPr algn="ctr" defTabSz="315468">
                <a:spcBef>
                  <a:spcPts val="300"/>
                </a:spcBef>
                <a:defRPr sz="1472">
                  <a:latin typeface="Open Sans Bold"/>
                  <a:ea typeface="Open Sans Bold"/>
                  <a:cs typeface="Open Sans Bold"/>
                  <a:sym typeface="Open Sans Bold"/>
                </a:defRPr>
              </a:lvl1pPr>
            </a:lstStyle>
            <a:p>
              <a:r>
                <a:t>Internship for undergraduate, graduate students</a:t>
              </a:r>
            </a:p>
          </p:txBody>
        </p:sp>
        <p:pic>
          <p:nvPicPr>
            <p:cNvPr id="282" name="Picture 40" descr="Picture 40"/>
            <p:cNvPicPr>
              <a:picLocks noChangeAspect="1"/>
            </p:cNvPicPr>
            <p:nvPr/>
          </p:nvPicPr>
          <p:blipFill>
            <a:blip r:embed="rId5">
              <a:extLst/>
            </a:blip>
            <a:stretch>
              <a:fillRect/>
            </a:stretch>
          </p:blipFill>
          <p:spPr>
            <a:xfrm>
              <a:off x="534883" y="-1"/>
              <a:ext cx="738749" cy="589580"/>
            </a:xfrm>
            <a:prstGeom prst="rect">
              <a:avLst/>
            </a:prstGeom>
            <a:ln w="12700" cap="flat">
              <a:noFill/>
              <a:miter lim="400000"/>
            </a:ln>
            <a:effectLst/>
          </p:spPr>
        </p:pic>
      </p:grpSp>
      <p:grpSp>
        <p:nvGrpSpPr>
          <p:cNvPr id="286" name="Group 48"/>
          <p:cNvGrpSpPr/>
          <p:nvPr/>
        </p:nvGrpSpPr>
        <p:grpSpPr>
          <a:xfrm>
            <a:off x="2482362" y="2047851"/>
            <a:ext cx="1620012" cy="1680933"/>
            <a:chOff x="0" y="0"/>
            <a:chExt cx="1620011" cy="1680932"/>
          </a:xfrm>
        </p:grpSpPr>
        <p:sp>
          <p:nvSpPr>
            <p:cNvPr id="284" name="Content Placeholder 2"/>
            <p:cNvSpPr txBox="1"/>
            <p:nvPr/>
          </p:nvSpPr>
          <p:spPr>
            <a:xfrm>
              <a:off x="0" y="757953"/>
              <a:ext cx="1620012" cy="9229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rmAutofit/>
            </a:bodyPr>
            <a:lstStyle>
              <a:lvl1pPr algn="ctr" defTabSz="342900">
                <a:spcBef>
                  <a:spcPts val="300"/>
                </a:spcBef>
                <a:defRPr sz="1500">
                  <a:latin typeface="Open Sans Bold"/>
                  <a:ea typeface="Open Sans Bold"/>
                  <a:cs typeface="Open Sans Bold"/>
                  <a:sym typeface="Open Sans Bold"/>
                </a:defRPr>
              </a:lvl1pPr>
            </a:lstStyle>
            <a:p>
              <a:r>
                <a:t>Fellowship for young professionals</a:t>
              </a:r>
            </a:p>
          </p:txBody>
        </p:sp>
        <p:pic>
          <p:nvPicPr>
            <p:cNvPr id="285" name="Picture 42" descr="Picture 42"/>
            <p:cNvPicPr>
              <a:picLocks noChangeAspect="1"/>
            </p:cNvPicPr>
            <p:nvPr/>
          </p:nvPicPr>
          <p:blipFill>
            <a:blip r:embed="rId6">
              <a:extLst/>
            </a:blip>
            <a:stretch>
              <a:fillRect/>
            </a:stretch>
          </p:blipFill>
          <p:spPr>
            <a:xfrm>
              <a:off x="462533" y="0"/>
              <a:ext cx="694945" cy="694945"/>
            </a:xfrm>
            <a:prstGeom prst="rect">
              <a:avLst/>
            </a:prstGeom>
            <a:ln w="12700" cap="flat">
              <a:noFill/>
              <a:miter lim="400000"/>
            </a:ln>
            <a:effectLst/>
          </p:spPr>
        </p:pic>
      </p:grpSp>
      <p:sp>
        <p:nvSpPr>
          <p:cNvPr id="287" name="TextBox 16"/>
          <p:cNvSpPr txBox="1"/>
          <p:nvPr/>
        </p:nvSpPr>
        <p:spPr>
          <a:xfrm>
            <a:off x="799751" y="1486923"/>
            <a:ext cx="3087476"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solidFill>
                  <a:srgbClr val="FFFFFF"/>
                </a:solidFill>
                <a:latin typeface="Open Sans Bold"/>
                <a:ea typeface="Open Sans Bold"/>
                <a:cs typeface="Open Sans Bold"/>
                <a:sym typeface="Open Sans Bold"/>
              </a:defRPr>
            </a:lvl1pPr>
          </a:lstStyle>
          <a:p>
            <a:r>
              <a:t>Implementation Phase</a:t>
            </a:r>
          </a:p>
        </p:txBody>
      </p:sp>
      <p:sp>
        <p:nvSpPr>
          <p:cNvPr id="288" name="Content Placeholder 2"/>
          <p:cNvSpPr txBox="1"/>
          <p:nvPr/>
        </p:nvSpPr>
        <p:spPr>
          <a:xfrm>
            <a:off x="2545338" y="3806475"/>
            <a:ext cx="2344162" cy="92298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marL="127000" indent="-127000" defTabSz="342900">
              <a:spcBef>
                <a:spcPts val="200"/>
              </a:spcBef>
              <a:buSzPct val="100000"/>
              <a:buFont typeface="Arial"/>
              <a:buChar char="•"/>
              <a:defRPr sz="1000">
                <a:latin typeface="OpenSans-Regular"/>
                <a:ea typeface="OpenSans-Regular"/>
                <a:cs typeface="OpenSans-Regular"/>
                <a:sym typeface="OpenSans-Regular"/>
              </a:defRPr>
            </a:pPr>
            <a:r>
              <a:t>Group Research Paper</a:t>
            </a:r>
            <a:endParaRPr sz="2400"/>
          </a:p>
          <a:p>
            <a:pPr marL="127000" indent="-127000" defTabSz="342900">
              <a:spcBef>
                <a:spcPts val="200"/>
              </a:spcBef>
              <a:buSzPct val="100000"/>
              <a:buFont typeface="Arial"/>
              <a:buChar char="•"/>
              <a:defRPr sz="1000">
                <a:latin typeface="OpenSans-Regular"/>
                <a:ea typeface="OpenSans-Regular"/>
                <a:cs typeface="OpenSans-Regular"/>
                <a:sym typeface="OpenSans-Regular"/>
              </a:defRPr>
            </a:pPr>
            <a:r>
              <a:t>Individual Policy Notes/Briefs</a:t>
            </a:r>
            <a:endParaRPr sz="2400"/>
          </a:p>
          <a:p>
            <a:pPr marL="127000" indent="-127000" defTabSz="342900">
              <a:spcBef>
                <a:spcPts val="200"/>
              </a:spcBef>
              <a:buSzPct val="100000"/>
              <a:buFont typeface="Arial"/>
              <a:buChar char="•"/>
              <a:defRPr sz="1000">
                <a:latin typeface="OpenSans-Regular"/>
                <a:ea typeface="OpenSans-Regular"/>
                <a:cs typeface="OpenSans-Regular"/>
                <a:sym typeface="OpenSans-Regular"/>
              </a:defRPr>
            </a:pPr>
            <a:r>
              <a:t>Critical Appraisal of Research</a:t>
            </a:r>
          </a:p>
        </p:txBody>
      </p:sp>
      <p:sp>
        <p:nvSpPr>
          <p:cNvPr id="289" name="Content Placeholder 2"/>
          <p:cNvSpPr txBox="1"/>
          <p:nvPr/>
        </p:nvSpPr>
        <p:spPr>
          <a:xfrm>
            <a:off x="618902" y="3806475"/>
            <a:ext cx="1949905" cy="92298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marL="127000" indent="-127000" defTabSz="342900">
              <a:spcBef>
                <a:spcPts val="200"/>
              </a:spcBef>
              <a:buSzPct val="100000"/>
              <a:buFont typeface="Arial"/>
              <a:buChar char="•"/>
              <a:defRPr sz="1000">
                <a:latin typeface="OpenSans-Regular"/>
                <a:ea typeface="OpenSans-Regular"/>
                <a:cs typeface="OpenSans-Regular"/>
                <a:sym typeface="OpenSans-Regular"/>
              </a:defRPr>
            </a:pPr>
            <a:r>
              <a:t>Ateneo de Manila</a:t>
            </a:r>
            <a:endParaRPr sz="2400"/>
          </a:p>
          <a:p>
            <a:pPr marL="127000" indent="-127000" defTabSz="342900">
              <a:spcBef>
                <a:spcPts val="200"/>
              </a:spcBef>
              <a:buSzPct val="100000"/>
              <a:buFont typeface="Arial"/>
              <a:buChar char="•"/>
              <a:defRPr sz="1000">
                <a:latin typeface="OpenSans-Regular"/>
                <a:ea typeface="OpenSans-Regular"/>
                <a:cs typeface="OpenSans-Regular"/>
                <a:sym typeface="OpenSans-Regular"/>
              </a:defRPr>
            </a:pPr>
            <a:r>
              <a:t>UP College of Medicine</a:t>
            </a:r>
            <a:endParaRPr sz="2400"/>
          </a:p>
          <a:p>
            <a:pPr marL="127000" indent="-127000" defTabSz="342900">
              <a:spcBef>
                <a:spcPts val="200"/>
              </a:spcBef>
              <a:buSzPct val="100000"/>
              <a:buFont typeface="Arial"/>
              <a:buChar char="•"/>
              <a:defRPr sz="1000">
                <a:latin typeface="OpenSans-Regular"/>
                <a:ea typeface="OpenSans-Regular"/>
                <a:cs typeface="OpenSans-Regular"/>
                <a:sym typeface="OpenSans-Regular"/>
              </a:defRPr>
            </a:pPr>
            <a:r>
              <a:t>Harvard Kennedy School</a:t>
            </a:r>
          </a:p>
        </p:txBody>
      </p:sp>
      <p:sp>
        <p:nvSpPr>
          <p:cNvPr id="290" name="Content Placeholder 2"/>
          <p:cNvSpPr txBox="1"/>
          <p:nvPr/>
        </p:nvSpPr>
        <p:spPr>
          <a:xfrm>
            <a:off x="6887406" y="3832007"/>
            <a:ext cx="2008695" cy="1215675"/>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marL="127000" indent="-127000" defTabSz="342900">
              <a:spcBef>
                <a:spcPts val="200"/>
              </a:spcBef>
              <a:buSzPct val="100000"/>
              <a:buFont typeface="Arial"/>
              <a:buChar char="•"/>
              <a:defRPr sz="1000">
                <a:latin typeface="OpenSans-Regular"/>
                <a:ea typeface="OpenSans-Regular"/>
                <a:cs typeface="OpenSans-Regular"/>
                <a:sym typeface="OpenSans-Regular"/>
              </a:defRPr>
            </a:pPr>
            <a:r>
              <a:t>International Health Policy Program – Thailand</a:t>
            </a:r>
          </a:p>
          <a:p>
            <a:pPr marL="127000" indent="-127000" defTabSz="342900">
              <a:spcBef>
                <a:spcPts val="200"/>
              </a:spcBef>
              <a:buSzPct val="100000"/>
              <a:buFont typeface="Arial"/>
              <a:buChar char="•"/>
              <a:defRPr sz="1000">
                <a:latin typeface="OpenSans-Regular"/>
                <a:ea typeface="OpenSans-Regular"/>
                <a:cs typeface="OpenSans-Regular"/>
                <a:sym typeface="OpenSans-Regular"/>
              </a:defRPr>
            </a:pPr>
            <a:r>
              <a:t>Institute for Health Metrics &amp; Evaluation, University of Washington - USA</a:t>
            </a:r>
          </a:p>
        </p:txBody>
      </p:sp>
      <p:sp>
        <p:nvSpPr>
          <p:cNvPr id="291" name="Content Placeholder 2"/>
          <p:cNvSpPr txBox="1"/>
          <p:nvPr/>
        </p:nvSpPr>
        <p:spPr>
          <a:xfrm>
            <a:off x="4839029" y="3807993"/>
            <a:ext cx="1949904" cy="92298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marL="127000" indent="-127000" defTabSz="342900">
              <a:spcBef>
                <a:spcPts val="200"/>
              </a:spcBef>
              <a:buSzPct val="100000"/>
              <a:buFont typeface="Arial"/>
              <a:buChar char="•"/>
              <a:defRPr sz="1000">
                <a:latin typeface="OpenSans-Regular"/>
                <a:ea typeface="OpenSans-Regular"/>
                <a:cs typeface="OpenSans-Regular"/>
                <a:sym typeface="OpenSans-Regular"/>
              </a:defRPr>
            </a:pPr>
            <a:r>
              <a:t>Imperial College London</a:t>
            </a:r>
          </a:p>
          <a:p>
            <a:pPr marL="127000" indent="-127000" defTabSz="342900">
              <a:spcBef>
                <a:spcPts val="200"/>
              </a:spcBef>
              <a:buSzPct val="100000"/>
              <a:buFont typeface="Arial"/>
              <a:buChar char="•"/>
              <a:defRPr sz="1000">
                <a:latin typeface="OpenSans-Regular"/>
                <a:ea typeface="OpenSans-Regular"/>
                <a:cs typeface="OpenSans-Regular"/>
                <a:sym typeface="OpenSans-Regular"/>
              </a:defRPr>
            </a:pPr>
            <a:r>
              <a:t>Mahidol University</a:t>
            </a:r>
          </a:p>
          <a:p>
            <a:pPr marL="127000" indent="-127000" defTabSz="342900">
              <a:spcBef>
                <a:spcPts val="200"/>
              </a:spcBef>
              <a:buSzPct val="100000"/>
              <a:buFont typeface="Arial"/>
              <a:buChar char="•"/>
              <a:defRPr sz="1000">
                <a:latin typeface="OpenSans-Regular"/>
                <a:ea typeface="OpenSans-Regular"/>
                <a:cs typeface="OpenSans-Regular"/>
                <a:sym typeface="OpenSans-Regular"/>
              </a:defRPr>
            </a:pPr>
            <a:r>
              <a:t>HITAP</a:t>
            </a:r>
          </a:p>
        </p:txBody>
      </p:sp>
      <p:sp>
        <p:nvSpPr>
          <p:cNvPr id="292" name="Rectangle"/>
          <p:cNvSpPr/>
          <p:nvPr/>
        </p:nvSpPr>
        <p:spPr>
          <a:xfrm>
            <a:off x="4775200" y="1440134"/>
            <a:ext cx="4005164" cy="464420"/>
          </a:xfrm>
          <a:prstGeom prst="rect">
            <a:avLst/>
          </a:prstGeom>
          <a:solidFill>
            <a:srgbClr val="ED1A38"/>
          </a:solidFill>
          <a:ln w="12700">
            <a:miter lim="400000"/>
          </a:ln>
        </p:spPr>
        <p:txBody>
          <a:bodyPr lIns="45719" rIns="45719" anchor="ctr"/>
          <a:lstStyle/>
          <a:p>
            <a:endParaRPr/>
          </a:p>
        </p:txBody>
      </p:sp>
      <p:sp>
        <p:nvSpPr>
          <p:cNvPr id="293" name="TextBox 16"/>
          <p:cNvSpPr txBox="1"/>
          <p:nvPr/>
        </p:nvSpPr>
        <p:spPr>
          <a:xfrm>
            <a:off x="5168551" y="1474224"/>
            <a:ext cx="3087476"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solidFill>
                  <a:srgbClr val="FFFFFF"/>
                </a:solidFill>
                <a:latin typeface="Open Sans Bold"/>
                <a:ea typeface="Open Sans Bold"/>
                <a:cs typeface="Open Sans Bold"/>
                <a:sym typeface="Open Sans Bold"/>
              </a:defRPr>
            </a:lvl1pPr>
          </a:lstStyle>
          <a:p>
            <a:r>
              <a:t>Preparatory Phase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83"/>
                                        </p:tgtEl>
                                        <p:attrNameLst>
                                          <p:attrName>style.visibility</p:attrName>
                                        </p:attrNameLst>
                                      </p:cBhvr>
                                      <p:to>
                                        <p:strVal val="visible"/>
                                      </p:to>
                                    </p:set>
                                    <p:animEffect transition="in" filter="dissolve">
                                      <p:cBhvr>
                                        <p:cTn id="7" dur="500"/>
                                        <p:tgtEl>
                                          <p:spTgt spid="283"/>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286"/>
                                        </p:tgtEl>
                                        <p:attrNameLst>
                                          <p:attrName>style.visibility</p:attrName>
                                        </p:attrNameLst>
                                      </p:cBhvr>
                                      <p:to>
                                        <p:strVal val="visible"/>
                                      </p:to>
                                    </p:set>
                                    <p:animEffect transition="in" filter="dissolve">
                                      <p:cBhvr>
                                        <p:cTn id="11" dur="500"/>
                                        <p:tgtEl>
                                          <p:spTgt spid="286"/>
                                        </p:tgtEl>
                                      </p:cBhvr>
                                    </p:animEffect>
                                  </p:childTnLst>
                                </p:cTn>
                              </p:par>
                            </p:childTnLst>
                          </p:cTn>
                        </p:par>
                        <p:par>
                          <p:cTn id="12" fill="hold">
                            <p:stCondLst>
                              <p:cond delay="1000"/>
                            </p:stCondLst>
                            <p:childTnLst>
                              <p:par>
                                <p:cTn id="13" presetID="9" presetClass="entr" fill="hold" grpId="3" nodeType="afterEffect">
                                  <p:stCondLst>
                                    <p:cond delay="0"/>
                                  </p:stCondLst>
                                  <p:iterate>
                                    <p:tmAbs val="0"/>
                                  </p:iterate>
                                  <p:childTnLst>
                                    <p:set>
                                      <p:cBhvr>
                                        <p:cTn id="14" fill="hold"/>
                                        <p:tgtEl>
                                          <p:spTgt spid="276"/>
                                        </p:tgtEl>
                                        <p:attrNameLst>
                                          <p:attrName>style.visibility</p:attrName>
                                        </p:attrNameLst>
                                      </p:cBhvr>
                                      <p:to>
                                        <p:strVal val="visible"/>
                                      </p:to>
                                    </p:set>
                                    <p:animEffect transition="in" filter="dissolve">
                                      <p:cBhvr>
                                        <p:cTn id="15" dur="500"/>
                                        <p:tgtEl>
                                          <p:spTgt spid="276"/>
                                        </p:tgtEl>
                                      </p:cBhvr>
                                    </p:animEffect>
                                  </p:childTnLst>
                                </p:cTn>
                              </p:par>
                            </p:childTnLst>
                          </p:cTn>
                        </p:par>
                        <p:par>
                          <p:cTn id="16" fill="hold">
                            <p:stCondLst>
                              <p:cond delay="1500"/>
                            </p:stCondLst>
                            <p:childTnLst>
                              <p:par>
                                <p:cTn id="17" presetID="9" presetClass="entr" fill="hold" grpId="4" nodeType="afterEffect">
                                  <p:stCondLst>
                                    <p:cond delay="0"/>
                                  </p:stCondLst>
                                  <p:iterate>
                                    <p:tmAbs val="0"/>
                                  </p:iterate>
                                  <p:childTnLst>
                                    <p:set>
                                      <p:cBhvr>
                                        <p:cTn id="18" fill="hold"/>
                                        <p:tgtEl>
                                          <p:spTgt spid="280"/>
                                        </p:tgtEl>
                                        <p:attrNameLst>
                                          <p:attrName>style.visibility</p:attrName>
                                        </p:attrNameLst>
                                      </p:cBhvr>
                                      <p:to>
                                        <p:strVal val="visible"/>
                                      </p:to>
                                    </p:set>
                                    <p:animEffect transition="in" filter="dissolve">
                                      <p:cBhvr>
                                        <p:cTn id="19"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3" animBg="1" advAuto="0"/>
      <p:bldP spid="280" grpId="4" animBg="1" advAuto="0"/>
      <p:bldP spid="283" grpId="1" animBg="1" advAuto="0"/>
      <p:bldP spid="286" grpId="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Rectangle 8"/>
          <p:cNvSpPr txBox="1"/>
          <p:nvPr/>
        </p:nvSpPr>
        <p:spPr>
          <a:xfrm>
            <a:off x="1018230" y="1256030"/>
            <a:ext cx="3254181" cy="2860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buFont typeface="Arial"/>
              <a:defRPr sz="2300">
                <a:latin typeface="Open Sans Bold"/>
                <a:ea typeface="Open Sans Bold"/>
                <a:cs typeface="Open Sans Bold"/>
                <a:sym typeface="Open Sans Bold"/>
              </a:defRPr>
            </a:pPr>
            <a:r>
              <a:t>Health Policy and Systems Research</a:t>
            </a:r>
          </a:p>
          <a:p>
            <a:pPr>
              <a:buFont typeface="Arial"/>
              <a:defRPr sz="1000">
                <a:latin typeface="Open Sans Bold"/>
                <a:ea typeface="Open Sans Bold"/>
                <a:cs typeface="Open Sans Bold"/>
                <a:sym typeface="Open Sans Bold"/>
              </a:defRPr>
            </a:pPr>
            <a:endParaRPr/>
          </a:p>
          <a:p>
            <a:pPr marL="419100" lvl="1" indent="-190500">
              <a:buSzPct val="100000"/>
              <a:buFont typeface="Arial"/>
              <a:buChar char="•"/>
              <a:defRPr sz="1500">
                <a:latin typeface="OpenSans-Regular"/>
                <a:ea typeface="OpenSans-Regular"/>
                <a:cs typeface="OpenSans-Regular"/>
                <a:sym typeface="OpenSans-Regular"/>
              </a:defRPr>
            </a:pPr>
            <a:r>
              <a:t>Health in All Policies</a:t>
            </a:r>
          </a:p>
          <a:p>
            <a:pPr marL="419100" lvl="1" indent="-190500">
              <a:buSzPct val="100000"/>
              <a:buFont typeface="Arial"/>
              <a:buChar char="•"/>
              <a:defRPr sz="1500">
                <a:latin typeface="OpenSans-Regular"/>
                <a:ea typeface="OpenSans-Regular"/>
                <a:cs typeface="OpenSans-Regular"/>
                <a:sym typeface="OpenSans-Regular"/>
              </a:defRPr>
            </a:pPr>
            <a:r>
              <a:t>Health Equity</a:t>
            </a:r>
          </a:p>
          <a:p>
            <a:pPr marL="419100" lvl="1" indent="-190500">
              <a:buSzPct val="100000"/>
              <a:buFont typeface="Arial"/>
              <a:buChar char="•"/>
              <a:defRPr sz="1500">
                <a:latin typeface="OpenSans-Regular"/>
                <a:ea typeface="OpenSans-Regular"/>
                <a:cs typeface="OpenSans-Regular"/>
                <a:sym typeface="OpenSans-Regular"/>
              </a:defRPr>
            </a:pPr>
            <a:r>
              <a:t>Health Financing</a:t>
            </a:r>
          </a:p>
          <a:p>
            <a:pPr marL="419100" lvl="1" indent="-190500">
              <a:buSzPct val="100000"/>
              <a:buFont typeface="Arial"/>
              <a:buChar char="•"/>
              <a:defRPr sz="1500">
                <a:latin typeface="OpenSans-Regular"/>
                <a:ea typeface="OpenSans-Regular"/>
                <a:cs typeface="OpenSans-Regular"/>
                <a:sym typeface="OpenSans-Regular"/>
              </a:defRPr>
            </a:pPr>
            <a:r>
              <a:t>Health Technology Assessment</a:t>
            </a:r>
          </a:p>
          <a:p>
            <a:pPr marL="419100" lvl="1" indent="-190500">
              <a:buSzPct val="100000"/>
              <a:buFont typeface="Arial"/>
              <a:buChar char="•"/>
              <a:defRPr sz="1500">
                <a:latin typeface="OpenSans-Regular"/>
                <a:ea typeface="OpenSans-Regular"/>
                <a:cs typeface="OpenSans-Regular"/>
                <a:sym typeface="OpenSans-Regular"/>
              </a:defRPr>
            </a:pPr>
            <a:r>
              <a:t>Health Research Impact</a:t>
            </a:r>
          </a:p>
        </p:txBody>
      </p:sp>
      <p:sp>
        <p:nvSpPr>
          <p:cNvPr id="296" name="Rectangle 9"/>
          <p:cNvSpPr txBox="1"/>
          <p:nvPr/>
        </p:nvSpPr>
        <p:spPr>
          <a:xfrm>
            <a:off x="5038703" y="1192530"/>
            <a:ext cx="3828110" cy="2758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buFont typeface="Arial"/>
              <a:defRPr sz="2300">
                <a:latin typeface="Open Sans Bold"/>
                <a:ea typeface="Open Sans Bold"/>
                <a:cs typeface="Open Sans Bold"/>
                <a:sym typeface="Open Sans Bold"/>
              </a:defRPr>
            </a:pPr>
            <a:r>
              <a:t>Performance Measurement and Operations Research</a:t>
            </a:r>
          </a:p>
          <a:p>
            <a:pPr>
              <a:buFont typeface="Arial"/>
              <a:defRPr sz="1000">
                <a:latin typeface="Open Sans Bold"/>
                <a:ea typeface="Open Sans Bold"/>
                <a:cs typeface="Open Sans Bold"/>
                <a:sym typeface="Open Sans Bold"/>
              </a:defRPr>
            </a:pPr>
            <a:endParaRPr/>
          </a:p>
          <a:p>
            <a:pPr marL="419100" lvl="1" indent="-190500">
              <a:buClr>
                <a:srgbClr val="000000"/>
              </a:buClr>
              <a:buSzPct val="100000"/>
              <a:buFont typeface="Arial"/>
              <a:buChar char="•"/>
              <a:defRPr sz="1500">
                <a:latin typeface="OpenSans-Regular"/>
                <a:ea typeface="OpenSans-Regular"/>
                <a:cs typeface="OpenSans-Regular"/>
                <a:sym typeface="OpenSans-Regular"/>
              </a:defRPr>
            </a:pPr>
            <a:r>
              <a:t>Health Planning and Budgeting</a:t>
            </a:r>
          </a:p>
          <a:p>
            <a:pPr marL="419100" lvl="1" indent="-190500">
              <a:buClr>
                <a:srgbClr val="000000"/>
              </a:buClr>
              <a:buSzPct val="100000"/>
              <a:buFont typeface="Arial"/>
              <a:buChar char="•"/>
              <a:defRPr sz="1500">
                <a:latin typeface="OpenSans-Regular"/>
                <a:ea typeface="OpenSans-Regular"/>
                <a:cs typeface="OpenSans-Regular"/>
                <a:sym typeface="OpenSans-Regular"/>
              </a:defRPr>
            </a:pPr>
            <a:r>
              <a:t>Monitoring and Evaluation</a:t>
            </a:r>
          </a:p>
          <a:p>
            <a:pPr marL="419100" lvl="1" indent="-190500">
              <a:buClr>
                <a:srgbClr val="000000"/>
              </a:buClr>
              <a:buSzPct val="100000"/>
              <a:buFont typeface="Arial"/>
              <a:buChar char="•"/>
              <a:defRPr sz="1500">
                <a:latin typeface="OpenSans-Regular"/>
                <a:ea typeface="OpenSans-Regular"/>
                <a:cs typeface="OpenSans-Regular"/>
                <a:sym typeface="OpenSans-Regular"/>
              </a:defRPr>
            </a:pPr>
            <a:r>
              <a:t>Hospital Financial Management</a:t>
            </a:r>
          </a:p>
          <a:p>
            <a:pPr marL="419100" lvl="1" indent="-190500">
              <a:buClr>
                <a:srgbClr val="000000"/>
              </a:buClr>
              <a:buSzPct val="100000"/>
              <a:buFont typeface="Arial"/>
              <a:buChar char="•"/>
              <a:defRPr sz="1500">
                <a:latin typeface="OpenSans-Regular"/>
                <a:ea typeface="OpenSans-Regular"/>
                <a:cs typeface="OpenSans-Regular"/>
                <a:sym typeface="OpenSans-Regular"/>
              </a:defRPr>
            </a:pPr>
            <a:r>
              <a:t>Logistics</a:t>
            </a:r>
          </a:p>
          <a:p>
            <a:pPr marL="419100" lvl="1" indent="-190500">
              <a:buClr>
                <a:srgbClr val="000000"/>
              </a:buClr>
              <a:buSzPct val="100000"/>
              <a:buFont typeface="Arial"/>
              <a:buChar char="•"/>
              <a:defRPr sz="1500">
                <a:latin typeface="OpenSans-Regular"/>
                <a:ea typeface="OpenSans-Regular"/>
                <a:cs typeface="OpenSans-Regular"/>
                <a:sym typeface="OpenSans-Regular"/>
              </a:defRPr>
            </a:pPr>
            <a:r>
              <a:t>Procurement</a:t>
            </a:r>
          </a:p>
        </p:txBody>
      </p:sp>
      <p:sp>
        <p:nvSpPr>
          <p:cNvPr id="297"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298" name="Title 1"/>
          <p:cNvSpPr txBox="1"/>
          <p:nvPr/>
        </p:nvSpPr>
        <p:spPr>
          <a:xfrm>
            <a:off x="635000" y="109276"/>
            <a:ext cx="8229600"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t>Fellowship for Young Professionals</a:t>
            </a:r>
          </a:p>
        </p:txBody>
      </p:sp>
      <p:pic>
        <p:nvPicPr>
          <p:cNvPr id="299" name="Image" descr="Image"/>
          <p:cNvPicPr>
            <a:picLocks noChangeAspect="1"/>
          </p:cNvPicPr>
          <p:nvPr/>
        </p:nvPicPr>
        <p:blipFill>
          <a:blip r:embed="rId2">
            <a:extLst/>
          </a:blip>
          <a:stretch>
            <a:fillRect/>
          </a:stretch>
        </p:blipFill>
        <p:spPr>
          <a:xfrm>
            <a:off x="1018230" y="123767"/>
            <a:ext cx="574272" cy="574267"/>
          </a:xfrm>
          <a:prstGeom prst="rect">
            <a:avLst/>
          </a:prstGeom>
          <a:ln w="12700">
            <a:miter lim="400000"/>
          </a:ln>
        </p:spPr>
      </p:pic>
      <p:pic>
        <p:nvPicPr>
          <p:cNvPr id="300" name="Image" descr="Image"/>
          <p:cNvPicPr>
            <a:picLocks noChangeAspect="1"/>
          </p:cNvPicPr>
          <p:nvPr/>
        </p:nvPicPr>
        <p:blipFill>
          <a:blip r:embed="rId3">
            <a:extLst/>
          </a:blip>
          <a:stretch>
            <a:fillRect/>
          </a:stretch>
        </p:blipFill>
        <p:spPr>
          <a:xfrm>
            <a:off x="328246" y="1448020"/>
            <a:ext cx="542179" cy="542188"/>
          </a:xfrm>
          <a:prstGeom prst="rect">
            <a:avLst/>
          </a:prstGeom>
          <a:ln w="12700">
            <a:miter lim="400000"/>
          </a:ln>
        </p:spPr>
      </p:pic>
      <p:pic>
        <p:nvPicPr>
          <p:cNvPr id="301" name="Image" descr="Image"/>
          <p:cNvPicPr>
            <a:picLocks noChangeAspect="1"/>
          </p:cNvPicPr>
          <p:nvPr/>
        </p:nvPicPr>
        <p:blipFill>
          <a:blip r:embed="rId4">
            <a:extLst/>
          </a:blip>
          <a:stretch>
            <a:fillRect/>
          </a:stretch>
        </p:blipFill>
        <p:spPr>
          <a:xfrm>
            <a:off x="4605710" y="1460720"/>
            <a:ext cx="542180" cy="542188"/>
          </a:xfrm>
          <a:prstGeom prst="rect">
            <a:avLst/>
          </a:prstGeom>
          <a:ln w="12700">
            <a:miter lim="400000"/>
          </a:ln>
        </p:spPr>
      </p:pic>
      <p:sp>
        <p:nvSpPr>
          <p:cNvPr id="302" name="Rectangle 25"/>
          <p:cNvSpPr txBox="1"/>
          <p:nvPr/>
        </p:nvSpPr>
        <p:spPr>
          <a:xfrm>
            <a:off x="643583" y="4405573"/>
            <a:ext cx="3828111" cy="345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500" i="1">
                <a:latin typeface="Open Sans Light"/>
                <a:ea typeface="Open Sans Light"/>
                <a:cs typeface="Open Sans Light"/>
                <a:sym typeface="Open Sans Light"/>
              </a:defRPr>
            </a:pPr>
            <a:r>
              <a:t>*Managed by </a:t>
            </a:r>
            <a:r>
              <a:rPr>
                <a:latin typeface="Open Sans Bold"/>
                <a:ea typeface="Open Sans Bold"/>
                <a:cs typeface="Open Sans Bold"/>
                <a:sym typeface="Open Sans Bold"/>
              </a:rPr>
              <a:t>Health Research Division</a:t>
            </a:r>
          </a:p>
        </p:txBody>
      </p:sp>
      <p:sp>
        <p:nvSpPr>
          <p:cNvPr id="303" name="Rectangle 25"/>
          <p:cNvSpPr txBox="1"/>
          <p:nvPr/>
        </p:nvSpPr>
        <p:spPr>
          <a:xfrm>
            <a:off x="4948883" y="4405573"/>
            <a:ext cx="3828111" cy="345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500" i="1">
                <a:latin typeface="Open Sans Light"/>
                <a:ea typeface="Open Sans Light"/>
                <a:cs typeface="Open Sans Light"/>
                <a:sym typeface="Open Sans Light"/>
              </a:defRPr>
            </a:pPr>
            <a:r>
              <a:t>*Managed by </a:t>
            </a:r>
            <a:r>
              <a:rPr>
                <a:latin typeface="Open Sans Bold"/>
                <a:ea typeface="Open Sans Bold"/>
                <a:cs typeface="Open Sans Bold"/>
                <a:sym typeface="Open Sans Bold"/>
              </a:rPr>
              <a:t>Health Planning Division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95"/>
                                        </p:tgtEl>
                                        <p:attrNameLst>
                                          <p:attrName>style.visibility</p:attrName>
                                        </p:attrNameLst>
                                      </p:cBhvr>
                                      <p:to>
                                        <p:strVal val="visible"/>
                                      </p:to>
                                    </p:set>
                                    <p:animEffect transition="in" filter="dissolve">
                                      <p:cBhvr>
                                        <p:cTn id="7" dur="500"/>
                                        <p:tgtEl>
                                          <p:spTgt spid="2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296"/>
                                        </p:tgtEl>
                                        <p:attrNameLst>
                                          <p:attrName>style.visibility</p:attrName>
                                        </p:attrNameLst>
                                      </p:cBhvr>
                                      <p:to>
                                        <p:strVal val="visible"/>
                                      </p:to>
                                    </p:set>
                                    <p:animEffect transition="in" filter="dissolve">
                                      <p:cBhvr>
                                        <p:cTn id="12"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1" animBg="1" advAuto="0"/>
      <p:bldP spid="296"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ontent Placeholder 2"/>
          <p:cNvSpPr txBox="1">
            <a:spLocks noGrp="1"/>
          </p:cNvSpPr>
          <p:nvPr>
            <p:ph type="body" sz="quarter" idx="1"/>
          </p:nvPr>
        </p:nvSpPr>
        <p:spPr>
          <a:xfrm>
            <a:off x="3901281" y="1995587"/>
            <a:ext cx="3783609" cy="1989436"/>
          </a:xfrm>
          <a:prstGeom prst="rect">
            <a:avLst/>
          </a:prstGeom>
        </p:spPr>
        <p:txBody>
          <a:bodyPr/>
          <a:lstStyle/>
          <a:p>
            <a:pPr marL="0" indent="0">
              <a:spcBef>
                <a:spcPts val="600"/>
              </a:spcBef>
              <a:buSzTx/>
              <a:buNone/>
              <a:defRPr sz="2800">
                <a:latin typeface="OpenSans-Regular"/>
                <a:ea typeface="OpenSans-Regular"/>
                <a:cs typeface="OpenSans-Regular"/>
                <a:sym typeface="OpenSans-Regular"/>
              </a:defRPr>
            </a:pPr>
            <a:r>
              <a:t>Disbursement of </a:t>
            </a:r>
            <a:r>
              <a:rPr>
                <a:latin typeface="Open Sans Bold"/>
                <a:ea typeface="Open Sans Bold"/>
                <a:cs typeface="Open Sans Bold"/>
                <a:sym typeface="Open Sans Bold"/>
              </a:rPr>
              <a:t>Php 250M 2</a:t>
            </a:r>
            <a:r>
              <a:rPr baseline="30000">
                <a:latin typeface="Open Sans Bold"/>
                <a:ea typeface="Open Sans Bold"/>
                <a:cs typeface="Open Sans Bold"/>
                <a:sym typeface="Open Sans Bold"/>
              </a:rPr>
              <a:t>nd</a:t>
            </a:r>
            <a:r>
              <a:rPr>
                <a:latin typeface="Open Sans Bold"/>
                <a:ea typeface="Open Sans Bold"/>
                <a:cs typeface="Open Sans Bold"/>
                <a:sym typeface="Open Sans Bold"/>
              </a:rPr>
              <a:t> Tranche to PCHRD </a:t>
            </a:r>
          </a:p>
        </p:txBody>
      </p:sp>
      <p:sp>
        <p:nvSpPr>
          <p:cNvPr id="306"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307" name="Title 1"/>
          <p:cNvSpPr txBox="1"/>
          <p:nvPr/>
        </p:nvSpPr>
        <p:spPr>
          <a:xfrm>
            <a:off x="128091" y="157852"/>
            <a:ext cx="8887818"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t>Request for EXECOM Approval</a:t>
            </a:r>
          </a:p>
        </p:txBody>
      </p:sp>
      <p:pic>
        <p:nvPicPr>
          <p:cNvPr id="308" name="Image" descr="Image"/>
          <p:cNvPicPr>
            <a:picLocks noChangeAspect="1"/>
          </p:cNvPicPr>
          <p:nvPr/>
        </p:nvPicPr>
        <p:blipFill>
          <a:blip r:embed="rId2">
            <a:extLst/>
          </a:blip>
          <a:stretch>
            <a:fillRect/>
          </a:stretch>
        </p:blipFill>
        <p:spPr>
          <a:xfrm>
            <a:off x="1468907" y="1783341"/>
            <a:ext cx="1956356" cy="2236129"/>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307" name="Title 1"/>
          <p:cNvSpPr txBox="1"/>
          <p:nvPr/>
        </p:nvSpPr>
        <p:spPr>
          <a:xfrm>
            <a:off x="128091" y="157852"/>
            <a:ext cx="8887818"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rPr lang="en-US" dirty="0"/>
              <a:t>Background</a:t>
            </a:r>
            <a:endParaRPr dirty="0"/>
          </a:p>
        </p:txBody>
      </p:sp>
      <p:sp>
        <p:nvSpPr>
          <p:cNvPr id="2" name="Text Placeholder 1"/>
          <p:cNvSpPr>
            <a:spLocks noGrp="1"/>
          </p:cNvSpPr>
          <p:nvPr>
            <p:ph type="body" idx="1"/>
          </p:nvPr>
        </p:nvSpPr>
        <p:spPr/>
        <p:txBody>
          <a:bodyPr>
            <a:normAutofit fontScale="70000" lnSpcReduction="20000"/>
          </a:bodyPr>
          <a:lstStyle/>
          <a:p>
            <a:pPr lvl="0"/>
            <a:r>
              <a:rPr lang="en-PH" dirty="0">
                <a:latin typeface="Arial" charset="0"/>
                <a:ea typeface="Arial" charset="0"/>
                <a:cs typeface="Arial" charset="0"/>
              </a:rPr>
              <a:t>DOH initiated the 2017 MOA with PCHRD originally with 5 tranches. However, in view of the discontinuation of the CONAP, Finance Service advised that </a:t>
            </a:r>
            <a:endParaRPr lang="en-US" sz="3200" dirty="0">
              <a:latin typeface="Arial" charset="0"/>
              <a:ea typeface="Arial" charset="0"/>
              <a:cs typeface="Arial" charset="0"/>
            </a:endParaRPr>
          </a:p>
          <a:p>
            <a:pPr lvl="1"/>
            <a:r>
              <a:rPr lang="en-PH" dirty="0">
                <a:latin typeface="Arial" charset="0"/>
                <a:ea typeface="Arial" charset="0"/>
                <a:cs typeface="Arial" charset="0"/>
              </a:rPr>
              <a:t>MOA be amended to reflect two tranches only and that second tranche must be appropriated by Dec 2017</a:t>
            </a:r>
            <a:endParaRPr lang="en-US" sz="3200" dirty="0">
              <a:latin typeface="Arial" charset="0"/>
              <a:ea typeface="Arial" charset="0"/>
              <a:cs typeface="Arial" charset="0"/>
            </a:endParaRPr>
          </a:p>
          <a:p>
            <a:pPr lvl="1"/>
            <a:r>
              <a:rPr lang="en-PH" dirty="0">
                <a:latin typeface="Arial" charset="0"/>
                <a:ea typeface="Arial" charset="0"/>
                <a:cs typeface="Arial" charset="0"/>
              </a:rPr>
              <a:t>MOA be amended to reflect </a:t>
            </a:r>
            <a:r>
              <a:rPr lang="en-PH" u="sng" dirty="0">
                <a:latin typeface="Arial" charset="0"/>
                <a:ea typeface="Arial" charset="0"/>
                <a:cs typeface="Arial" charset="0"/>
              </a:rPr>
              <a:t>signed MOA between DOH-PCHRD-Researcher</a:t>
            </a:r>
            <a:r>
              <a:rPr lang="en-PH" dirty="0">
                <a:latin typeface="Arial" charset="0"/>
                <a:ea typeface="Arial" charset="0"/>
                <a:cs typeface="Arial" charset="0"/>
              </a:rPr>
              <a:t> of major projects as requirement to transfer fully all funds to PCHRD</a:t>
            </a:r>
            <a:endParaRPr lang="en-US" sz="3200" dirty="0">
              <a:latin typeface="Arial" charset="0"/>
              <a:ea typeface="Arial" charset="0"/>
              <a:cs typeface="Arial" charset="0"/>
            </a:endParaRPr>
          </a:p>
          <a:p>
            <a:pPr lvl="1"/>
            <a:r>
              <a:rPr lang="en-PH" dirty="0">
                <a:latin typeface="Arial" charset="0"/>
                <a:ea typeface="Arial" charset="0"/>
                <a:cs typeface="Arial" charset="0"/>
              </a:rPr>
              <a:t>DOH be included as a signatory in research contracts between PCHRD and the researchers</a:t>
            </a:r>
            <a:endParaRPr lang="en-US" sz="3200" dirty="0">
              <a:latin typeface="Arial" charset="0"/>
              <a:ea typeface="Arial" charset="0"/>
              <a:cs typeface="Arial" charset="0"/>
            </a:endParaRPr>
          </a:p>
          <a:p>
            <a:endParaRPr lang="en-PH" dirty="0">
              <a:latin typeface="Arial" charset="0"/>
              <a:ea typeface="Arial" charset="0"/>
              <a:cs typeface="Arial" charset="0"/>
            </a:endParaRPr>
          </a:p>
          <a:p>
            <a:r>
              <a:rPr lang="en-PH" dirty="0">
                <a:latin typeface="Arial" charset="0"/>
                <a:ea typeface="Arial" charset="0"/>
                <a:cs typeface="Arial" charset="0"/>
              </a:rPr>
              <a:t>All other smaller projects which are indicated in Annex of the MOA will only be commissioned out in 2018, hence, not included as prerequisite for tranche release</a:t>
            </a:r>
            <a:endParaRPr lang="en-US" dirty="0">
              <a:latin typeface="Arial" charset="0"/>
              <a:ea typeface="Arial" charset="0"/>
              <a:cs typeface="Arial" charset="0"/>
            </a:endParaRPr>
          </a:p>
        </p:txBody>
      </p:sp>
    </p:spTree>
    <p:extLst>
      <p:ext uri="{BB962C8B-B14F-4D97-AF65-F5344CB8AC3E}">
        <p14:creationId xmlns:p14="http://schemas.microsoft.com/office/powerpoint/2010/main" val="203562142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307" name="Title 1"/>
          <p:cNvSpPr txBox="1"/>
          <p:nvPr/>
        </p:nvSpPr>
        <p:spPr>
          <a:xfrm>
            <a:off x="128091" y="157852"/>
            <a:ext cx="8887818"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rPr lang="en-US" dirty="0"/>
              <a:t>Key Provisions / Deliverables</a:t>
            </a:r>
            <a:endParaRPr dirty="0"/>
          </a:p>
        </p:txBody>
      </p:sp>
      <p:sp>
        <p:nvSpPr>
          <p:cNvPr id="2" name="Text Placeholder 1"/>
          <p:cNvSpPr>
            <a:spLocks noGrp="1"/>
          </p:cNvSpPr>
          <p:nvPr>
            <p:ph type="body" idx="1"/>
          </p:nvPr>
        </p:nvSpPr>
        <p:spPr/>
        <p:txBody>
          <a:bodyPr>
            <a:normAutofit fontScale="92500" lnSpcReduction="20000"/>
          </a:bodyPr>
          <a:lstStyle/>
          <a:p>
            <a:pPr marL="355146" indent="-342900"/>
            <a:r>
              <a:rPr lang="en-PH" sz="2000" b="1" dirty="0">
                <a:latin typeface="Arial" charset="0"/>
                <a:ea typeface="Arial" charset="0"/>
                <a:cs typeface="Arial" charset="0"/>
              </a:rPr>
              <a:t>Deliverables</a:t>
            </a:r>
          </a:p>
          <a:p>
            <a:pPr marL="800100" lvl="1" indent="-457200">
              <a:buFont typeface="+mj-lt"/>
              <a:buAutoNum type="arabicPeriod"/>
            </a:pPr>
            <a:r>
              <a:rPr lang="en-PH" sz="2000" dirty="0">
                <a:latin typeface="Arial" charset="0"/>
                <a:ea typeface="Arial" charset="0"/>
                <a:cs typeface="Arial" charset="0"/>
              </a:rPr>
              <a:t>MOA with 5 institutions (big grants)</a:t>
            </a:r>
            <a:endParaRPr lang="en-US" sz="2000" dirty="0">
              <a:latin typeface="Arial" charset="0"/>
              <a:ea typeface="Arial" charset="0"/>
              <a:cs typeface="Arial" charset="0"/>
            </a:endParaRPr>
          </a:p>
          <a:p>
            <a:pPr marL="800100" lvl="1" indent="-457200">
              <a:buFont typeface="+mj-lt"/>
              <a:buAutoNum type="arabicPeriod"/>
            </a:pPr>
            <a:r>
              <a:rPr lang="en-PH" sz="2000" dirty="0">
                <a:latin typeface="Arial" charset="0"/>
                <a:ea typeface="Arial" charset="0"/>
                <a:cs typeface="Arial" charset="0"/>
              </a:rPr>
              <a:t>MOA for Mental Health Prevalence Survey</a:t>
            </a:r>
            <a:endParaRPr lang="en-US" sz="2000" dirty="0">
              <a:latin typeface="Arial" charset="0"/>
              <a:ea typeface="Arial" charset="0"/>
              <a:cs typeface="Arial" charset="0"/>
            </a:endParaRPr>
          </a:p>
          <a:p>
            <a:pPr marL="800100" lvl="1" indent="-457200">
              <a:buFont typeface="+mj-lt"/>
              <a:buAutoNum type="arabicPeriod"/>
            </a:pPr>
            <a:r>
              <a:rPr lang="en-PH" sz="2000" dirty="0">
                <a:latin typeface="Arial" charset="0"/>
                <a:ea typeface="Arial" charset="0"/>
                <a:cs typeface="Arial" charset="0"/>
              </a:rPr>
              <a:t>MOA for Health Literacy Survey</a:t>
            </a:r>
            <a:endParaRPr lang="en-US" sz="2000" dirty="0">
              <a:latin typeface="Arial" charset="0"/>
              <a:ea typeface="Arial" charset="0"/>
              <a:cs typeface="Arial" charset="0"/>
            </a:endParaRPr>
          </a:p>
          <a:p>
            <a:pPr marL="800100" lvl="1" indent="-457200">
              <a:buFont typeface="+mj-lt"/>
              <a:buAutoNum type="arabicPeriod"/>
            </a:pPr>
            <a:r>
              <a:rPr lang="en-PH" sz="2000" dirty="0">
                <a:latin typeface="Arial" charset="0"/>
                <a:ea typeface="Arial" charset="0"/>
                <a:cs typeface="Arial" charset="0"/>
              </a:rPr>
              <a:t>Fellowship Contracts for at least 45 HPSR Fellows</a:t>
            </a:r>
            <a:endParaRPr lang="en-US" sz="2000" dirty="0">
              <a:latin typeface="Arial" charset="0"/>
              <a:ea typeface="Arial" charset="0"/>
              <a:cs typeface="Arial" charset="0"/>
            </a:endParaRPr>
          </a:p>
          <a:p>
            <a:pPr marL="800100" lvl="1" indent="-457200">
              <a:buFont typeface="+mj-lt"/>
              <a:buAutoNum type="arabicPeriod"/>
            </a:pPr>
            <a:r>
              <a:rPr lang="en-PH" sz="2000" dirty="0">
                <a:latin typeface="Arial" charset="0"/>
                <a:ea typeface="Arial" charset="0"/>
                <a:cs typeface="Arial" charset="0"/>
              </a:rPr>
              <a:t>Annex </a:t>
            </a:r>
            <a:r>
              <a:rPr lang="en-PH" sz="2000" dirty="0">
                <a:solidFill>
                  <a:srgbClr val="FF0000"/>
                </a:solidFill>
                <a:latin typeface="Arial" charset="0"/>
                <a:ea typeface="Arial" charset="0"/>
                <a:cs typeface="Arial" charset="0"/>
              </a:rPr>
              <a:t>X</a:t>
            </a:r>
            <a:r>
              <a:rPr lang="en-PH" sz="2000" dirty="0">
                <a:latin typeface="Arial" charset="0"/>
                <a:ea typeface="Arial" charset="0"/>
                <a:cs typeface="Arial" charset="0"/>
              </a:rPr>
              <a:t> provides for </a:t>
            </a:r>
            <a:r>
              <a:rPr lang="en-PH" sz="2000" dirty="0">
                <a:solidFill>
                  <a:srgbClr val="FF0000"/>
                </a:solidFill>
                <a:latin typeface="Arial" charset="0"/>
                <a:ea typeface="Arial" charset="0"/>
                <a:cs typeface="Arial" charset="0"/>
              </a:rPr>
              <a:t>XX</a:t>
            </a:r>
            <a:r>
              <a:rPr lang="en-PH" sz="2000" dirty="0">
                <a:latin typeface="Arial" charset="0"/>
                <a:ea typeface="Arial" charset="0"/>
                <a:cs typeface="Arial" charset="0"/>
              </a:rPr>
              <a:t> number of research projects (small grants)</a:t>
            </a:r>
          </a:p>
          <a:p>
            <a:endParaRPr lang="en-PH" sz="2000" dirty="0">
              <a:latin typeface="Arial" charset="0"/>
              <a:ea typeface="Arial" charset="0"/>
              <a:cs typeface="Arial" charset="0"/>
            </a:endParaRPr>
          </a:p>
          <a:p>
            <a:r>
              <a:rPr lang="en-PH" sz="2000" b="1" dirty="0">
                <a:solidFill>
                  <a:schemeClr val="tx1"/>
                </a:solidFill>
                <a:latin typeface="Arial" charset="0"/>
                <a:ea typeface="Arial" charset="0"/>
                <a:cs typeface="Arial" charset="0"/>
              </a:rPr>
              <a:t>Requirements for release of funds</a:t>
            </a:r>
          </a:p>
          <a:p>
            <a:pPr lvl="2"/>
            <a:r>
              <a:rPr lang="en-PH" sz="2000" dirty="0">
                <a:solidFill>
                  <a:schemeClr val="tx1"/>
                </a:solidFill>
                <a:latin typeface="Arial" charset="0"/>
                <a:ea typeface="Arial" charset="0"/>
                <a:cs typeface="Arial" charset="0"/>
              </a:rPr>
              <a:t>Tranche 1: Inception Report</a:t>
            </a:r>
          </a:p>
          <a:p>
            <a:pPr lvl="2"/>
            <a:r>
              <a:rPr lang="en-PH" sz="2000" dirty="0">
                <a:solidFill>
                  <a:schemeClr val="tx1"/>
                </a:solidFill>
                <a:latin typeface="Arial" charset="0"/>
                <a:ea typeface="Arial" charset="0"/>
                <a:cs typeface="Arial" charset="0"/>
              </a:rPr>
              <a:t>Tranche 2: Deliverables 1-4 only</a:t>
            </a:r>
          </a:p>
          <a:p>
            <a:r>
              <a:rPr lang="en-PH" sz="2000" b="1" dirty="0">
                <a:solidFill>
                  <a:schemeClr val="tx1"/>
                </a:solidFill>
                <a:latin typeface="Arial" charset="0"/>
                <a:ea typeface="Arial" charset="0"/>
                <a:cs typeface="Arial" charset="0"/>
              </a:rPr>
              <a:t>ISSUE: Deliverable 2 &amp; 3 not ready until May 15</a:t>
            </a:r>
            <a:endParaRPr lang="en-US" sz="2000" b="1"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03877409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307" name="Title 1"/>
          <p:cNvSpPr txBox="1"/>
          <p:nvPr/>
        </p:nvSpPr>
        <p:spPr>
          <a:xfrm>
            <a:off x="128091" y="157852"/>
            <a:ext cx="8887818"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rPr lang="en-US" dirty="0"/>
              <a:t>Status of Deliverables 2 &amp; 3</a:t>
            </a:r>
            <a:endParaRPr dirty="0"/>
          </a:p>
        </p:txBody>
      </p:sp>
      <p:sp>
        <p:nvSpPr>
          <p:cNvPr id="2" name="Text Placeholder 1"/>
          <p:cNvSpPr>
            <a:spLocks noGrp="1"/>
          </p:cNvSpPr>
          <p:nvPr>
            <p:ph type="body" idx="1"/>
          </p:nvPr>
        </p:nvSpPr>
        <p:spPr/>
        <p:txBody>
          <a:bodyPr>
            <a:normAutofit fontScale="70000" lnSpcReduction="20000"/>
          </a:bodyPr>
          <a:lstStyle/>
          <a:p>
            <a:pPr lvl="0"/>
            <a:r>
              <a:rPr lang="en-PH" u="sng" dirty="0">
                <a:latin typeface="Arial" charset="0"/>
                <a:ea typeface="Arial" charset="0"/>
                <a:cs typeface="Arial" charset="0"/>
              </a:rPr>
              <a:t>Mental Health Prevalence Survey</a:t>
            </a:r>
            <a:r>
              <a:rPr lang="en-PH" dirty="0">
                <a:latin typeface="Arial" charset="0"/>
                <a:ea typeface="Arial" charset="0"/>
                <a:cs typeface="Arial" charset="0"/>
              </a:rPr>
              <a:t> – undergoing technical and financial review due to multiple proposals received</a:t>
            </a:r>
            <a:endParaRPr lang="en-US" sz="3200" dirty="0">
              <a:latin typeface="Arial" charset="0"/>
              <a:ea typeface="Arial" charset="0"/>
              <a:cs typeface="Arial" charset="0"/>
            </a:endParaRPr>
          </a:p>
          <a:p>
            <a:pPr lvl="1"/>
            <a:r>
              <a:rPr lang="en-PH" dirty="0">
                <a:latin typeface="Arial" charset="0"/>
                <a:ea typeface="Arial" charset="0"/>
                <a:cs typeface="Arial" charset="0"/>
              </a:rPr>
              <a:t>Identified proponent by end-user office (DPCB): University of the Philippines Department of Psychiatry</a:t>
            </a:r>
            <a:endParaRPr lang="en-US" sz="3200" dirty="0">
              <a:latin typeface="Arial" charset="0"/>
              <a:ea typeface="Arial" charset="0"/>
              <a:cs typeface="Arial" charset="0"/>
            </a:endParaRPr>
          </a:p>
          <a:p>
            <a:pPr lvl="1"/>
            <a:r>
              <a:rPr lang="en-PH" dirty="0">
                <a:latin typeface="Arial" charset="0"/>
                <a:ea typeface="Arial" charset="0"/>
                <a:cs typeface="Arial" charset="0"/>
              </a:rPr>
              <a:t>expected completion date of review/negotiation is March 30</a:t>
            </a:r>
            <a:endParaRPr lang="en-US" sz="3200" dirty="0">
              <a:latin typeface="Arial" charset="0"/>
              <a:ea typeface="Arial" charset="0"/>
              <a:cs typeface="Arial" charset="0"/>
            </a:endParaRPr>
          </a:p>
          <a:p>
            <a:pPr lvl="1"/>
            <a:r>
              <a:rPr lang="en-PH" dirty="0">
                <a:latin typeface="Arial" charset="0"/>
                <a:ea typeface="Arial" charset="0"/>
                <a:cs typeface="Arial" charset="0"/>
              </a:rPr>
              <a:t>expected completion of signed MOA May 15</a:t>
            </a:r>
            <a:endParaRPr lang="en-US" sz="3200" dirty="0">
              <a:latin typeface="Arial" charset="0"/>
              <a:ea typeface="Arial" charset="0"/>
              <a:cs typeface="Arial" charset="0"/>
            </a:endParaRPr>
          </a:p>
          <a:p>
            <a:pPr marL="800100" lvl="1" indent="-457200">
              <a:buFont typeface="+mj-lt"/>
              <a:buAutoNum type="arabicPeriod"/>
            </a:pPr>
            <a:endParaRPr lang="en-US" sz="2000" b="1" dirty="0">
              <a:solidFill>
                <a:srgbClr val="7030A0"/>
              </a:solidFill>
              <a:latin typeface="Arial" charset="0"/>
              <a:ea typeface="Arial" charset="0"/>
              <a:cs typeface="Arial" charset="0"/>
            </a:endParaRPr>
          </a:p>
          <a:p>
            <a:pPr lvl="0"/>
            <a:r>
              <a:rPr lang="en-PH" u="sng" dirty="0">
                <a:latin typeface="Arial" charset="0"/>
                <a:ea typeface="Arial" charset="0"/>
                <a:cs typeface="Arial" charset="0"/>
              </a:rPr>
              <a:t>Health Literacy Survey</a:t>
            </a:r>
            <a:r>
              <a:rPr lang="en-PH" dirty="0">
                <a:latin typeface="Arial" charset="0"/>
                <a:ea typeface="Arial" charset="0"/>
                <a:cs typeface="Arial" charset="0"/>
              </a:rPr>
              <a:t> – undergoing technical and financial review due to delays in receipt of revised proposals</a:t>
            </a:r>
            <a:endParaRPr lang="en-US" sz="3200" dirty="0">
              <a:latin typeface="Arial" charset="0"/>
              <a:ea typeface="Arial" charset="0"/>
              <a:cs typeface="Arial" charset="0"/>
            </a:endParaRPr>
          </a:p>
          <a:p>
            <a:pPr lvl="1"/>
            <a:r>
              <a:rPr lang="en-PH" dirty="0">
                <a:latin typeface="Arial" charset="0"/>
                <a:ea typeface="Arial" charset="0"/>
                <a:cs typeface="Arial" charset="0"/>
              </a:rPr>
              <a:t>Identified proponent by end-user office (HPCS): University of the Philippines College of Public Health</a:t>
            </a:r>
            <a:endParaRPr lang="en-US" sz="3200" dirty="0">
              <a:latin typeface="Arial" charset="0"/>
              <a:ea typeface="Arial" charset="0"/>
              <a:cs typeface="Arial" charset="0"/>
            </a:endParaRPr>
          </a:p>
          <a:p>
            <a:pPr lvl="1"/>
            <a:r>
              <a:rPr lang="en-PH" dirty="0">
                <a:latin typeface="Arial" charset="0"/>
                <a:ea typeface="Arial" charset="0"/>
                <a:cs typeface="Arial" charset="0"/>
              </a:rPr>
              <a:t>expected completion date of review/negotiation is March 15</a:t>
            </a:r>
            <a:endParaRPr lang="en-US" sz="3200" dirty="0">
              <a:latin typeface="Arial" charset="0"/>
              <a:ea typeface="Arial" charset="0"/>
              <a:cs typeface="Arial" charset="0"/>
            </a:endParaRPr>
          </a:p>
          <a:p>
            <a:pPr lvl="1"/>
            <a:r>
              <a:rPr lang="en-PH" dirty="0">
                <a:latin typeface="Arial" charset="0"/>
                <a:ea typeface="Arial" charset="0"/>
                <a:cs typeface="Arial" charset="0"/>
              </a:rPr>
              <a:t>expected completion of signed MOA April 30</a:t>
            </a:r>
            <a:endParaRPr lang="en-US" sz="3200" dirty="0">
              <a:latin typeface="Arial" charset="0"/>
              <a:ea typeface="Arial" charset="0"/>
              <a:cs typeface="Arial" charset="0"/>
            </a:endParaRPr>
          </a:p>
          <a:p>
            <a:pPr marL="800100" lvl="1" indent="-457200">
              <a:buFont typeface="+mj-lt"/>
              <a:buAutoNum type="arabicPeriod"/>
            </a:pPr>
            <a:endParaRPr lang="en-US" sz="2000" b="1" dirty="0">
              <a:solidFill>
                <a:srgbClr val="7030A0"/>
              </a:solidFill>
              <a:latin typeface="Arial" charset="0"/>
              <a:ea typeface="Arial" charset="0"/>
              <a:cs typeface="Arial" charset="0"/>
            </a:endParaRPr>
          </a:p>
        </p:txBody>
      </p:sp>
    </p:spTree>
    <p:extLst>
      <p:ext uri="{BB962C8B-B14F-4D97-AF65-F5344CB8AC3E}">
        <p14:creationId xmlns:p14="http://schemas.microsoft.com/office/powerpoint/2010/main" val="103125892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307" name="Title 1"/>
          <p:cNvSpPr txBox="1"/>
          <p:nvPr/>
        </p:nvSpPr>
        <p:spPr>
          <a:xfrm>
            <a:off x="128091" y="157852"/>
            <a:ext cx="8887818"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rPr lang="en-US" dirty="0"/>
              <a:t>Options</a:t>
            </a:r>
            <a:endParaRPr dirty="0"/>
          </a:p>
        </p:txBody>
      </p:sp>
      <p:sp>
        <p:nvSpPr>
          <p:cNvPr id="2" name="Text Placeholder 1"/>
          <p:cNvSpPr>
            <a:spLocks noGrp="1"/>
          </p:cNvSpPr>
          <p:nvPr>
            <p:ph type="body" idx="1"/>
          </p:nvPr>
        </p:nvSpPr>
        <p:spPr/>
        <p:txBody>
          <a:bodyPr>
            <a:normAutofit fontScale="85000" lnSpcReduction="10000"/>
          </a:bodyPr>
          <a:lstStyle/>
          <a:p>
            <a:r>
              <a:rPr lang="en-PH" b="1" u="sng" dirty="0">
                <a:latin typeface="Arial" charset="0"/>
                <a:ea typeface="Arial" charset="0"/>
                <a:cs typeface="Arial" charset="0"/>
              </a:rPr>
              <a:t>OPTION 1:</a:t>
            </a:r>
            <a:r>
              <a:rPr lang="en-PH" dirty="0">
                <a:latin typeface="Arial" charset="0"/>
                <a:ea typeface="Arial" charset="0"/>
                <a:cs typeface="Arial" charset="0"/>
              </a:rPr>
              <a:t> Release of 2</a:t>
            </a:r>
            <a:r>
              <a:rPr lang="en-PH" baseline="30000" dirty="0">
                <a:latin typeface="Arial" charset="0"/>
                <a:ea typeface="Arial" charset="0"/>
                <a:cs typeface="Arial" charset="0"/>
              </a:rPr>
              <a:t>nd</a:t>
            </a:r>
            <a:r>
              <a:rPr lang="en-PH" dirty="0">
                <a:latin typeface="Arial" charset="0"/>
                <a:ea typeface="Arial" charset="0"/>
                <a:cs typeface="Arial" charset="0"/>
              </a:rPr>
              <a:t> Tranche payments </a:t>
            </a:r>
            <a:r>
              <a:rPr lang="en-PH" b="1" i="1" dirty="0">
                <a:latin typeface="Arial" charset="0"/>
                <a:ea typeface="Arial" charset="0"/>
                <a:cs typeface="Arial" charset="0"/>
              </a:rPr>
              <a:t>despite</a:t>
            </a:r>
            <a:r>
              <a:rPr lang="en-PH" dirty="0">
                <a:latin typeface="Arial" charset="0"/>
                <a:ea typeface="Arial" charset="0"/>
                <a:cs typeface="Arial" charset="0"/>
              </a:rPr>
              <a:t> incomplete processing of the Mental Health and Health Literacy Survey</a:t>
            </a:r>
            <a:endParaRPr lang="en-US" sz="3200" dirty="0">
              <a:latin typeface="Arial" charset="0"/>
              <a:ea typeface="Arial" charset="0"/>
              <a:cs typeface="Arial" charset="0"/>
            </a:endParaRPr>
          </a:p>
          <a:p>
            <a:endParaRPr lang="en-US" sz="3200" dirty="0">
              <a:latin typeface="Arial" charset="0"/>
              <a:ea typeface="Arial" charset="0"/>
              <a:cs typeface="Arial" charset="0"/>
            </a:endParaRPr>
          </a:p>
          <a:p>
            <a:r>
              <a:rPr lang="en-PH" b="1" u="sng" dirty="0">
                <a:latin typeface="Arial" charset="0"/>
                <a:ea typeface="Arial" charset="0"/>
                <a:cs typeface="Arial" charset="0"/>
              </a:rPr>
              <a:t>OPTION 2:</a:t>
            </a:r>
            <a:r>
              <a:rPr lang="en-PH" b="1" dirty="0">
                <a:latin typeface="Arial" charset="0"/>
                <a:ea typeface="Arial" charset="0"/>
                <a:cs typeface="Arial" charset="0"/>
              </a:rPr>
              <a:t> </a:t>
            </a:r>
            <a:r>
              <a:rPr lang="en-PH" dirty="0">
                <a:latin typeface="Arial" charset="0"/>
                <a:ea typeface="Arial" charset="0"/>
                <a:cs typeface="Arial" charset="0"/>
              </a:rPr>
              <a:t> Release 2</a:t>
            </a:r>
            <a:r>
              <a:rPr lang="en-PH" baseline="30000" dirty="0">
                <a:latin typeface="Arial" charset="0"/>
                <a:ea typeface="Arial" charset="0"/>
                <a:cs typeface="Arial" charset="0"/>
              </a:rPr>
              <a:t>nd</a:t>
            </a:r>
            <a:r>
              <a:rPr lang="en-PH" dirty="0">
                <a:latin typeface="Arial" charset="0"/>
                <a:ea typeface="Arial" charset="0"/>
                <a:cs typeface="Arial" charset="0"/>
              </a:rPr>
              <a:t> tranche payments only after Mental Health Prevalence Survey and Health Literacy Survey are submitted </a:t>
            </a:r>
            <a:endParaRPr lang="en-US" sz="3200" dirty="0">
              <a:latin typeface="Arial" charset="0"/>
              <a:ea typeface="Arial" charset="0"/>
              <a:cs typeface="Arial" charset="0"/>
            </a:endParaRPr>
          </a:p>
          <a:p>
            <a:endParaRPr lang="en-PH" dirty="0">
              <a:latin typeface="Arial" charset="0"/>
              <a:ea typeface="Arial" charset="0"/>
              <a:cs typeface="Arial" charset="0"/>
            </a:endParaRPr>
          </a:p>
          <a:p>
            <a:r>
              <a:rPr lang="en-PH" dirty="0">
                <a:latin typeface="Arial" charset="0"/>
                <a:ea typeface="Arial" charset="0"/>
                <a:cs typeface="Arial" charset="0"/>
              </a:rPr>
              <a:t>NOTE: AHEAD-HPSR Tranche 1 which was signed off by DOH on ___ has not yet been received by PCHRD due to delays on the part of the Department of Budget and Management.  We anticipate the same lag in Tranche 2. </a:t>
            </a:r>
            <a:endParaRPr lang="en-US" sz="3200" dirty="0">
              <a:latin typeface="Arial" charset="0"/>
              <a:ea typeface="Arial" charset="0"/>
              <a:cs typeface="Arial" charset="0"/>
            </a:endParaRPr>
          </a:p>
          <a:p>
            <a:endParaRPr lang="en-US" sz="3200" dirty="0">
              <a:latin typeface="Arial" charset="0"/>
              <a:ea typeface="Arial" charset="0"/>
              <a:cs typeface="Arial" charset="0"/>
            </a:endParaRPr>
          </a:p>
        </p:txBody>
      </p:sp>
    </p:spTree>
    <p:extLst>
      <p:ext uri="{BB962C8B-B14F-4D97-AF65-F5344CB8AC3E}">
        <p14:creationId xmlns:p14="http://schemas.microsoft.com/office/powerpoint/2010/main" val="189199541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307" name="Title 1"/>
          <p:cNvSpPr txBox="1"/>
          <p:nvPr/>
        </p:nvSpPr>
        <p:spPr>
          <a:xfrm>
            <a:off x="128091" y="157852"/>
            <a:ext cx="8887818"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rPr lang="en-US" dirty="0"/>
              <a:t>Implications of Delay</a:t>
            </a:r>
            <a:endParaRPr dirty="0"/>
          </a:p>
        </p:txBody>
      </p:sp>
      <p:sp>
        <p:nvSpPr>
          <p:cNvPr id="2" name="Text Placeholder 1"/>
          <p:cNvSpPr>
            <a:spLocks noGrp="1"/>
          </p:cNvSpPr>
          <p:nvPr>
            <p:ph type="body" idx="1"/>
          </p:nvPr>
        </p:nvSpPr>
        <p:spPr/>
        <p:txBody>
          <a:bodyPr>
            <a:normAutofit fontScale="62500" lnSpcReduction="20000"/>
          </a:bodyPr>
          <a:lstStyle/>
          <a:p>
            <a:pPr lvl="0"/>
            <a:r>
              <a:rPr lang="en-PH" sz="2800" dirty="0"/>
              <a:t>The 5 institutional grantees are expected to commence February 1, 2018 and present preliminary results by September 2018 at the National Health Research Forum for Action. In view of this, all have started to recruit and hire their research teams. The delays in downloading of funds would risk the projects not being able to secure their team, losing out to other possible employers, and imply that proponents will not be able to come up with a desirable output by September.</a:t>
            </a:r>
            <a:endParaRPr lang="en-US" sz="4000" dirty="0"/>
          </a:p>
          <a:p>
            <a:pPr lvl="0"/>
            <a:r>
              <a:rPr lang="en-PH" sz="2800" dirty="0"/>
              <a:t>__ projects as stated in Annex A – the TORs for these projects have been posted last January 15 and per DO XX, all should be awarded by March 30 in order for the research projects to be completed by December 2018. </a:t>
            </a:r>
            <a:endParaRPr lang="en-US" sz="4000" dirty="0"/>
          </a:p>
          <a:p>
            <a:r>
              <a:rPr lang="en-PH" sz="2800" dirty="0"/>
              <a:t>Engagement of the 45 HPSR fellows who require monthly stipend – The fellows’ stipend starting January 18 is being funded by ‘borrowing’ from PCHRD’s other trust funds due to payment delays by DOH. However, PCHRD has expressed that they cannot continue to do this. Hence, if no new funds come in by March, the fellows’ may not receive their monthly stipend</a:t>
            </a:r>
            <a:endParaRPr lang="en-US" sz="6600" b="1" dirty="0">
              <a:solidFill>
                <a:srgbClr val="7030A0"/>
              </a:solidFill>
              <a:latin typeface="Arial" charset="0"/>
              <a:ea typeface="Arial" charset="0"/>
              <a:cs typeface="Arial" charset="0"/>
            </a:endParaRPr>
          </a:p>
          <a:p>
            <a:endParaRPr lang="en-US" sz="3200" dirty="0">
              <a:latin typeface="Arial" charset="0"/>
              <a:ea typeface="Arial" charset="0"/>
              <a:cs typeface="Arial" charset="0"/>
            </a:endParaRPr>
          </a:p>
        </p:txBody>
      </p:sp>
    </p:spTree>
    <p:extLst>
      <p:ext uri="{BB962C8B-B14F-4D97-AF65-F5344CB8AC3E}">
        <p14:creationId xmlns:p14="http://schemas.microsoft.com/office/powerpoint/2010/main" val="16414031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p:nvPr/>
        </p:nvSpPr>
        <p:spPr>
          <a:xfrm>
            <a:off x="786308" y="157852"/>
            <a:ext cx="8229601"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t>The Vision</a:t>
            </a:r>
          </a:p>
        </p:txBody>
      </p:sp>
      <p:pic>
        <p:nvPicPr>
          <p:cNvPr id="127" name="Picture 93" descr="Picture 93"/>
          <p:cNvPicPr>
            <a:picLocks noChangeAspect="1"/>
          </p:cNvPicPr>
          <p:nvPr/>
        </p:nvPicPr>
        <p:blipFill>
          <a:blip r:embed="rId2">
            <a:extLst/>
          </a:blip>
          <a:stretch>
            <a:fillRect/>
          </a:stretch>
        </p:blipFill>
        <p:spPr>
          <a:xfrm>
            <a:off x="3417494" y="184141"/>
            <a:ext cx="451105" cy="402337"/>
          </a:xfrm>
          <a:prstGeom prst="rect">
            <a:avLst/>
          </a:prstGeom>
          <a:ln w="12700">
            <a:miter lim="400000"/>
          </a:ln>
        </p:spPr>
      </p:pic>
      <p:sp>
        <p:nvSpPr>
          <p:cNvPr id="128"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129" name="Title 1"/>
          <p:cNvSpPr txBox="1"/>
          <p:nvPr/>
        </p:nvSpPr>
        <p:spPr>
          <a:xfrm>
            <a:off x="-2" y="157852"/>
            <a:ext cx="9155577"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000" i="1">
                <a:solidFill>
                  <a:srgbClr val="FFFFFF"/>
                </a:solidFill>
                <a:latin typeface="Vollkorn Regular"/>
                <a:ea typeface="Vollkorn Regular"/>
                <a:cs typeface="Vollkorn Regular"/>
                <a:sym typeface="Vollkorn Regular"/>
              </a:defRPr>
            </a:lvl1pPr>
          </a:lstStyle>
          <a:p>
            <a:r>
              <a:t>Health Policy Research &amp; Universal Health Coverage </a:t>
            </a:r>
          </a:p>
        </p:txBody>
      </p:sp>
      <p:pic>
        <p:nvPicPr>
          <p:cNvPr id="130" name="Picture 2" descr="Picture 2"/>
          <p:cNvPicPr>
            <a:picLocks noChangeAspect="1"/>
          </p:cNvPicPr>
          <p:nvPr/>
        </p:nvPicPr>
        <p:blipFill>
          <a:blip r:embed="rId3">
            <a:extLst/>
          </a:blip>
          <a:stretch>
            <a:fillRect/>
          </a:stretch>
        </p:blipFill>
        <p:spPr>
          <a:xfrm>
            <a:off x="258010" y="1015101"/>
            <a:ext cx="2565401" cy="4023692"/>
          </a:xfrm>
          <a:prstGeom prst="rect">
            <a:avLst/>
          </a:prstGeom>
          <a:ln w="12700">
            <a:miter lim="400000"/>
          </a:ln>
        </p:spPr>
      </p:pic>
      <p:sp>
        <p:nvSpPr>
          <p:cNvPr id="131" name="Rectangle 5"/>
          <p:cNvSpPr txBox="1"/>
          <p:nvPr/>
        </p:nvSpPr>
        <p:spPr>
          <a:xfrm>
            <a:off x="2823411" y="1079722"/>
            <a:ext cx="5993715" cy="3736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gn="just">
              <a:buSzPct val="100000"/>
              <a:buFont typeface="Symbol"/>
              <a:buChar char="·"/>
              <a:defRPr sz="1500">
                <a:latin typeface="OpenSans-Regular"/>
                <a:ea typeface="OpenSans-Regular"/>
                <a:cs typeface="OpenSans-Regular"/>
                <a:sym typeface="OpenSans-Regular"/>
              </a:defRPr>
            </a:pPr>
            <a:r>
              <a:t>Health Policy and Systems Research (HPSR) as the “</a:t>
            </a:r>
            <a:r>
              <a:rPr>
                <a:latin typeface="Open Sans Bold"/>
                <a:ea typeface="Open Sans Bold"/>
                <a:cs typeface="Open Sans Bold"/>
                <a:sym typeface="Open Sans Bold"/>
              </a:rPr>
              <a:t>GPS for health decision-making</a:t>
            </a:r>
            <a:r>
              <a:t>.” </a:t>
            </a:r>
          </a:p>
          <a:p>
            <a:pPr marL="228600" indent="-228600" algn="just">
              <a:buSzPct val="100000"/>
              <a:buFont typeface="Symbol"/>
              <a:buChar char="·"/>
              <a:defRPr sz="1500">
                <a:latin typeface="OpenSans-Regular"/>
                <a:ea typeface="OpenSans-Regular"/>
                <a:cs typeface="OpenSans-Regular"/>
                <a:sym typeface="OpenSans-Regular"/>
              </a:defRPr>
            </a:pPr>
            <a:r>
              <a:t>Countries that have implemented successful Universal Health Coverage reforms (China, Thailand, Mexico and India) share common features such as </a:t>
            </a:r>
          </a:p>
          <a:p>
            <a:pPr marL="635000" lvl="1" indent="-215900" algn="just">
              <a:buSzPct val="100000"/>
              <a:buFont typeface="Courier New"/>
              <a:buChar char="o"/>
              <a:defRPr sz="1200">
                <a:latin typeface="OpenSans-Regular"/>
                <a:ea typeface="OpenSans-Regular"/>
                <a:cs typeface="OpenSans-Regular"/>
                <a:sym typeface="OpenSans-Regular"/>
              </a:defRPr>
            </a:pPr>
            <a:r>
              <a:t>HPSR institutions with able leadership and competent staff; </a:t>
            </a:r>
          </a:p>
          <a:p>
            <a:pPr marL="635000" lvl="1" indent="-215900" algn="just">
              <a:buSzPct val="100000"/>
              <a:buFont typeface="Courier New"/>
              <a:buChar char="o"/>
              <a:defRPr sz="1200">
                <a:latin typeface="OpenSans-Regular"/>
                <a:ea typeface="OpenSans-Regular"/>
                <a:cs typeface="OpenSans-Regular"/>
                <a:sym typeface="OpenSans-Regular"/>
              </a:defRPr>
            </a:pPr>
            <a:r>
              <a:t>involvement and influence of prominent health researchers and health leaders in advocating and highlighting the role and promise of HPSR; </a:t>
            </a:r>
          </a:p>
          <a:p>
            <a:pPr marL="635000" lvl="1" indent="-215900" algn="just">
              <a:buSzPct val="100000"/>
              <a:buFont typeface="Courier New"/>
              <a:buChar char="o"/>
              <a:defRPr sz="1200">
                <a:latin typeface="OpenSans-Regular"/>
                <a:ea typeface="OpenSans-Regular"/>
                <a:cs typeface="OpenSans-Regular"/>
                <a:sym typeface="OpenSans-Regular"/>
              </a:defRPr>
            </a:pPr>
            <a:r>
              <a:t>increased allocation of resources towards HPSR;</a:t>
            </a:r>
          </a:p>
          <a:p>
            <a:pPr marL="635000" lvl="1" indent="-215900" algn="just">
              <a:buSzPct val="100000"/>
              <a:buFont typeface="Courier New"/>
              <a:buChar char="o"/>
              <a:defRPr sz="1200">
                <a:latin typeface="OpenSans-Regular"/>
                <a:ea typeface="OpenSans-Regular"/>
                <a:cs typeface="OpenSans-Regular"/>
                <a:sym typeface="OpenSans-Regular"/>
              </a:defRPr>
            </a:pPr>
            <a:r>
              <a:t>prominent role of press and public opinion in highlighting important issues related to health policy and health systems;</a:t>
            </a:r>
          </a:p>
          <a:p>
            <a:pPr marL="635000" lvl="1" indent="-215900" algn="just">
              <a:buSzPct val="100000"/>
              <a:buFont typeface="Courier New"/>
              <a:buChar char="o"/>
              <a:defRPr sz="1200">
                <a:latin typeface="OpenSans-Regular"/>
                <a:ea typeface="OpenSans-Regular"/>
                <a:cs typeface="OpenSans-Regular"/>
                <a:sym typeface="OpenSans-Regular"/>
              </a:defRPr>
            </a:pPr>
            <a:r>
              <a:t>positive contribution of international funders in strengthening the generation of evidence and its use locally; </a:t>
            </a:r>
          </a:p>
          <a:p>
            <a:pPr marL="635000" lvl="1" indent="-215900" algn="just">
              <a:buSzPct val="100000"/>
              <a:buFont typeface="Courier New"/>
              <a:buChar char="o"/>
              <a:defRPr sz="1200">
                <a:latin typeface="OpenSans-Regular"/>
                <a:ea typeface="OpenSans-Regular"/>
                <a:cs typeface="OpenSans-Regular"/>
                <a:sym typeface="OpenSans-Regular"/>
              </a:defRPr>
            </a:pPr>
            <a:r>
              <a:t>orchestrated efforts to embed research into decision-making;</a:t>
            </a:r>
          </a:p>
          <a:p>
            <a:pPr marL="635000" lvl="1" indent="-215900" algn="just">
              <a:spcBef>
                <a:spcPts val="800"/>
              </a:spcBef>
              <a:buSzPct val="100000"/>
              <a:buFont typeface="Courier New"/>
              <a:buChar char="o"/>
              <a:defRPr sz="1200">
                <a:latin typeface="OpenSans-Regular"/>
                <a:ea typeface="OpenSans-Regular"/>
                <a:cs typeface="OpenSans-Regular"/>
                <a:sym typeface="OpenSans-Regular"/>
              </a:defRPr>
            </a:pPr>
            <a:r>
              <a:t>use of evaluation as a tool for learning, transparency and the scale-up of programme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307" name="Title 1"/>
          <p:cNvSpPr txBox="1"/>
          <p:nvPr/>
        </p:nvSpPr>
        <p:spPr>
          <a:xfrm>
            <a:off x="128091" y="157852"/>
            <a:ext cx="8887818"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rPr lang="en-US" dirty="0"/>
              <a:t>Recommendation</a:t>
            </a:r>
            <a:endParaRPr dirty="0"/>
          </a:p>
        </p:txBody>
      </p:sp>
      <p:sp>
        <p:nvSpPr>
          <p:cNvPr id="2" name="Text Placeholder 1"/>
          <p:cNvSpPr>
            <a:spLocks noGrp="1"/>
          </p:cNvSpPr>
          <p:nvPr>
            <p:ph type="body" idx="1"/>
          </p:nvPr>
        </p:nvSpPr>
        <p:spPr/>
        <p:txBody>
          <a:bodyPr>
            <a:normAutofit/>
          </a:bodyPr>
          <a:lstStyle/>
          <a:p>
            <a:pPr marL="0" indent="0" algn="ctr">
              <a:buNone/>
            </a:pPr>
            <a:r>
              <a:rPr lang="en-PH" sz="3200" b="1" u="sng" dirty="0">
                <a:latin typeface="Arial" charset="0"/>
                <a:ea typeface="Arial" charset="0"/>
                <a:cs typeface="Arial" charset="0"/>
              </a:rPr>
              <a:t>OPTION 1:</a:t>
            </a:r>
            <a:r>
              <a:rPr lang="en-PH" sz="3200" dirty="0">
                <a:latin typeface="Arial" charset="0"/>
                <a:ea typeface="Arial" charset="0"/>
                <a:cs typeface="Arial" charset="0"/>
              </a:rPr>
              <a:t>  </a:t>
            </a:r>
          </a:p>
          <a:p>
            <a:pPr marL="0" indent="0" algn="ctr">
              <a:buNone/>
            </a:pPr>
            <a:r>
              <a:rPr lang="en-PH" sz="3200" dirty="0">
                <a:latin typeface="Arial" charset="0"/>
                <a:ea typeface="Arial" charset="0"/>
                <a:cs typeface="Arial" charset="0"/>
              </a:rPr>
              <a:t>Release of 2</a:t>
            </a:r>
            <a:r>
              <a:rPr lang="en-PH" sz="3200" baseline="30000" dirty="0">
                <a:latin typeface="Arial" charset="0"/>
                <a:ea typeface="Arial" charset="0"/>
                <a:cs typeface="Arial" charset="0"/>
              </a:rPr>
              <a:t>nd</a:t>
            </a:r>
            <a:r>
              <a:rPr lang="en-PH" sz="3200" dirty="0">
                <a:latin typeface="Arial" charset="0"/>
                <a:ea typeface="Arial" charset="0"/>
                <a:cs typeface="Arial" charset="0"/>
              </a:rPr>
              <a:t> Tranche payments </a:t>
            </a:r>
            <a:r>
              <a:rPr lang="en-PH" sz="3200" b="1" i="1" dirty="0">
                <a:latin typeface="Arial" charset="0"/>
                <a:ea typeface="Arial" charset="0"/>
                <a:cs typeface="Arial" charset="0"/>
              </a:rPr>
              <a:t>while</a:t>
            </a:r>
            <a:r>
              <a:rPr lang="en-PH" sz="3200" dirty="0">
                <a:latin typeface="Arial" charset="0"/>
                <a:ea typeface="Arial" charset="0"/>
                <a:cs typeface="Arial" charset="0"/>
              </a:rPr>
              <a:t> the Mental Health and Health Literacy Survey are still being processed</a:t>
            </a:r>
            <a:endParaRPr lang="en-US" sz="4000" dirty="0">
              <a:latin typeface="Arial" charset="0"/>
              <a:ea typeface="Arial" charset="0"/>
              <a:cs typeface="Arial" charset="0"/>
            </a:endParaRPr>
          </a:p>
          <a:p>
            <a:endParaRPr lang="en-US" sz="3200" dirty="0">
              <a:latin typeface="Arial" charset="0"/>
              <a:ea typeface="Arial" charset="0"/>
              <a:cs typeface="Arial" charset="0"/>
            </a:endParaRPr>
          </a:p>
          <a:p>
            <a:endParaRPr lang="en-US" sz="3200" dirty="0">
              <a:latin typeface="Arial" charset="0"/>
              <a:ea typeface="Arial" charset="0"/>
              <a:cs typeface="Arial" charset="0"/>
            </a:endParaRPr>
          </a:p>
        </p:txBody>
      </p:sp>
    </p:spTree>
    <p:extLst>
      <p:ext uri="{BB962C8B-B14F-4D97-AF65-F5344CB8AC3E}">
        <p14:creationId xmlns:p14="http://schemas.microsoft.com/office/powerpoint/2010/main" val="173353908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0" name="Title 1"/>
          <p:cNvSpPr txBox="1">
            <a:spLocks noGrp="1"/>
          </p:cNvSpPr>
          <p:nvPr>
            <p:ph type="ctrTitle"/>
          </p:nvPr>
        </p:nvSpPr>
        <p:spPr>
          <a:xfrm>
            <a:off x="1506365" y="1565633"/>
            <a:ext cx="6061757" cy="756732"/>
          </a:xfrm>
          <a:prstGeom prst="rect">
            <a:avLst/>
          </a:prstGeom>
        </p:spPr>
        <p:txBody>
          <a:bodyPr/>
          <a:lstStyle>
            <a:lvl1pPr defTabSz="240029">
              <a:defRPr sz="2520">
                <a:latin typeface="Leitura Sans Grot 3"/>
                <a:ea typeface="Leitura Sans Grot 3"/>
                <a:cs typeface="Leitura Sans Grot 3"/>
                <a:sym typeface="Leitura Sans Grot 3"/>
              </a:defRPr>
            </a:lvl1pPr>
          </a:lstStyle>
          <a:p>
            <a:r>
              <a:t>Health Policy and Systems Research Agenda</a:t>
            </a:r>
          </a:p>
        </p:txBody>
      </p:sp>
      <p:sp>
        <p:nvSpPr>
          <p:cNvPr id="311" name="Subtitle 2"/>
          <p:cNvSpPr txBox="1">
            <a:spLocks noGrp="1"/>
          </p:cNvSpPr>
          <p:nvPr>
            <p:ph type="subTitle" sz="quarter" idx="1"/>
          </p:nvPr>
        </p:nvSpPr>
        <p:spPr>
          <a:xfrm>
            <a:off x="3516702" y="2290254"/>
            <a:ext cx="1977289" cy="268232"/>
          </a:xfrm>
          <a:prstGeom prst="rect">
            <a:avLst/>
          </a:prstGeom>
        </p:spPr>
        <p:txBody>
          <a:bodyPr>
            <a:normAutofit fontScale="92500" lnSpcReduction="10000"/>
          </a:bodyPr>
          <a:lstStyle>
            <a:lvl1pPr defTabSz="171450">
              <a:spcBef>
                <a:spcPts val="300"/>
              </a:spcBef>
              <a:defRPr sz="1350">
                <a:latin typeface="Leitura Sans Grot 3"/>
                <a:ea typeface="Leitura Sans Grot 3"/>
                <a:cs typeface="Leitura Sans Grot 3"/>
                <a:sym typeface="Leitura Sans Grot 3"/>
              </a:defRPr>
            </a:lvl1pPr>
          </a:lstStyle>
          <a:p>
            <a:r>
              <a:t>2016-2022</a:t>
            </a:r>
          </a:p>
        </p:txBody>
      </p:sp>
      <p:grpSp>
        <p:nvGrpSpPr>
          <p:cNvPr id="314" name="Group 6"/>
          <p:cNvGrpSpPr/>
          <p:nvPr/>
        </p:nvGrpSpPr>
        <p:grpSpPr>
          <a:xfrm>
            <a:off x="3531841" y="2842972"/>
            <a:ext cx="1962149" cy="204012"/>
            <a:chOff x="0" y="0"/>
            <a:chExt cx="1962148" cy="204010"/>
          </a:xfrm>
        </p:grpSpPr>
        <p:sp>
          <p:nvSpPr>
            <p:cNvPr id="312" name="Parallelogram 4"/>
            <p:cNvSpPr/>
            <p:nvPr/>
          </p:nvSpPr>
          <p:spPr>
            <a:xfrm>
              <a:off x="967719" y="0"/>
              <a:ext cx="994430" cy="2040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08" y="0"/>
                  </a:lnTo>
                  <a:lnTo>
                    <a:pt x="21600" y="0"/>
                  </a:lnTo>
                  <a:lnTo>
                    <a:pt x="20492" y="21600"/>
                  </a:lnTo>
                  <a:close/>
                </a:path>
              </a:pathLst>
            </a:cu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13" name="Parallelogram 5"/>
            <p:cNvSpPr/>
            <p:nvPr/>
          </p:nvSpPr>
          <p:spPr>
            <a:xfrm>
              <a:off x="0" y="0"/>
              <a:ext cx="946484" cy="2040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64" y="0"/>
                  </a:lnTo>
                  <a:lnTo>
                    <a:pt x="21600" y="0"/>
                  </a:lnTo>
                  <a:lnTo>
                    <a:pt x="20436" y="21600"/>
                  </a:lnTo>
                  <a:close/>
                </a:path>
              </a:pathLst>
            </a:custGeom>
            <a:solidFill>
              <a:srgbClr val="2C318A"/>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6" name="Parallelogram 4"/>
          <p:cNvSpPr/>
          <p:nvPr/>
        </p:nvSpPr>
        <p:spPr>
          <a:xfrm>
            <a:off x="336819" y="166446"/>
            <a:ext cx="3901807" cy="4526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26" y="0"/>
                </a:lnTo>
                <a:lnTo>
                  <a:pt x="21600" y="0"/>
                </a:lnTo>
                <a:lnTo>
                  <a:pt x="20974" y="21600"/>
                </a:lnTo>
                <a:close/>
              </a:path>
            </a:pathLst>
          </a:custGeom>
          <a:solidFill>
            <a:srgbClr val="FFD661"/>
          </a:solidFill>
          <a:ln w="12700">
            <a:miter lim="400000"/>
          </a:ln>
        </p:spPr>
        <p:txBody>
          <a:bodyPr lIns="45719" rIns="45719" anchor="ctr"/>
          <a:lstStyle/>
          <a:p>
            <a:pPr algn="ctr">
              <a:defRPr sz="1300">
                <a:solidFill>
                  <a:srgbClr val="FFFFFF"/>
                </a:solidFill>
              </a:defRPr>
            </a:pPr>
            <a:endParaRPr/>
          </a:p>
        </p:txBody>
      </p:sp>
      <p:sp>
        <p:nvSpPr>
          <p:cNvPr id="317" name="Parallelogram 5"/>
          <p:cNvSpPr/>
          <p:nvPr/>
        </p:nvSpPr>
        <p:spPr>
          <a:xfrm>
            <a:off x="-266700" y="166446"/>
            <a:ext cx="624063" cy="4526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17" y="0"/>
                </a:lnTo>
                <a:lnTo>
                  <a:pt x="21600" y="0"/>
                </a:lnTo>
                <a:lnTo>
                  <a:pt x="17683" y="21600"/>
                </a:lnTo>
                <a:close/>
              </a:path>
            </a:pathLst>
          </a:custGeom>
          <a:solidFill>
            <a:srgbClr val="2C318A"/>
          </a:solidFill>
          <a:ln w="12700">
            <a:miter lim="400000"/>
          </a:ln>
        </p:spPr>
        <p:txBody>
          <a:bodyPr lIns="45719" rIns="45719" anchor="ctr"/>
          <a:lstStyle/>
          <a:p>
            <a:pPr algn="ctr">
              <a:defRPr sz="1300">
                <a:solidFill>
                  <a:srgbClr val="FFFFFF"/>
                </a:solidFill>
              </a:defRPr>
            </a:pPr>
            <a:endParaRPr/>
          </a:p>
        </p:txBody>
      </p:sp>
      <p:sp>
        <p:nvSpPr>
          <p:cNvPr id="318" name="TextBox 7"/>
          <p:cNvSpPr txBox="1"/>
          <p:nvPr/>
        </p:nvSpPr>
        <p:spPr>
          <a:xfrm>
            <a:off x="505710" y="169038"/>
            <a:ext cx="3570990" cy="4425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700">
                <a:latin typeface="Leitura Sans Grot 3"/>
                <a:ea typeface="Leitura Sans Grot 3"/>
                <a:cs typeface="Leitura Sans Grot 3"/>
                <a:sym typeface="Leitura Sans Grot 3"/>
              </a:defRPr>
            </a:lvl1pPr>
          </a:lstStyle>
          <a:p>
            <a:r>
              <a:t>Research Agenda</a:t>
            </a:r>
          </a:p>
        </p:txBody>
      </p:sp>
      <p:sp>
        <p:nvSpPr>
          <p:cNvPr id="319" name="TextBox 10"/>
          <p:cNvSpPr txBox="1"/>
          <p:nvPr/>
        </p:nvSpPr>
        <p:spPr>
          <a:xfrm>
            <a:off x="555984" y="949581"/>
            <a:ext cx="7930792" cy="1564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spcBef>
                <a:spcPts val="700"/>
              </a:spcBef>
              <a:defRPr sz="1900">
                <a:latin typeface="Titillium Web"/>
                <a:ea typeface="Titillium Web"/>
                <a:cs typeface="Titillium Web"/>
                <a:sym typeface="Titillium Web"/>
              </a:defRPr>
            </a:pPr>
            <a:r>
              <a:t>This research agenda highlights the health policy and systems research areas where evidence is most needed. </a:t>
            </a:r>
          </a:p>
          <a:p>
            <a:pPr algn="just">
              <a:spcBef>
                <a:spcPts val="700"/>
              </a:spcBef>
              <a:defRPr sz="1000">
                <a:latin typeface="Titillium Web"/>
                <a:ea typeface="Titillium Web"/>
                <a:cs typeface="Titillium Web"/>
                <a:sym typeface="Titillium Web"/>
              </a:defRPr>
            </a:pPr>
            <a:endParaRPr/>
          </a:p>
          <a:p>
            <a:pPr algn="just">
              <a:spcBef>
                <a:spcPts val="700"/>
              </a:spcBef>
              <a:defRPr sz="1900">
                <a:latin typeface="Titillium Web"/>
                <a:ea typeface="Titillium Web"/>
                <a:cs typeface="Titillium Web"/>
                <a:sym typeface="Titillium Web"/>
              </a:defRPr>
            </a:pPr>
            <a:r>
              <a:t>The agenda is divided into 4 thematic areas:</a:t>
            </a:r>
          </a:p>
        </p:txBody>
      </p:sp>
      <p:sp>
        <p:nvSpPr>
          <p:cNvPr id="320" name="TextBox 35"/>
          <p:cNvSpPr txBox="1"/>
          <p:nvPr/>
        </p:nvSpPr>
        <p:spPr>
          <a:xfrm>
            <a:off x="4220460" y="2514956"/>
            <a:ext cx="3675765" cy="4429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700">
                <a:latin typeface="Leitura Sans Grot 1"/>
                <a:ea typeface="Leitura Sans Grot 1"/>
                <a:cs typeface="Leitura Sans Grot 1"/>
                <a:sym typeface="Leitura Sans Grot 1"/>
              </a:defRPr>
            </a:lvl1pPr>
          </a:lstStyle>
          <a:p>
            <a:r>
              <a:t>1. Establishing Need</a:t>
            </a:r>
          </a:p>
        </p:txBody>
      </p:sp>
      <p:sp>
        <p:nvSpPr>
          <p:cNvPr id="321" name="TextBox 36"/>
          <p:cNvSpPr txBox="1"/>
          <p:nvPr/>
        </p:nvSpPr>
        <p:spPr>
          <a:xfrm>
            <a:off x="4220460" y="2999705"/>
            <a:ext cx="3675765" cy="4429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700">
                <a:latin typeface="Leitura Sans Grot 1"/>
                <a:ea typeface="Leitura Sans Grot 1"/>
                <a:cs typeface="Leitura Sans Grot 1"/>
                <a:sym typeface="Leitura Sans Grot 1"/>
              </a:defRPr>
            </a:lvl1pPr>
          </a:lstStyle>
          <a:p>
            <a:r>
              <a:t>2. Identifying Solutions</a:t>
            </a:r>
          </a:p>
        </p:txBody>
      </p:sp>
      <p:sp>
        <p:nvSpPr>
          <p:cNvPr id="322" name="TextBox 37"/>
          <p:cNvSpPr txBox="1"/>
          <p:nvPr/>
        </p:nvSpPr>
        <p:spPr>
          <a:xfrm>
            <a:off x="4220460" y="3484452"/>
            <a:ext cx="3294765" cy="4429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700">
                <a:latin typeface="Leitura Sans Grot 1"/>
                <a:ea typeface="Leitura Sans Grot 1"/>
                <a:cs typeface="Leitura Sans Grot 1"/>
                <a:sym typeface="Leitura Sans Grot 1"/>
              </a:defRPr>
            </a:lvl1pPr>
          </a:lstStyle>
          <a:p>
            <a:r>
              <a:t>3. Setting Standards</a:t>
            </a:r>
          </a:p>
        </p:txBody>
      </p:sp>
      <p:sp>
        <p:nvSpPr>
          <p:cNvPr id="323" name="TextBox 38"/>
          <p:cNvSpPr txBox="1"/>
          <p:nvPr/>
        </p:nvSpPr>
        <p:spPr>
          <a:xfrm>
            <a:off x="4220460" y="3969201"/>
            <a:ext cx="4247265" cy="4429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700">
                <a:latin typeface="Leitura Sans Grot 1"/>
                <a:ea typeface="Leitura Sans Grot 1"/>
                <a:cs typeface="Leitura Sans Grot 1"/>
                <a:sym typeface="Leitura Sans Grot 1"/>
              </a:defRPr>
            </a:lvl1pPr>
          </a:lstStyle>
          <a:p>
            <a:r>
              <a:t>4. Ensuring Accountability</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5" name="Parallelogram 4"/>
          <p:cNvSpPr/>
          <p:nvPr/>
        </p:nvSpPr>
        <p:spPr>
          <a:xfrm>
            <a:off x="336819" y="166446"/>
            <a:ext cx="3901807" cy="4526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26" y="0"/>
                </a:lnTo>
                <a:lnTo>
                  <a:pt x="21600" y="0"/>
                </a:lnTo>
                <a:lnTo>
                  <a:pt x="20974" y="21600"/>
                </a:lnTo>
                <a:close/>
              </a:path>
            </a:pathLst>
          </a:custGeom>
          <a:solidFill>
            <a:srgbClr val="FFD661"/>
          </a:solidFill>
          <a:ln w="12700">
            <a:miter lim="400000"/>
          </a:ln>
        </p:spPr>
        <p:txBody>
          <a:bodyPr lIns="45719" rIns="45719" anchor="ctr"/>
          <a:lstStyle/>
          <a:p>
            <a:pPr algn="ctr">
              <a:defRPr sz="1300">
                <a:solidFill>
                  <a:srgbClr val="FFFFFF"/>
                </a:solidFill>
              </a:defRPr>
            </a:pPr>
            <a:endParaRPr/>
          </a:p>
        </p:txBody>
      </p:sp>
      <p:sp>
        <p:nvSpPr>
          <p:cNvPr id="326" name="Parallelogram 5"/>
          <p:cNvSpPr/>
          <p:nvPr/>
        </p:nvSpPr>
        <p:spPr>
          <a:xfrm>
            <a:off x="-266700" y="166446"/>
            <a:ext cx="624063" cy="4526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17" y="0"/>
                </a:lnTo>
                <a:lnTo>
                  <a:pt x="21600" y="0"/>
                </a:lnTo>
                <a:lnTo>
                  <a:pt x="17683" y="21600"/>
                </a:lnTo>
                <a:close/>
              </a:path>
            </a:pathLst>
          </a:custGeom>
          <a:solidFill>
            <a:srgbClr val="2C318A"/>
          </a:solidFill>
          <a:ln w="12700">
            <a:miter lim="400000"/>
          </a:ln>
        </p:spPr>
        <p:txBody>
          <a:bodyPr lIns="45719" rIns="45719" anchor="ctr"/>
          <a:lstStyle/>
          <a:p>
            <a:pPr algn="ctr">
              <a:defRPr sz="1300">
                <a:solidFill>
                  <a:srgbClr val="FFFFFF"/>
                </a:solidFill>
              </a:defRPr>
            </a:pPr>
            <a:endParaRPr/>
          </a:p>
        </p:txBody>
      </p:sp>
      <p:sp>
        <p:nvSpPr>
          <p:cNvPr id="327" name="TextBox 7"/>
          <p:cNvSpPr txBox="1"/>
          <p:nvPr/>
        </p:nvSpPr>
        <p:spPr>
          <a:xfrm>
            <a:off x="505710" y="169038"/>
            <a:ext cx="3570990" cy="4425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700">
                <a:latin typeface="Leitura Sans Grot 3"/>
                <a:ea typeface="Leitura Sans Grot 3"/>
                <a:cs typeface="Leitura Sans Grot 3"/>
                <a:sym typeface="Leitura Sans Grot 3"/>
              </a:defRPr>
            </a:lvl1pPr>
          </a:lstStyle>
          <a:p>
            <a:r>
              <a:t>Establishing Need</a:t>
            </a:r>
          </a:p>
        </p:txBody>
      </p:sp>
      <p:sp>
        <p:nvSpPr>
          <p:cNvPr id="328" name="TextBox 9"/>
          <p:cNvSpPr txBox="1"/>
          <p:nvPr/>
        </p:nvSpPr>
        <p:spPr>
          <a:xfrm>
            <a:off x="505711" y="669309"/>
            <a:ext cx="7189604" cy="675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just">
              <a:spcBef>
                <a:spcPts val="700"/>
              </a:spcBef>
              <a:defRPr sz="1500">
                <a:latin typeface="Titillium Web"/>
                <a:ea typeface="Titillium Web"/>
                <a:cs typeface="Titillium Web"/>
                <a:sym typeface="Titillium Web"/>
              </a:defRPr>
            </a:lvl1pPr>
          </a:lstStyle>
          <a:p>
            <a:r>
              <a:t>Research that describes the status quo and provides detailed characterization of issues/ problems that require attention</a:t>
            </a:r>
          </a:p>
        </p:txBody>
      </p:sp>
      <p:grpSp>
        <p:nvGrpSpPr>
          <p:cNvPr id="333" name="Group 1"/>
          <p:cNvGrpSpPr/>
          <p:nvPr/>
        </p:nvGrpSpPr>
        <p:grpSpPr>
          <a:xfrm>
            <a:off x="6345571" y="4491725"/>
            <a:ext cx="2814604" cy="586741"/>
            <a:chOff x="0" y="0"/>
            <a:chExt cx="2814603" cy="586740"/>
          </a:xfrm>
        </p:grpSpPr>
        <p:sp>
          <p:nvSpPr>
            <p:cNvPr id="329" name="TextBox 11"/>
            <p:cNvSpPr txBox="1"/>
            <p:nvPr/>
          </p:nvSpPr>
          <p:spPr>
            <a:xfrm>
              <a:off x="782853" y="0"/>
              <a:ext cx="2031751" cy="586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sz="900">
                  <a:latin typeface="Titillium Web"/>
                  <a:ea typeface="Titillium Web"/>
                  <a:cs typeface="Titillium Web"/>
                  <a:sym typeface="Titillium Web"/>
                </a:defRPr>
              </a:pPr>
              <a:r>
                <a:t>Continuing areas of research</a:t>
              </a:r>
            </a:p>
            <a:p>
              <a:pPr>
                <a:defRPr sz="900">
                  <a:latin typeface="Titillium Web"/>
                  <a:ea typeface="Titillium Web"/>
                  <a:cs typeface="Titillium Web"/>
                  <a:sym typeface="Titillium Web"/>
                </a:defRPr>
              </a:pPr>
              <a:r>
                <a:t>New areas with little/no evidence generated for the country</a:t>
              </a:r>
            </a:p>
          </p:txBody>
        </p:sp>
        <p:sp>
          <p:nvSpPr>
            <p:cNvPr id="330" name="TextBox 12"/>
            <p:cNvSpPr txBox="1"/>
            <p:nvPr/>
          </p:nvSpPr>
          <p:spPr>
            <a:xfrm>
              <a:off x="0" y="0"/>
              <a:ext cx="636399" cy="256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LEGEND:</a:t>
              </a:r>
            </a:p>
          </p:txBody>
        </p:sp>
        <p:sp>
          <p:nvSpPr>
            <p:cNvPr id="331" name="Oval 32"/>
            <p:cNvSpPr/>
            <p:nvPr/>
          </p:nvSpPr>
          <p:spPr>
            <a:xfrm>
              <a:off x="637986" y="25811"/>
              <a:ext cx="144867" cy="142481"/>
            </a:xfrm>
            <a:prstGeom prst="ellipse">
              <a:avLst/>
            </a:prstGeom>
            <a:solidFill>
              <a:srgbClr val="2C318A"/>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32" name="Diamond 34"/>
            <p:cNvSpPr/>
            <p:nvPr/>
          </p:nvSpPr>
          <p:spPr>
            <a:xfrm>
              <a:off x="641162" y="170221"/>
              <a:ext cx="146715" cy="152146"/>
            </a:xfrm>
            <a:prstGeom prst="diamond">
              <a:avLst/>
            </a:prstGeom>
            <a:solidFill>
              <a:srgbClr val="2C318A"/>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sp>
        <p:nvSpPr>
          <p:cNvPr id="334" name="TextBox 35"/>
          <p:cNvSpPr txBox="1"/>
          <p:nvPr/>
        </p:nvSpPr>
        <p:spPr>
          <a:xfrm>
            <a:off x="1420258" y="1423662"/>
            <a:ext cx="6103627" cy="23154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spcBef>
                <a:spcPts val="900"/>
              </a:spcBef>
              <a:defRPr>
                <a:latin typeface="Leitura Sans Grot 2"/>
                <a:ea typeface="Leitura Sans Grot 2"/>
                <a:cs typeface="Leitura Sans Grot 2"/>
                <a:sym typeface="Leitura Sans Grot 2"/>
              </a:defRPr>
            </a:pPr>
            <a:r>
              <a:t>Health and Nutrition Status</a:t>
            </a:r>
          </a:p>
          <a:p>
            <a:pPr>
              <a:spcBef>
                <a:spcPts val="900"/>
              </a:spcBef>
              <a:defRPr>
                <a:latin typeface="Leitura Sans Grot 2"/>
                <a:ea typeface="Leitura Sans Grot 2"/>
                <a:cs typeface="Leitura Sans Grot 2"/>
                <a:sym typeface="Leitura Sans Grot 2"/>
              </a:defRPr>
            </a:pPr>
            <a:r>
              <a:t>Health Literacy and Healthy Behavior Profile</a:t>
            </a:r>
          </a:p>
          <a:p>
            <a:pPr>
              <a:spcBef>
                <a:spcPts val="900"/>
              </a:spcBef>
              <a:defRPr>
                <a:latin typeface="Leitura Sans Grot 2"/>
                <a:ea typeface="Leitura Sans Grot 2"/>
                <a:cs typeface="Leitura Sans Grot 2"/>
                <a:sym typeface="Leitura Sans Grot 2"/>
              </a:defRPr>
            </a:pPr>
            <a:r>
              <a:t>Healthcare and Supply Side Mapping</a:t>
            </a:r>
          </a:p>
          <a:p>
            <a:pPr>
              <a:spcBef>
                <a:spcPts val="900"/>
              </a:spcBef>
              <a:defRPr>
                <a:latin typeface="Leitura Sans Grot 2"/>
                <a:ea typeface="Leitura Sans Grot 2"/>
                <a:cs typeface="Leitura Sans Grot 2"/>
                <a:sym typeface="Leitura Sans Grot 2"/>
              </a:defRPr>
            </a:pPr>
            <a:r>
              <a:t>Health Service Delivery Dimensions and Healthcare Utilization Patterns (and Non-utilization) and Service Coverage</a:t>
            </a:r>
          </a:p>
          <a:p>
            <a:pPr>
              <a:spcBef>
                <a:spcPts val="900"/>
              </a:spcBef>
              <a:defRPr>
                <a:latin typeface="Leitura Sans Grot 2"/>
                <a:ea typeface="Leitura Sans Grot 2"/>
                <a:cs typeface="Leitura Sans Grot 2"/>
                <a:sym typeface="Leitura Sans Grot 2"/>
              </a:defRPr>
            </a:pPr>
            <a:r>
              <a:t>Health Financing Flow and Burden and Sector-Wide Resource Requirement</a:t>
            </a:r>
          </a:p>
        </p:txBody>
      </p:sp>
      <p:sp>
        <p:nvSpPr>
          <p:cNvPr id="335" name="Oval 44"/>
          <p:cNvSpPr/>
          <p:nvPr/>
        </p:nvSpPr>
        <p:spPr>
          <a:xfrm>
            <a:off x="993799" y="1518916"/>
            <a:ext cx="144867" cy="142483"/>
          </a:xfrm>
          <a:prstGeom prst="ellipse">
            <a:avLst/>
          </a:prstGeom>
          <a:solidFill>
            <a:srgbClr val="2C318A"/>
          </a:solidFill>
          <a:ln w="12700">
            <a:miter lim="400000"/>
          </a:ln>
        </p:spPr>
        <p:txBody>
          <a:bodyPr lIns="45719" rIns="45719" anchor="ctr"/>
          <a:lstStyle/>
          <a:p>
            <a:pPr algn="ctr">
              <a:defRPr sz="1300">
                <a:solidFill>
                  <a:srgbClr val="FFFFFF"/>
                </a:solidFill>
              </a:defRPr>
            </a:pPr>
            <a:endParaRPr/>
          </a:p>
        </p:txBody>
      </p:sp>
      <p:sp>
        <p:nvSpPr>
          <p:cNvPr id="336" name="Oval 48"/>
          <p:cNvSpPr/>
          <p:nvPr/>
        </p:nvSpPr>
        <p:spPr>
          <a:xfrm>
            <a:off x="990056" y="1919501"/>
            <a:ext cx="144867" cy="142483"/>
          </a:xfrm>
          <a:prstGeom prst="ellipse">
            <a:avLst/>
          </a:prstGeom>
          <a:solidFill>
            <a:srgbClr val="2C318A"/>
          </a:solidFill>
          <a:ln w="12700">
            <a:miter lim="400000"/>
          </a:ln>
        </p:spPr>
        <p:txBody>
          <a:bodyPr lIns="45719" rIns="45719" anchor="ctr"/>
          <a:lstStyle/>
          <a:p>
            <a:pPr algn="ctr">
              <a:defRPr sz="1300">
                <a:solidFill>
                  <a:srgbClr val="FFFFFF"/>
                </a:solidFill>
              </a:defRPr>
            </a:pPr>
            <a:endParaRPr/>
          </a:p>
        </p:txBody>
      </p:sp>
      <p:sp>
        <p:nvSpPr>
          <p:cNvPr id="337" name="Oval 56"/>
          <p:cNvSpPr/>
          <p:nvPr/>
        </p:nvSpPr>
        <p:spPr>
          <a:xfrm>
            <a:off x="990056" y="2695417"/>
            <a:ext cx="144867" cy="142483"/>
          </a:xfrm>
          <a:prstGeom prst="ellipse">
            <a:avLst/>
          </a:prstGeom>
          <a:solidFill>
            <a:srgbClr val="2C318A"/>
          </a:solidFill>
          <a:ln w="12700">
            <a:miter lim="400000"/>
          </a:ln>
        </p:spPr>
        <p:txBody>
          <a:bodyPr lIns="45719" rIns="45719" anchor="ctr"/>
          <a:lstStyle/>
          <a:p>
            <a:pPr algn="ctr">
              <a:defRPr sz="1300">
                <a:solidFill>
                  <a:srgbClr val="FFFFFF"/>
                </a:solidFill>
              </a:defRPr>
            </a:pPr>
            <a:endParaRPr/>
          </a:p>
        </p:txBody>
      </p:sp>
      <p:sp>
        <p:nvSpPr>
          <p:cNvPr id="338" name="Diamond 57"/>
          <p:cNvSpPr/>
          <p:nvPr/>
        </p:nvSpPr>
        <p:spPr>
          <a:xfrm>
            <a:off x="1154041" y="2697833"/>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sp>
        <p:nvSpPr>
          <p:cNvPr id="339" name="Oval 61"/>
          <p:cNvSpPr/>
          <p:nvPr/>
        </p:nvSpPr>
        <p:spPr>
          <a:xfrm>
            <a:off x="990056" y="3340606"/>
            <a:ext cx="144867" cy="142483"/>
          </a:xfrm>
          <a:prstGeom prst="ellipse">
            <a:avLst/>
          </a:prstGeom>
          <a:solidFill>
            <a:srgbClr val="2C318A"/>
          </a:solidFill>
          <a:ln w="12700">
            <a:miter lim="400000"/>
          </a:ln>
        </p:spPr>
        <p:txBody>
          <a:bodyPr lIns="45719" rIns="45719" anchor="ctr"/>
          <a:lstStyle/>
          <a:p>
            <a:pPr algn="ctr">
              <a:defRPr sz="1300">
                <a:solidFill>
                  <a:srgbClr val="FFFFFF"/>
                </a:solidFill>
              </a:defRPr>
            </a:pPr>
            <a:endParaRPr/>
          </a:p>
        </p:txBody>
      </p:sp>
      <p:sp>
        <p:nvSpPr>
          <p:cNvPr id="340" name="Diamond 62"/>
          <p:cNvSpPr/>
          <p:nvPr/>
        </p:nvSpPr>
        <p:spPr>
          <a:xfrm>
            <a:off x="1154041" y="3343023"/>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sp>
        <p:nvSpPr>
          <p:cNvPr id="341" name="Diamond 64"/>
          <p:cNvSpPr/>
          <p:nvPr/>
        </p:nvSpPr>
        <p:spPr>
          <a:xfrm>
            <a:off x="988207" y="2306852"/>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3" name="Parallelogram 4"/>
          <p:cNvSpPr/>
          <p:nvPr/>
        </p:nvSpPr>
        <p:spPr>
          <a:xfrm>
            <a:off x="336819" y="166446"/>
            <a:ext cx="3901807" cy="4526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26" y="0"/>
                </a:lnTo>
                <a:lnTo>
                  <a:pt x="21600" y="0"/>
                </a:lnTo>
                <a:lnTo>
                  <a:pt x="20974" y="21600"/>
                </a:lnTo>
                <a:close/>
              </a:path>
            </a:pathLst>
          </a:custGeom>
          <a:solidFill>
            <a:srgbClr val="FFD661"/>
          </a:solidFill>
          <a:ln w="12700">
            <a:miter lim="400000"/>
          </a:ln>
        </p:spPr>
        <p:txBody>
          <a:bodyPr lIns="45719" rIns="45719" anchor="ctr"/>
          <a:lstStyle/>
          <a:p>
            <a:pPr algn="ctr">
              <a:defRPr sz="1300">
                <a:solidFill>
                  <a:srgbClr val="FFFFFF"/>
                </a:solidFill>
              </a:defRPr>
            </a:pPr>
            <a:endParaRPr/>
          </a:p>
        </p:txBody>
      </p:sp>
      <p:sp>
        <p:nvSpPr>
          <p:cNvPr id="344" name="Parallelogram 5"/>
          <p:cNvSpPr/>
          <p:nvPr/>
        </p:nvSpPr>
        <p:spPr>
          <a:xfrm>
            <a:off x="-266700" y="166446"/>
            <a:ext cx="624063" cy="4526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17" y="0"/>
                </a:lnTo>
                <a:lnTo>
                  <a:pt x="21600" y="0"/>
                </a:lnTo>
                <a:lnTo>
                  <a:pt x="17683" y="21600"/>
                </a:lnTo>
                <a:close/>
              </a:path>
            </a:pathLst>
          </a:custGeom>
          <a:solidFill>
            <a:srgbClr val="2C318A"/>
          </a:solidFill>
          <a:ln w="12700">
            <a:miter lim="400000"/>
          </a:ln>
        </p:spPr>
        <p:txBody>
          <a:bodyPr lIns="45719" rIns="45719" anchor="ctr"/>
          <a:lstStyle/>
          <a:p>
            <a:pPr algn="ctr">
              <a:defRPr sz="1300">
                <a:solidFill>
                  <a:srgbClr val="FFFFFF"/>
                </a:solidFill>
              </a:defRPr>
            </a:pPr>
            <a:endParaRPr/>
          </a:p>
        </p:txBody>
      </p:sp>
      <p:sp>
        <p:nvSpPr>
          <p:cNvPr id="345" name="TextBox 7"/>
          <p:cNvSpPr txBox="1"/>
          <p:nvPr/>
        </p:nvSpPr>
        <p:spPr>
          <a:xfrm>
            <a:off x="505710" y="169038"/>
            <a:ext cx="3570990" cy="4425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700">
                <a:latin typeface="Leitura Sans Grot 3"/>
                <a:ea typeface="Leitura Sans Grot 3"/>
                <a:cs typeface="Leitura Sans Grot 3"/>
                <a:sym typeface="Leitura Sans Grot 3"/>
              </a:defRPr>
            </a:lvl1pPr>
          </a:lstStyle>
          <a:p>
            <a:r>
              <a:t>Identifying Solutions</a:t>
            </a:r>
          </a:p>
        </p:txBody>
      </p:sp>
      <p:sp>
        <p:nvSpPr>
          <p:cNvPr id="346" name="TextBox 9"/>
          <p:cNvSpPr txBox="1"/>
          <p:nvPr/>
        </p:nvSpPr>
        <p:spPr>
          <a:xfrm>
            <a:off x="505711" y="669309"/>
            <a:ext cx="7189604" cy="383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just">
              <a:spcBef>
                <a:spcPts val="700"/>
              </a:spcBef>
              <a:defRPr sz="1500">
                <a:latin typeface="Titillium Web"/>
                <a:ea typeface="Titillium Web"/>
                <a:cs typeface="Titillium Web"/>
                <a:sym typeface="Titillium Web"/>
              </a:defRPr>
            </a:lvl1pPr>
          </a:lstStyle>
          <a:p>
            <a:r>
              <a:t>Research that generates and elaborates systems-based, scalable solutions</a:t>
            </a:r>
          </a:p>
        </p:txBody>
      </p:sp>
      <p:sp>
        <p:nvSpPr>
          <p:cNvPr id="347" name="TextBox 63"/>
          <p:cNvSpPr txBox="1"/>
          <p:nvPr/>
        </p:nvSpPr>
        <p:spPr>
          <a:xfrm>
            <a:off x="1420258" y="1423660"/>
            <a:ext cx="6103627" cy="18074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spcBef>
                <a:spcPts val="900"/>
              </a:spcBef>
              <a:defRPr>
                <a:latin typeface="Leitura Sans Grot 2"/>
                <a:ea typeface="Leitura Sans Grot 2"/>
                <a:cs typeface="Leitura Sans Grot 2"/>
                <a:sym typeface="Leitura Sans Grot 2"/>
              </a:defRPr>
            </a:pPr>
            <a:r>
              <a:t>Health in All Policies</a:t>
            </a:r>
          </a:p>
          <a:p>
            <a:pPr>
              <a:spcBef>
                <a:spcPts val="900"/>
              </a:spcBef>
              <a:defRPr>
                <a:latin typeface="Leitura Sans Grot 2"/>
                <a:ea typeface="Leitura Sans Grot 2"/>
                <a:cs typeface="Leitura Sans Grot 2"/>
                <a:sym typeface="Leitura Sans Grot 2"/>
              </a:defRPr>
            </a:pPr>
            <a:r>
              <a:t>Priority Programs</a:t>
            </a:r>
          </a:p>
          <a:p>
            <a:pPr>
              <a:spcBef>
                <a:spcPts val="900"/>
              </a:spcBef>
              <a:defRPr>
                <a:latin typeface="Leitura Sans Grot 2"/>
                <a:ea typeface="Leitura Sans Grot 2"/>
                <a:cs typeface="Leitura Sans Grot 2"/>
                <a:sym typeface="Leitura Sans Grot 2"/>
              </a:defRPr>
            </a:pPr>
            <a:r>
              <a:t>Priority Populations</a:t>
            </a:r>
          </a:p>
          <a:p>
            <a:pPr>
              <a:spcBef>
                <a:spcPts val="900"/>
              </a:spcBef>
              <a:defRPr>
                <a:latin typeface="Leitura Sans Grot 2"/>
                <a:ea typeface="Leitura Sans Grot 2"/>
                <a:cs typeface="Leitura Sans Grot 2"/>
                <a:sym typeface="Leitura Sans Grot 2"/>
              </a:defRPr>
            </a:pPr>
            <a:r>
              <a:t>Access to Medicines</a:t>
            </a:r>
          </a:p>
          <a:p>
            <a:pPr>
              <a:spcBef>
                <a:spcPts val="900"/>
              </a:spcBef>
              <a:defRPr>
                <a:latin typeface="Leitura Sans Grot 2"/>
                <a:ea typeface="Leitura Sans Grot 2"/>
                <a:cs typeface="Leitura Sans Grot 2"/>
                <a:sym typeface="Leitura Sans Grot 2"/>
              </a:defRPr>
            </a:pPr>
            <a:r>
              <a:t>Cost-Effectiveness and Budget Impact Analysis</a:t>
            </a:r>
          </a:p>
        </p:txBody>
      </p:sp>
      <p:grpSp>
        <p:nvGrpSpPr>
          <p:cNvPr id="350" name="Group 68"/>
          <p:cNvGrpSpPr/>
          <p:nvPr/>
        </p:nvGrpSpPr>
        <p:grpSpPr>
          <a:xfrm>
            <a:off x="794004" y="1489736"/>
            <a:ext cx="176679" cy="256541"/>
            <a:chOff x="0" y="0"/>
            <a:chExt cx="176677" cy="256540"/>
          </a:xfrm>
        </p:grpSpPr>
        <p:sp>
          <p:nvSpPr>
            <p:cNvPr id="348" name="Oval 69"/>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49" name="TextBox 70"/>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1</a:t>
              </a:r>
            </a:p>
          </p:txBody>
        </p:sp>
      </p:grpSp>
      <p:grpSp>
        <p:nvGrpSpPr>
          <p:cNvPr id="353" name="Group 72"/>
          <p:cNvGrpSpPr/>
          <p:nvPr/>
        </p:nvGrpSpPr>
        <p:grpSpPr>
          <a:xfrm>
            <a:off x="790259" y="1890320"/>
            <a:ext cx="176679" cy="256541"/>
            <a:chOff x="0" y="0"/>
            <a:chExt cx="176677" cy="256540"/>
          </a:xfrm>
        </p:grpSpPr>
        <p:sp>
          <p:nvSpPr>
            <p:cNvPr id="351" name="Oval 73"/>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52" name="TextBox 74"/>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1</a:t>
              </a:r>
            </a:p>
          </p:txBody>
        </p:sp>
      </p:grpSp>
      <p:grpSp>
        <p:nvGrpSpPr>
          <p:cNvPr id="356" name="Group 76"/>
          <p:cNvGrpSpPr/>
          <p:nvPr/>
        </p:nvGrpSpPr>
        <p:grpSpPr>
          <a:xfrm>
            <a:off x="790259" y="2277375"/>
            <a:ext cx="176679" cy="256541"/>
            <a:chOff x="0" y="0"/>
            <a:chExt cx="176677" cy="256540"/>
          </a:xfrm>
        </p:grpSpPr>
        <p:sp>
          <p:nvSpPr>
            <p:cNvPr id="354" name="Oval 77"/>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55" name="TextBox 78"/>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2</a:t>
              </a:r>
            </a:p>
          </p:txBody>
        </p:sp>
      </p:grpSp>
      <p:grpSp>
        <p:nvGrpSpPr>
          <p:cNvPr id="359" name="Group 80"/>
          <p:cNvGrpSpPr/>
          <p:nvPr/>
        </p:nvGrpSpPr>
        <p:grpSpPr>
          <a:xfrm>
            <a:off x="790259" y="2666236"/>
            <a:ext cx="176679" cy="256541"/>
            <a:chOff x="0" y="0"/>
            <a:chExt cx="176677" cy="256540"/>
          </a:xfrm>
        </p:grpSpPr>
        <p:sp>
          <p:nvSpPr>
            <p:cNvPr id="357" name="Oval 81"/>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58" name="TextBox 82"/>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2</a:t>
              </a:r>
            </a:p>
          </p:txBody>
        </p:sp>
      </p:grpSp>
      <p:sp>
        <p:nvSpPr>
          <p:cNvPr id="360" name="Diamond 84"/>
          <p:cNvSpPr/>
          <p:nvPr/>
        </p:nvSpPr>
        <p:spPr>
          <a:xfrm>
            <a:off x="987063" y="2697833"/>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grpSp>
        <p:nvGrpSpPr>
          <p:cNvPr id="363" name="Group 85"/>
          <p:cNvGrpSpPr/>
          <p:nvPr/>
        </p:nvGrpSpPr>
        <p:grpSpPr>
          <a:xfrm>
            <a:off x="790259" y="3031139"/>
            <a:ext cx="176679" cy="256541"/>
            <a:chOff x="0" y="0"/>
            <a:chExt cx="176677" cy="256540"/>
          </a:xfrm>
        </p:grpSpPr>
        <p:sp>
          <p:nvSpPr>
            <p:cNvPr id="361" name="Oval 86"/>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62" name="TextBox 87"/>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3</a:t>
              </a:r>
            </a:p>
          </p:txBody>
        </p:sp>
      </p:grpSp>
      <p:sp>
        <p:nvSpPr>
          <p:cNvPr id="364" name="Diamond 89"/>
          <p:cNvSpPr/>
          <p:nvPr/>
        </p:nvSpPr>
        <p:spPr>
          <a:xfrm>
            <a:off x="987066" y="3062738"/>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sp>
        <p:nvSpPr>
          <p:cNvPr id="365" name="Diamond 90"/>
          <p:cNvSpPr/>
          <p:nvPr/>
        </p:nvSpPr>
        <p:spPr>
          <a:xfrm>
            <a:off x="995394" y="1524137"/>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sp>
        <p:nvSpPr>
          <p:cNvPr id="366" name="Diamond 91"/>
          <p:cNvSpPr/>
          <p:nvPr/>
        </p:nvSpPr>
        <p:spPr>
          <a:xfrm>
            <a:off x="988207" y="1906465"/>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sp>
        <p:nvSpPr>
          <p:cNvPr id="367" name="Diamond 92"/>
          <p:cNvSpPr/>
          <p:nvPr/>
        </p:nvSpPr>
        <p:spPr>
          <a:xfrm>
            <a:off x="988207" y="2293227"/>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pic>
        <p:nvPicPr>
          <p:cNvPr id="368" name="Picture 1" descr="Picture 1"/>
          <p:cNvPicPr>
            <a:picLocks noChangeAspect="1"/>
          </p:cNvPicPr>
          <p:nvPr/>
        </p:nvPicPr>
        <p:blipFill>
          <a:blip r:embed="rId2">
            <a:extLst/>
          </a:blip>
          <a:srcRect l="7842" t="26826"/>
          <a:stretch>
            <a:fillRect/>
          </a:stretch>
        </p:blipFill>
        <p:spPr>
          <a:xfrm>
            <a:off x="3622149" y="2067108"/>
            <a:ext cx="5039154" cy="630726"/>
          </a:xfrm>
          <a:prstGeom prst="rect">
            <a:avLst/>
          </a:prstGeom>
          <a:ln w="12700">
            <a:miter lim="400000"/>
          </a:ln>
        </p:spPr>
      </p:pic>
      <p:grpSp>
        <p:nvGrpSpPr>
          <p:cNvPr id="373" name="Group 44"/>
          <p:cNvGrpSpPr/>
          <p:nvPr/>
        </p:nvGrpSpPr>
        <p:grpSpPr>
          <a:xfrm>
            <a:off x="6345571" y="4491725"/>
            <a:ext cx="2814604" cy="586741"/>
            <a:chOff x="0" y="0"/>
            <a:chExt cx="2814603" cy="586740"/>
          </a:xfrm>
        </p:grpSpPr>
        <p:sp>
          <p:nvSpPr>
            <p:cNvPr id="369" name="TextBox 45"/>
            <p:cNvSpPr txBox="1"/>
            <p:nvPr/>
          </p:nvSpPr>
          <p:spPr>
            <a:xfrm>
              <a:off x="782853" y="0"/>
              <a:ext cx="2031751" cy="586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sz="900">
                  <a:latin typeface="Titillium Web"/>
                  <a:ea typeface="Titillium Web"/>
                  <a:cs typeface="Titillium Web"/>
                  <a:sym typeface="Titillium Web"/>
                </a:defRPr>
              </a:pPr>
              <a:r>
                <a:t>Continuing areas of research</a:t>
              </a:r>
            </a:p>
            <a:p>
              <a:pPr>
                <a:defRPr sz="900">
                  <a:latin typeface="Titillium Web"/>
                  <a:ea typeface="Titillium Web"/>
                  <a:cs typeface="Titillium Web"/>
                  <a:sym typeface="Titillium Web"/>
                </a:defRPr>
              </a:pPr>
              <a:r>
                <a:t>New areas with little/no evidence generated for the country</a:t>
              </a:r>
            </a:p>
          </p:txBody>
        </p:sp>
        <p:sp>
          <p:nvSpPr>
            <p:cNvPr id="370" name="TextBox 46"/>
            <p:cNvSpPr txBox="1"/>
            <p:nvPr/>
          </p:nvSpPr>
          <p:spPr>
            <a:xfrm>
              <a:off x="0" y="0"/>
              <a:ext cx="636399" cy="256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LEGEND:</a:t>
              </a:r>
            </a:p>
          </p:txBody>
        </p:sp>
        <p:sp>
          <p:nvSpPr>
            <p:cNvPr id="371" name="Oval 47"/>
            <p:cNvSpPr/>
            <p:nvPr/>
          </p:nvSpPr>
          <p:spPr>
            <a:xfrm>
              <a:off x="637986" y="25811"/>
              <a:ext cx="144867" cy="142481"/>
            </a:xfrm>
            <a:prstGeom prst="ellipse">
              <a:avLst/>
            </a:prstGeom>
            <a:solidFill>
              <a:srgbClr val="2C318A"/>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72" name="Diamond 48"/>
            <p:cNvSpPr/>
            <p:nvPr/>
          </p:nvSpPr>
          <p:spPr>
            <a:xfrm>
              <a:off x="641162" y="170221"/>
              <a:ext cx="146715" cy="152146"/>
            </a:xfrm>
            <a:prstGeom prst="diamond">
              <a:avLst/>
            </a:prstGeom>
            <a:solidFill>
              <a:srgbClr val="2C318A"/>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5" name="Parallelogram 4"/>
          <p:cNvSpPr/>
          <p:nvPr/>
        </p:nvSpPr>
        <p:spPr>
          <a:xfrm>
            <a:off x="336819" y="166446"/>
            <a:ext cx="3901807" cy="4526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26" y="0"/>
                </a:lnTo>
                <a:lnTo>
                  <a:pt x="21600" y="0"/>
                </a:lnTo>
                <a:lnTo>
                  <a:pt x="20974" y="21600"/>
                </a:lnTo>
                <a:close/>
              </a:path>
            </a:pathLst>
          </a:custGeom>
          <a:solidFill>
            <a:srgbClr val="FFD661"/>
          </a:solidFill>
          <a:ln w="12700">
            <a:miter lim="400000"/>
          </a:ln>
        </p:spPr>
        <p:txBody>
          <a:bodyPr lIns="45719" rIns="45719" anchor="ctr"/>
          <a:lstStyle/>
          <a:p>
            <a:pPr algn="ctr">
              <a:defRPr sz="1300">
                <a:solidFill>
                  <a:srgbClr val="FFFFFF"/>
                </a:solidFill>
              </a:defRPr>
            </a:pPr>
            <a:endParaRPr/>
          </a:p>
        </p:txBody>
      </p:sp>
      <p:sp>
        <p:nvSpPr>
          <p:cNvPr id="376" name="Parallelogram 5"/>
          <p:cNvSpPr/>
          <p:nvPr/>
        </p:nvSpPr>
        <p:spPr>
          <a:xfrm>
            <a:off x="-266700" y="166446"/>
            <a:ext cx="624063" cy="4526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17" y="0"/>
                </a:lnTo>
                <a:lnTo>
                  <a:pt x="21600" y="0"/>
                </a:lnTo>
                <a:lnTo>
                  <a:pt x="17683" y="21600"/>
                </a:lnTo>
                <a:close/>
              </a:path>
            </a:pathLst>
          </a:custGeom>
          <a:solidFill>
            <a:srgbClr val="2C318A"/>
          </a:solidFill>
          <a:ln w="12700">
            <a:miter lim="400000"/>
          </a:ln>
        </p:spPr>
        <p:txBody>
          <a:bodyPr lIns="45719" rIns="45719" anchor="ctr"/>
          <a:lstStyle/>
          <a:p>
            <a:pPr algn="ctr">
              <a:defRPr sz="1300">
                <a:solidFill>
                  <a:srgbClr val="FFFFFF"/>
                </a:solidFill>
              </a:defRPr>
            </a:pPr>
            <a:endParaRPr/>
          </a:p>
        </p:txBody>
      </p:sp>
      <p:sp>
        <p:nvSpPr>
          <p:cNvPr id="377" name="TextBox 7"/>
          <p:cNvSpPr txBox="1"/>
          <p:nvPr/>
        </p:nvSpPr>
        <p:spPr>
          <a:xfrm>
            <a:off x="505710" y="169038"/>
            <a:ext cx="3570990" cy="4425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700">
                <a:latin typeface="Leitura Sans Grot 3"/>
                <a:ea typeface="Leitura Sans Grot 3"/>
                <a:cs typeface="Leitura Sans Grot 3"/>
                <a:sym typeface="Leitura Sans Grot 3"/>
              </a:defRPr>
            </a:lvl1pPr>
          </a:lstStyle>
          <a:p>
            <a:r>
              <a:t>Setting Standards</a:t>
            </a:r>
          </a:p>
        </p:txBody>
      </p:sp>
      <p:sp>
        <p:nvSpPr>
          <p:cNvPr id="378" name="TextBox 9"/>
          <p:cNvSpPr txBox="1"/>
          <p:nvPr/>
        </p:nvSpPr>
        <p:spPr>
          <a:xfrm>
            <a:off x="505711" y="669309"/>
            <a:ext cx="7189604" cy="675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700"/>
              </a:spcBef>
              <a:defRPr sz="1500">
                <a:latin typeface="Titillium Web"/>
                <a:ea typeface="Titillium Web"/>
                <a:cs typeface="Titillium Web"/>
                <a:sym typeface="Titillium Web"/>
              </a:defRPr>
            </a:lvl1pPr>
          </a:lstStyle>
          <a:p>
            <a:r>
              <a:t>Research that informs the development of standards that are critical in assuring healthcare quality and system efficiency</a:t>
            </a:r>
          </a:p>
        </p:txBody>
      </p:sp>
      <p:sp>
        <p:nvSpPr>
          <p:cNvPr id="379" name="TextBox 35"/>
          <p:cNvSpPr txBox="1"/>
          <p:nvPr/>
        </p:nvSpPr>
        <p:spPr>
          <a:xfrm>
            <a:off x="1420258" y="1423660"/>
            <a:ext cx="6103627" cy="20614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spcBef>
                <a:spcPts val="900"/>
              </a:spcBef>
              <a:defRPr>
                <a:latin typeface="Leitura Sans Grot 2"/>
                <a:ea typeface="Leitura Sans Grot 2"/>
                <a:cs typeface="Leitura Sans Grot 2"/>
                <a:sym typeface="Leitura Sans Grot 2"/>
              </a:defRPr>
            </a:pPr>
            <a:r>
              <a:t>Cost Accounting and Price Reference Systems</a:t>
            </a:r>
          </a:p>
          <a:p>
            <a:pPr>
              <a:spcBef>
                <a:spcPts val="900"/>
              </a:spcBef>
              <a:defRPr>
                <a:latin typeface="Leitura Sans Grot 2"/>
                <a:ea typeface="Leitura Sans Grot 2"/>
                <a:cs typeface="Leitura Sans Grot 2"/>
                <a:sym typeface="Leitura Sans Grot 2"/>
              </a:defRPr>
            </a:pPr>
            <a:r>
              <a:t>Health Professional’/Workers’ Incentives</a:t>
            </a:r>
          </a:p>
          <a:p>
            <a:pPr>
              <a:spcBef>
                <a:spcPts val="900"/>
              </a:spcBef>
              <a:defRPr>
                <a:latin typeface="Leitura Sans Grot 2"/>
                <a:ea typeface="Leitura Sans Grot 2"/>
                <a:cs typeface="Leitura Sans Grot 2"/>
                <a:sym typeface="Leitura Sans Grot 2"/>
              </a:defRPr>
            </a:pPr>
            <a:r>
              <a:t>Procedural Terminologies and Disease Groupings</a:t>
            </a:r>
          </a:p>
          <a:p>
            <a:pPr>
              <a:spcBef>
                <a:spcPts val="900"/>
              </a:spcBef>
              <a:defRPr>
                <a:latin typeface="Leitura Sans Grot 2"/>
                <a:ea typeface="Leitura Sans Grot 2"/>
                <a:cs typeface="Leitura Sans Grot 2"/>
                <a:sym typeface="Leitura Sans Grot 2"/>
              </a:defRPr>
            </a:pPr>
            <a:r>
              <a:t>Clinical Practice Guidelines</a:t>
            </a:r>
          </a:p>
          <a:p>
            <a:pPr>
              <a:spcBef>
                <a:spcPts val="900"/>
              </a:spcBef>
              <a:defRPr>
                <a:latin typeface="Leitura Sans Grot 2"/>
                <a:ea typeface="Leitura Sans Grot 2"/>
                <a:cs typeface="Leitura Sans Grot 2"/>
                <a:sym typeface="Leitura Sans Grot 2"/>
              </a:defRPr>
            </a:pPr>
            <a:r>
              <a:t>Private Health Insurance and Health Maintenance Organizations</a:t>
            </a:r>
          </a:p>
        </p:txBody>
      </p:sp>
      <p:grpSp>
        <p:nvGrpSpPr>
          <p:cNvPr id="382" name="Group 53"/>
          <p:cNvGrpSpPr/>
          <p:nvPr/>
        </p:nvGrpSpPr>
        <p:grpSpPr>
          <a:xfrm>
            <a:off x="790259" y="2666236"/>
            <a:ext cx="176679" cy="256541"/>
            <a:chOff x="0" y="0"/>
            <a:chExt cx="176677" cy="256540"/>
          </a:xfrm>
        </p:grpSpPr>
        <p:sp>
          <p:nvSpPr>
            <p:cNvPr id="380" name="Oval 54"/>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81" name="TextBox 55"/>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1</a:t>
              </a:r>
            </a:p>
          </p:txBody>
        </p:sp>
      </p:grpSp>
      <p:sp>
        <p:nvSpPr>
          <p:cNvPr id="383" name="Diamond 57"/>
          <p:cNvSpPr/>
          <p:nvPr/>
        </p:nvSpPr>
        <p:spPr>
          <a:xfrm>
            <a:off x="992490" y="2690161"/>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grpSp>
        <p:nvGrpSpPr>
          <p:cNvPr id="386" name="Group 63"/>
          <p:cNvGrpSpPr/>
          <p:nvPr/>
        </p:nvGrpSpPr>
        <p:grpSpPr>
          <a:xfrm>
            <a:off x="791649" y="1492539"/>
            <a:ext cx="176679" cy="256542"/>
            <a:chOff x="0" y="0"/>
            <a:chExt cx="176677" cy="256540"/>
          </a:xfrm>
        </p:grpSpPr>
        <p:sp>
          <p:nvSpPr>
            <p:cNvPr id="384" name="Oval 64"/>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85" name="TextBox 65"/>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2</a:t>
              </a:r>
            </a:p>
          </p:txBody>
        </p:sp>
      </p:grpSp>
      <p:sp>
        <p:nvSpPr>
          <p:cNvPr id="387" name="Diamond 66"/>
          <p:cNvSpPr/>
          <p:nvPr/>
        </p:nvSpPr>
        <p:spPr>
          <a:xfrm>
            <a:off x="1155431" y="1524137"/>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grpSp>
        <p:nvGrpSpPr>
          <p:cNvPr id="390" name="Group 68"/>
          <p:cNvGrpSpPr/>
          <p:nvPr/>
        </p:nvGrpSpPr>
        <p:grpSpPr>
          <a:xfrm>
            <a:off x="959467" y="1499498"/>
            <a:ext cx="176679" cy="256541"/>
            <a:chOff x="0" y="0"/>
            <a:chExt cx="176677" cy="256540"/>
          </a:xfrm>
        </p:grpSpPr>
        <p:sp>
          <p:nvSpPr>
            <p:cNvPr id="388" name="Oval 69"/>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89" name="TextBox 70"/>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3</a:t>
              </a:r>
            </a:p>
          </p:txBody>
        </p:sp>
      </p:grpSp>
      <p:grpSp>
        <p:nvGrpSpPr>
          <p:cNvPr id="393" name="Group 71"/>
          <p:cNvGrpSpPr/>
          <p:nvPr/>
        </p:nvGrpSpPr>
        <p:grpSpPr>
          <a:xfrm>
            <a:off x="790259" y="1888357"/>
            <a:ext cx="176679" cy="256541"/>
            <a:chOff x="0" y="0"/>
            <a:chExt cx="176677" cy="256540"/>
          </a:xfrm>
        </p:grpSpPr>
        <p:sp>
          <p:nvSpPr>
            <p:cNvPr id="391" name="Oval 72"/>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92" name="TextBox 73"/>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2</a:t>
              </a:r>
            </a:p>
          </p:txBody>
        </p:sp>
      </p:grpSp>
      <p:sp>
        <p:nvSpPr>
          <p:cNvPr id="394" name="Diamond 74"/>
          <p:cNvSpPr/>
          <p:nvPr/>
        </p:nvSpPr>
        <p:spPr>
          <a:xfrm>
            <a:off x="988207" y="1904209"/>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grpSp>
        <p:nvGrpSpPr>
          <p:cNvPr id="397" name="Group 75"/>
          <p:cNvGrpSpPr/>
          <p:nvPr/>
        </p:nvGrpSpPr>
        <p:grpSpPr>
          <a:xfrm>
            <a:off x="790259" y="2277375"/>
            <a:ext cx="176679" cy="256541"/>
            <a:chOff x="0" y="0"/>
            <a:chExt cx="176677" cy="256540"/>
          </a:xfrm>
        </p:grpSpPr>
        <p:sp>
          <p:nvSpPr>
            <p:cNvPr id="395" name="Oval 76"/>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396" name="TextBox 77"/>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3</a:t>
              </a:r>
            </a:p>
          </p:txBody>
        </p:sp>
      </p:grpSp>
      <p:sp>
        <p:nvSpPr>
          <p:cNvPr id="398" name="Diamond 78"/>
          <p:cNvSpPr/>
          <p:nvPr/>
        </p:nvSpPr>
        <p:spPr>
          <a:xfrm>
            <a:off x="988207" y="2293227"/>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grpSp>
        <p:nvGrpSpPr>
          <p:cNvPr id="401" name="Group 79"/>
          <p:cNvGrpSpPr/>
          <p:nvPr/>
        </p:nvGrpSpPr>
        <p:grpSpPr>
          <a:xfrm>
            <a:off x="797447" y="3051960"/>
            <a:ext cx="176679" cy="256542"/>
            <a:chOff x="0" y="0"/>
            <a:chExt cx="176677" cy="256540"/>
          </a:xfrm>
        </p:grpSpPr>
        <p:sp>
          <p:nvSpPr>
            <p:cNvPr id="399" name="Oval 80"/>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400" name="TextBox 81"/>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2</a:t>
              </a:r>
            </a:p>
          </p:txBody>
        </p:sp>
      </p:grpSp>
      <p:sp>
        <p:nvSpPr>
          <p:cNvPr id="402" name="Diamond 82"/>
          <p:cNvSpPr/>
          <p:nvPr/>
        </p:nvSpPr>
        <p:spPr>
          <a:xfrm>
            <a:off x="995394" y="3067811"/>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grpSp>
        <p:nvGrpSpPr>
          <p:cNvPr id="407" name="Group 44"/>
          <p:cNvGrpSpPr/>
          <p:nvPr/>
        </p:nvGrpSpPr>
        <p:grpSpPr>
          <a:xfrm>
            <a:off x="6345571" y="4491725"/>
            <a:ext cx="2814604" cy="586741"/>
            <a:chOff x="0" y="0"/>
            <a:chExt cx="2814603" cy="586740"/>
          </a:xfrm>
        </p:grpSpPr>
        <p:sp>
          <p:nvSpPr>
            <p:cNvPr id="403" name="TextBox 45"/>
            <p:cNvSpPr txBox="1"/>
            <p:nvPr/>
          </p:nvSpPr>
          <p:spPr>
            <a:xfrm>
              <a:off x="782853" y="0"/>
              <a:ext cx="2031751" cy="586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sz="900">
                  <a:latin typeface="Titillium Web"/>
                  <a:ea typeface="Titillium Web"/>
                  <a:cs typeface="Titillium Web"/>
                  <a:sym typeface="Titillium Web"/>
                </a:defRPr>
              </a:pPr>
              <a:r>
                <a:t>Continuing areas of research</a:t>
              </a:r>
            </a:p>
            <a:p>
              <a:pPr>
                <a:defRPr sz="900">
                  <a:latin typeface="Titillium Web"/>
                  <a:ea typeface="Titillium Web"/>
                  <a:cs typeface="Titillium Web"/>
                  <a:sym typeface="Titillium Web"/>
                </a:defRPr>
              </a:pPr>
              <a:r>
                <a:t>New areas with little/no evidence generated for the country</a:t>
              </a:r>
            </a:p>
          </p:txBody>
        </p:sp>
        <p:sp>
          <p:nvSpPr>
            <p:cNvPr id="404" name="TextBox 46"/>
            <p:cNvSpPr txBox="1"/>
            <p:nvPr/>
          </p:nvSpPr>
          <p:spPr>
            <a:xfrm>
              <a:off x="0" y="0"/>
              <a:ext cx="636399" cy="256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LEGEND:</a:t>
              </a:r>
            </a:p>
          </p:txBody>
        </p:sp>
        <p:sp>
          <p:nvSpPr>
            <p:cNvPr id="405" name="Oval 47"/>
            <p:cNvSpPr/>
            <p:nvPr/>
          </p:nvSpPr>
          <p:spPr>
            <a:xfrm>
              <a:off x="637986" y="25811"/>
              <a:ext cx="144867" cy="142481"/>
            </a:xfrm>
            <a:prstGeom prst="ellipse">
              <a:avLst/>
            </a:prstGeom>
            <a:solidFill>
              <a:srgbClr val="2C318A"/>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406" name="Diamond 48"/>
            <p:cNvSpPr/>
            <p:nvPr/>
          </p:nvSpPr>
          <p:spPr>
            <a:xfrm>
              <a:off x="641162" y="170221"/>
              <a:ext cx="146715" cy="152146"/>
            </a:xfrm>
            <a:prstGeom prst="diamond">
              <a:avLst/>
            </a:prstGeom>
            <a:solidFill>
              <a:srgbClr val="2C318A"/>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 name="Parallelogram 4"/>
          <p:cNvSpPr/>
          <p:nvPr/>
        </p:nvSpPr>
        <p:spPr>
          <a:xfrm>
            <a:off x="336819" y="166446"/>
            <a:ext cx="3901807" cy="4526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26" y="0"/>
                </a:lnTo>
                <a:lnTo>
                  <a:pt x="21600" y="0"/>
                </a:lnTo>
                <a:lnTo>
                  <a:pt x="20974" y="21600"/>
                </a:lnTo>
                <a:close/>
              </a:path>
            </a:pathLst>
          </a:custGeom>
          <a:solidFill>
            <a:srgbClr val="FFD661"/>
          </a:solidFill>
          <a:ln w="12700">
            <a:miter lim="400000"/>
          </a:ln>
        </p:spPr>
        <p:txBody>
          <a:bodyPr lIns="45719" rIns="45719" anchor="ctr"/>
          <a:lstStyle/>
          <a:p>
            <a:pPr algn="ctr">
              <a:defRPr sz="1300">
                <a:solidFill>
                  <a:srgbClr val="FFFFFF"/>
                </a:solidFill>
              </a:defRPr>
            </a:pPr>
            <a:endParaRPr/>
          </a:p>
        </p:txBody>
      </p:sp>
      <p:sp>
        <p:nvSpPr>
          <p:cNvPr id="410" name="Parallelogram 5"/>
          <p:cNvSpPr/>
          <p:nvPr/>
        </p:nvSpPr>
        <p:spPr>
          <a:xfrm>
            <a:off x="-266700" y="166446"/>
            <a:ext cx="624063" cy="4526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917" y="0"/>
                </a:lnTo>
                <a:lnTo>
                  <a:pt x="21600" y="0"/>
                </a:lnTo>
                <a:lnTo>
                  <a:pt x="17683" y="21600"/>
                </a:lnTo>
                <a:close/>
              </a:path>
            </a:pathLst>
          </a:custGeom>
          <a:solidFill>
            <a:srgbClr val="2C318A"/>
          </a:solidFill>
          <a:ln w="12700">
            <a:miter lim="400000"/>
          </a:ln>
        </p:spPr>
        <p:txBody>
          <a:bodyPr lIns="45719" rIns="45719" anchor="ctr"/>
          <a:lstStyle/>
          <a:p>
            <a:pPr algn="ctr">
              <a:defRPr sz="1300">
                <a:solidFill>
                  <a:srgbClr val="FFFFFF"/>
                </a:solidFill>
              </a:defRPr>
            </a:pPr>
            <a:endParaRPr/>
          </a:p>
        </p:txBody>
      </p:sp>
      <p:sp>
        <p:nvSpPr>
          <p:cNvPr id="411" name="TextBox 7"/>
          <p:cNvSpPr txBox="1"/>
          <p:nvPr/>
        </p:nvSpPr>
        <p:spPr>
          <a:xfrm>
            <a:off x="505711" y="169038"/>
            <a:ext cx="4909569" cy="4425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700">
                <a:latin typeface="Leitura Sans Grot 3"/>
                <a:ea typeface="Leitura Sans Grot 3"/>
                <a:cs typeface="Leitura Sans Grot 3"/>
                <a:sym typeface="Leitura Sans Grot 3"/>
              </a:defRPr>
            </a:lvl1pPr>
          </a:lstStyle>
          <a:p>
            <a:r>
              <a:t>Ensuring Accountability</a:t>
            </a:r>
          </a:p>
        </p:txBody>
      </p:sp>
      <p:sp>
        <p:nvSpPr>
          <p:cNvPr id="412" name="TextBox 9"/>
          <p:cNvSpPr txBox="1"/>
          <p:nvPr/>
        </p:nvSpPr>
        <p:spPr>
          <a:xfrm>
            <a:off x="505711" y="669309"/>
            <a:ext cx="7189604" cy="675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spcBef>
                <a:spcPts val="700"/>
              </a:spcBef>
              <a:defRPr sz="1500">
                <a:latin typeface="Titillium Web"/>
                <a:ea typeface="Titillium Web"/>
                <a:cs typeface="Titillium Web"/>
                <a:sym typeface="Titillium Web"/>
              </a:defRPr>
            </a:lvl1pPr>
          </a:lstStyle>
          <a:p>
            <a:r>
              <a:t>Research that provides objective assessment of program impact and design accountability mechanisms</a:t>
            </a:r>
          </a:p>
        </p:txBody>
      </p:sp>
      <p:sp>
        <p:nvSpPr>
          <p:cNvPr id="413" name="TextBox 35"/>
          <p:cNvSpPr txBox="1"/>
          <p:nvPr/>
        </p:nvSpPr>
        <p:spPr>
          <a:xfrm>
            <a:off x="1420258" y="1471666"/>
            <a:ext cx="6103627" cy="829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spcBef>
                <a:spcPts val="900"/>
              </a:spcBef>
              <a:defRPr>
                <a:latin typeface="Leitura Sans Grot 2"/>
                <a:ea typeface="Leitura Sans Grot 2"/>
                <a:cs typeface="Leitura Sans Grot 2"/>
                <a:sym typeface="Leitura Sans Grot 2"/>
              </a:defRPr>
            </a:pPr>
            <a:r>
              <a:t>Evaluation, Dissemination, and Action</a:t>
            </a:r>
          </a:p>
          <a:p>
            <a:pPr>
              <a:spcBef>
                <a:spcPts val="900"/>
              </a:spcBef>
              <a:defRPr sz="100">
                <a:latin typeface="Leitura Sans Grot 2"/>
                <a:ea typeface="Leitura Sans Grot 2"/>
                <a:cs typeface="Leitura Sans Grot 2"/>
                <a:sym typeface="Leitura Sans Grot 2"/>
              </a:defRPr>
            </a:pPr>
            <a:endParaRPr/>
          </a:p>
          <a:p>
            <a:pPr>
              <a:spcBef>
                <a:spcPts val="900"/>
              </a:spcBef>
              <a:defRPr>
                <a:latin typeface="Leitura Sans Grot 2"/>
                <a:ea typeface="Leitura Sans Grot 2"/>
                <a:cs typeface="Leitura Sans Grot 2"/>
                <a:sym typeface="Leitura Sans Grot 2"/>
              </a:defRPr>
            </a:pPr>
            <a:r>
              <a:t>Health Impact Assessment</a:t>
            </a:r>
          </a:p>
        </p:txBody>
      </p:sp>
      <p:grpSp>
        <p:nvGrpSpPr>
          <p:cNvPr id="416" name="Group 63"/>
          <p:cNvGrpSpPr/>
          <p:nvPr/>
        </p:nvGrpSpPr>
        <p:grpSpPr>
          <a:xfrm>
            <a:off x="970552" y="1499398"/>
            <a:ext cx="176679" cy="256541"/>
            <a:chOff x="0" y="0"/>
            <a:chExt cx="176677" cy="256540"/>
          </a:xfrm>
        </p:grpSpPr>
        <p:sp>
          <p:nvSpPr>
            <p:cNvPr id="414" name="Oval 64"/>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415" name="TextBox 65"/>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2</a:t>
              </a:r>
            </a:p>
          </p:txBody>
        </p:sp>
      </p:grpSp>
      <p:grpSp>
        <p:nvGrpSpPr>
          <p:cNvPr id="419" name="Group 68"/>
          <p:cNvGrpSpPr/>
          <p:nvPr/>
        </p:nvGrpSpPr>
        <p:grpSpPr>
          <a:xfrm>
            <a:off x="782400" y="1665970"/>
            <a:ext cx="176679" cy="256541"/>
            <a:chOff x="0" y="0"/>
            <a:chExt cx="176677" cy="256540"/>
          </a:xfrm>
        </p:grpSpPr>
        <p:sp>
          <p:nvSpPr>
            <p:cNvPr id="417" name="Oval 69"/>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418" name="TextBox 70"/>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3</a:t>
              </a:r>
            </a:p>
          </p:txBody>
        </p:sp>
      </p:grpSp>
      <p:grpSp>
        <p:nvGrpSpPr>
          <p:cNvPr id="422" name="Group 71"/>
          <p:cNvGrpSpPr/>
          <p:nvPr/>
        </p:nvGrpSpPr>
        <p:grpSpPr>
          <a:xfrm>
            <a:off x="790259" y="2043410"/>
            <a:ext cx="176679" cy="256541"/>
            <a:chOff x="0" y="0"/>
            <a:chExt cx="176677" cy="256540"/>
          </a:xfrm>
        </p:grpSpPr>
        <p:sp>
          <p:nvSpPr>
            <p:cNvPr id="420" name="Oval 72"/>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421" name="TextBox 73"/>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1</a:t>
              </a:r>
            </a:p>
          </p:txBody>
        </p:sp>
      </p:grpSp>
      <p:sp>
        <p:nvSpPr>
          <p:cNvPr id="423" name="Diamond 74"/>
          <p:cNvSpPr/>
          <p:nvPr/>
        </p:nvSpPr>
        <p:spPr>
          <a:xfrm>
            <a:off x="988207" y="2059262"/>
            <a:ext cx="146715" cy="152146"/>
          </a:xfrm>
          <a:prstGeom prst="diamond">
            <a:avLst/>
          </a:prstGeom>
          <a:solidFill>
            <a:srgbClr val="2C318A"/>
          </a:solidFill>
          <a:ln w="12700">
            <a:miter lim="400000"/>
          </a:ln>
        </p:spPr>
        <p:txBody>
          <a:bodyPr lIns="45719" rIns="45719" anchor="ctr"/>
          <a:lstStyle/>
          <a:p>
            <a:pPr algn="ctr">
              <a:defRPr sz="1300">
                <a:solidFill>
                  <a:srgbClr val="FFFFFF"/>
                </a:solidFill>
              </a:defRPr>
            </a:pPr>
            <a:endParaRPr/>
          </a:p>
        </p:txBody>
      </p:sp>
      <p:grpSp>
        <p:nvGrpSpPr>
          <p:cNvPr id="426" name="Group 47"/>
          <p:cNvGrpSpPr/>
          <p:nvPr/>
        </p:nvGrpSpPr>
        <p:grpSpPr>
          <a:xfrm>
            <a:off x="782400" y="1494130"/>
            <a:ext cx="176679" cy="256541"/>
            <a:chOff x="0" y="0"/>
            <a:chExt cx="176677" cy="256540"/>
          </a:xfrm>
        </p:grpSpPr>
        <p:sp>
          <p:nvSpPr>
            <p:cNvPr id="424" name="Oval 48"/>
            <p:cNvSpPr/>
            <p:nvPr/>
          </p:nvSpPr>
          <p:spPr>
            <a:xfrm>
              <a:off x="31811" y="25811"/>
              <a:ext cx="144867" cy="142481"/>
            </a:xfrm>
            <a:prstGeom prst="ellipse">
              <a:avLst/>
            </a:prstGeom>
            <a:solidFill>
              <a:srgbClr val="FFD661"/>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425" name="TextBox 49"/>
            <p:cNvSpPr txBox="1"/>
            <p:nvPr/>
          </p:nvSpPr>
          <p:spPr>
            <a:xfrm>
              <a:off x="0" y="0"/>
              <a:ext cx="176678" cy="2565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1</a:t>
              </a:r>
            </a:p>
          </p:txBody>
        </p:sp>
      </p:grpSp>
      <p:sp>
        <p:nvSpPr>
          <p:cNvPr id="427" name="Oval 88"/>
          <p:cNvSpPr/>
          <p:nvPr/>
        </p:nvSpPr>
        <p:spPr>
          <a:xfrm>
            <a:off x="993799" y="1697225"/>
            <a:ext cx="144867" cy="142483"/>
          </a:xfrm>
          <a:prstGeom prst="ellipse">
            <a:avLst/>
          </a:prstGeom>
          <a:solidFill>
            <a:srgbClr val="2C318A"/>
          </a:solidFill>
          <a:ln w="12700">
            <a:miter lim="400000"/>
          </a:ln>
        </p:spPr>
        <p:txBody>
          <a:bodyPr lIns="45719" rIns="45719" anchor="ctr"/>
          <a:lstStyle/>
          <a:p>
            <a:pPr algn="ctr">
              <a:defRPr sz="1300">
                <a:solidFill>
                  <a:srgbClr val="FFFFFF"/>
                </a:solidFill>
              </a:defRPr>
            </a:pPr>
            <a:endParaRPr/>
          </a:p>
        </p:txBody>
      </p:sp>
      <p:grpSp>
        <p:nvGrpSpPr>
          <p:cNvPr id="432" name="Group 36"/>
          <p:cNvGrpSpPr/>
          <p:nvPr/>
        </p:nvGrpSpPr>
        <p:grpSpPr>
          <a:xfrm>
            <a:off x="6345571" y="4491725"/>
            <a:ext cx="2814604" cy="586741"/>
            <a:chOff x="0" y="0"/>
            <a:chExt cx="2814603" cy="586740"/>
          </a:xfrm>
        </p:grpSpPr>
        <p:sp>
          <p:nvSpPr>
            <p:cNvPr id="428" name="TextBox 37"/>
            <p:cNvSpPr txBox="1"/>
            <p:nvPr/>
          </p:nvSpPr>
          <p:spPr>
            <a:xfrm>
              <a:off x="782853" y="0"/>
              <a:ext cx="2031751" cy="5867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sz="900">
                  <a:latin typeface="Titillium Web"/>
                  <a:ea typeface="Titillium Web"/>
                  <a:cs typeface="Titillium Web"/>
                  <a:sym typeface="Titillium Web"/>
                </a:defRPr>
              </a:pPr>
              <a:r>
                <a:t>Continuing areas of research</a:t>
              </a:r>
            </a:p>
            <a:p>
              <a:pPr>
                <a:defRPr sz="900">
                  <a:latin typeface="Titillium Web"/>
                  <a:ea typeface="Titillium Web"/>
                  <a:cs typeface="Titillium Web"/>
                  <a:sym typeface="Titillium Web"/>
                </a:defRPr>
              </a:pPr>
              <a:r>
                <a:t>New areas with little/no evidence generated for the country</a:t>
              </a:r>
            </a:p>
          </p:txBody>
        </p:sp>
        <p:sp>
          <p:nvSpPr>
            <p:cNvPr id="429" name="TextBox 38"/>
            <p:cNvSpPr txBox="1"/>
            <p:nvPr/>
          </p:nvSpPr>
          <p:spPr>
            <a:xfrm>
              <a:off x="0" y="0"/>
              <a:ext cx="636399" cy="256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just">
                <a:defRPr sz="900" b="1">
                  <a:latin typeface="Titillium Web"/>
                  <a:ea typeface="Titillium Web"/>
                  <a:cs typeface="Titillium Web"/>
                  <a:sym typeface="Titillium Web"/>
                </a:defRPr>
              </a:lvl1pPr>
            </a:lstStyle>
            <a:p>
              <a:r>
                <a:t>LEGEND:</a:t>
              </a:r>
            </a:p>
          </p:txBody>
        </p:sp>
        <p:sp>
          <p:nvSpPr>
            <p:cNvPr id="430" name="Oval 39"/>
            <p:cNvSpPr/>
            <p:nvPr/>
          </p:nvSpPr>
          <p:spPr>
            <a:xfrm>
              <a:off x="637986" y="25811"/>
              <a:ext cx="144867" cy="142481"/>
            </a:xfrm>
            <a:prstGeom prst="ellipse">
              <a:avLst/>
            </a:prstGeom>
            <a:solidFill>
              <a:srgbClr val="2C318A"/>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sp>
          <p:nvSpPr>
            <p:cNvPr id="431" name="Diamond 40"/>
            <p:cNvSpPr/>
            <p:nvPr/>
          </p:nvSpPr>
          <p:spPr>
            <a:xfrm>
              <a:off x="641162" y="170221"/>
              <a:ext cx="146715" cy="152146"/>
            </a:xfrm>
            <a:prstGeom prst="diamond">
              <a:avLst/>
            </a:prstGeom>
            <a:solidFill>
              <a:srgbClr val="2C318A"/>
            </a:solidFill>
            <a:ln w="12700" cap="flat">
              <a:noFill/>
              <a:miter lim="400000"/>
            </a:ln>
            <a:effectLst/>
          </p:spPr>
          <p:txBody>
            <a:bodyPr wrap="square" lIns="45719" tIns="45719" rIns="45719" bIns="45719" numCol="1" anchor="ctr">
              <a:noAutofit/>
            </a:bodyPr>
            <a:lstStyle/>
            <a:p>
              <a:pPr algn="ctr">
                <a:defRPr sz="1300">
                  <a:solidFill>
                    <a:srgbClr val="FFFFFF"/>
                  </a:solidFill>
                </a:defRPr>
              </a:pPr>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84"/>
          <p:cNvSpPr/>
          <p:nvPr/>
        </p:nvSpPr>
        <p:spPr>
          <a:xfrm>
            <a:off x="-1" y="822645"/>
            <a:ext cx="3058271" cy="4320856"/>
          </a:xfrm>
          <a:prstGeom prst="rect">
            <a:avLst/>
          </a:prstGeom>
          <a:solidFill>
            <a:srgbClr val="F2F2F2"/>
          </a:solidFill>
          <a:ln w="12700">
            <a:miter lim="400000"/>
          </a:ln>
        </p:spPr>
        <p:txBody>
          <a:bodyPr lIns="45719" rIns="45719" anchor="ctr"/>
          <a:lstStyle/>
          <a:p>
            <a:pPr algn="ctr"/>
            <a:endParaRPr/>
          </a:p>
        </p:txBody>
      </p:sp>
      <p:sp>
        <p:nvSpPr>
          <p:cNvPr id="134" name="TextBox 9"/>
          <p:cNvSpPr txBox="1"/>
          <p:nvPr/>
        </p:nvSpPr>
        <p:spPr>
          <a:xfrm>
            <a:off x="6411583" y="2221087"/>
            <a:ext cx="2404509" cy="929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1600">
                <a:latin typeface="Open Sans Bold"/>
                <a:ea typeface="Open Sans Bold"/>
                <a:cs typeface="Open Sans Bold"/>
                <a:sym typeface="Open Sans Bold"/>
              </a:defRPr>
            </a:lvl1pPr>
          </a:lstStyle>
          <a:p>
            <a:r>
              <a:t>health policy and systems research needs</a:t>
            </a:r>
          </a:p>
        </p:txBody>
      </p:sp>
      <p:sp>
        <p:nvSpPr>
          <p:cNvPr id="135" name="TextBox 10"/>
          <p:cNvSpPr txBox="1"/>
          <p:nvPr/>
        </p:nvSpPr>
        <p:spPr>
          <a:xfrm>
            <a:off x="3905377" y="2182986"/>
            <a:ext cx="1659099" cy="1005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a:latin typeface="Open Sans Bold"/>
                <a:ea typeface="Open Sans Bold"/>
                <a:cs typeface="Open Sans Bold"/>
                <a:sym typeface="Open Sans Bold"/>
              </a:defRPr>
            </a:lvl1pPr>
          </a:lstStyle>
          <a:p>
            <a:r>
              <a:t>clinical research needs</a:t>
            </a:r>
          </a:p>
        </p:txBody>
      </p:sp>
      <p:sp>
        <p:nvSpPr>
          <p:cNvPr id="136" name="Rectangle 1"/>
          <p:cNvSpPr txBox="1"/>
          <p:nvPr/>
        </p:nvSpPr>
        <p:spPr>
          <a:xfrm>
            <a:off x="4715426" y="3455355"/>
            <a:ext cx="3601192" cy="6502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solidFill>
                  <a:srgbClr val="FF0000"/>
                </a:solidFill>
                <a:latin typeface="Montserrat-Bold"/>
                <a:ea typeface="Montserrat-Bold"/>
                <a:cs typeface="Montserrat-Bold"/>
                <a:sym typeface="Montserrat-Bold"/>
              </a:defRPr>
            </a:pPr>
            <a:r>
              <a:t>Researchers, Communicators</a:t>
            </a:r>
          </a:p>
          <a:p>
            <a:pPr>
              <a:defRPr>
                <a:solidFill>
                  <a:srgbClr val="FF0000"/>
                </a:solidFill>
                <a:latin typeface="Montserrat-Bold"/>
                <a:ea typeface="Montserrat-Bold"/>
                <a:cs typeface="Montserrat-Bold"/>
                <a:sym typeface="Montserrat-Bold"/>
              </a:defRPr>
            </a:pPr>
            <a:r>
              <a:t>Entrepreneurs, Influencers</a:t>
            </a:r>
          </a:p>
        </p:txBody>
      </p:sp>
      <p:sp>
        <p:nvSpPr>
          <p:cNvPr id="137" name="Rectangle 3"/>
          <p:cNvSpPr txBox="1"/>
          <p:nvPr/>
        </p:nvSpPr>
        <p:spPr>
          <a:xfrm>
            <a:off x="238557" y="1365062"/>
            <a:ext cx="2648012" cy="3444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a:latin typeface="Open Sans Light"/>
                <a:ea typeface="Open Sans Light"/>
                <a:cs typeface="Open Sans Light"/>
                <a:sym typeface="Open Sans Light"/>
              </a:defRPr>
            </a:pPr>
            <a:r>
              <a:t>A vibrant community of health policy and systems researchers and decision-makers </a:t>
            </a:r>
            <a:r>
              <a:rPr>
                <a:latin typeface="Open Sans Bold"/>
                <a:ea typeface="Open Sans Bold"/>
                <a:cs typeface="Open Sans Bold"/>
                <a:sym typeface="Open Sans Bold"/>
              </a:rPr>
              <a:t>committed to producing and using the best available evidence</a:t>
            </a:r>
            <a:r>
              <a:t> in all policies, plans and programs towards the attainment of health system goals.</a:t>
            </a:r>
          </a:p>
        </p:txBody>
      </p:sp>
      <p:sp>
        <p:nvSpPr>
          <p:cNvPr id="138" name="Title 1"/>
          <p:cNvSpPr txBox="1"/>
          <p:nvPr/>
        </p:nvSpPr>
        <p:spPr>
          <a:xfrm>
            <a:off x="786308" y="157852"/>
            <a:ext cx="8229601"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t>The Vision</a:t>
            </a:r>
          </a:p>
        </p:txBody>
      </p:sp>
      <p:sp>
        <p:nvSpPr>
          <p:cNvPr id="139" name="Rectangle 47"/>
          <p:cNvSpPr txBox="1"/>
          <p:nvPr/>
        </p:nvSpPr>
        <p:spPr>
          <a:xfrm>
            <a:off x="348294" y="992660"/>
            <a:ext cx="2428539" cy="472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200">
                <a:solidFill>
                  <a:srgbClr val="524FA1"/>
                </a:solidFill>
                <a:latin typeface="Open Sans Bold"/>
                <a:ea typeface="Open Sans Bold"/>
                <a:cs typeface="Open Sans Bold"/>
                <a:sym typeface="Open Sans Bold"/>
              </a:defRPr>
            </a:lvl1pPr>
          </a:lstStyle>
          <a:p>
            <a:r>
              <a:t>VISION</a:t>
            </a:r>
          </a:p>
        </p:txBody>
      </p:sp>
      <p:pic>
        <p:nvPicPr>
          <p:cNvPr id="140" name="Picture 93" descr="Picture 93"/>
          <p:cNvPicPr>
            <a:picLocks noChangeAspect="1"/>
          </p:cNvPicPr>
          <p:nvPr/>
        </p:nvPicPr>
        <p:blipFill>
          <a:blip r:embed="rId2">
            <a:extLst/>
          </a:blip>
          <a:stretch>
            <a:fillRect/>
          </a:stretch>
        </p:blipFill>
        <p:spPr>
          <a:xfrm>
            <a:off x="3417494" y="184141"/>
            <a:ext cx="451105" cy="402337"/>
          </a:xfrm>
          <a:prstGeom prst="rect">
            <a:avLst/>
          </a:prstGeom>
          <a:ln w="12700">
            <a:miter lim="400000"/>
          </a:ln>
        </p:spPr>
      </p:pic>
      <p:sp>
        <p:nvSpPr>
          <p:cNvPr id="141" name="TextBox 4"/>
          <p:cNvSpPr txBox="1"/>
          <p:nvPr/>
        </p:nvSpPr>
        <p:spPr>
          <a:xfrm>
            <a:off x="5373485" y="987421"/>
            <a:ext cx="2067434" cy="701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000">
                <a:solidFill>
                  <a:schemeClr val="accent4"/>
                </a:solidFill>
                <a:latin typeface="Montserrat-Bold"/>
                <a:ea typeface="Montserrat-Bold"/>
                <a:cs typeface="Montserrat-Bold"/>
                <a:sym typeface="Montserrat-Bold"/>
              </a:defRPr>
            </a:pPr>
            <a:r>
              <a:t>Policymakers</a:t>
            </a:r>
          </a:p>
          <a:p>
            <a:pPr>
              <a:defRPr sz="2000">
                <a:solidFill>
                  <a:schemeClr val="accent4"/>
                </a:solidFill>
                <a:latin typeface="Montserrat-Bold"/>
                <a:ea typeface="Montserrat-Bold"/>
                <a:cs typeface="Montserrat-Bold"/>
                <a:sym typeface="Montserrat-Bold"/>
              </a:defRPr>
            </a:pPr>
            <a:r>
              <a:t>Legislators</a:t>
            </a:r>
          </a:p>
        </p:txBody>
      </p:sp>
      <p:sp>
        <p:nvSpPr>
          <p:cNvPr id="142"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143" name="Title 1"/>
          <p:cNvSpPr txBox="1"/>
          <p:nvPr/>
        </p:nvSpPr>
        <p:spPr>
          <a:xfrm>
            <a:off x="786308" y="157852"/>
            <a:ext cx="8229601"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t>The Vision</a:t>
            </a:r>
          </a:p>
        </p:txBody>
      </p:sp>
      <p:pic>
        <p:nvPicPr>
          <p:cNvPr id="144" name="Picture 41" descr="Picture 41"/>
          <p:cNvPicPr>
            <a:picLocks noChangeAspect="1"/>
          </p:cNvPicPr>
          <p:nvPr/>
        </p:nvPicPr>
        <p:blipFill>
          <a:blip r:embed="rId2">
            <a:extLst/>
          </a:blip>
          <a:stretch>
            <a:fillRect/>
          </a:stretch>
        </p:blipFill>
        <p:spPr>
          <a:xfrm>
            <a:off x="3417494" y="184141"/>
            <a:ext cx="451105" cy="402337"/>
          </a:xfrm>
          <a:prstGeom prst="rect">
            <a:avLst/>
          </a:prstGeom>
          <a:ln w="12700">
            <a:miter lim="400000"/>
          </a:ln>
        </p:spPr>
      </p:pic>
      <p:pic>
        <p:nvPicPr>
          <p:cNvPr id="145" name="Picture 6" descr="Picture 6"/>
          <p:cNvPicPr>
            <a:picLocks noChangeAspect="1"/>
          </p:cNvPicPr>
          <p:nvPr/>
        </p:nvPicPr>
        <p:blipFill>
          <a:blip r:embed="rId3">
            <a:extLst/>
          </a:blip>
          <a:stretch>
            <a:fillRect/>
          </a:stretch>
        </p:blipFill>
        <p:spPr>
          <a:xfrm>
            <a:off x="3556958" y="2240279"/>
            <a:ext cx="434341" cy="434342"/>
          </a:xfrm>
          <a:prstGeom prst="rect">
            <a:avLst/>
          </a:prstGeom>
          <a:ln w="12700">
            <a:miter lim="400000"/>
          </a:ln>
        </p:spPr>
      </p:pic>
      <p:sp>
        <p:nvSpPr>
          <p:cNvPr id="146" name="Up Arrow 2"/>
          <p:cNvSpPr/>
          <p:nvPr/>
        </p:nvSpPr>
        <p:spPr>
          <a:xfrm>
            <a:off x="5778203" y="1831726"/>
            <a:ext cx="266173" cy="1600638"/>
          </a:xfrm>
          <a:custGeom>
            <a:avLst/>
            <a:gdLst/>
            <a:ahLst/>
            <a:cxnLst>
              <a:cxn ang="0">
                <a:pos x="wd2" y="hd2"/>
              </a:cxn>
              <a:cxn ang="5400000">
                <a:pos x="wd2" y="hd2"/>
              </a:cxn>
              <a:cxn ang="10800000">
                <a:pos x="wd2" y="hd2"/>
              </a:cxn>
              <a:cxn ang="16200000">
                <a:pos x="wd2" y="hd2"/>
              </a:cxn>
            </a:cxnLst>
            <a:rect l="0" t="0" r="r" b="b"/>
            <a:pathLst>
              <a:path w="21600" h="21600" extrusionOk="0">
                <a:moveTo>
                  <a:pt x="0" y="1796"/>
                </a:moveTo>
                <a:lnTo>
                  <a:pt x="10800" y="0"/>
                </a:lnTo>
                <a:lnTo>
                  <a:pt x="21600" y="1796"/>
                </a:lnTo>
                <a:lnTo>
                  <a:pt x="16200" y="1796"/>
                </a:lnTo>
                <a:lnTo>
                  <a:pt x="16200" y="21600"/>
                </a:lnTo>
                <a:lnTo>
                  <a:pt x="5400" y="21600"/>
                </a:lnTo>
                <a:lnTo>
                  <a:pt x="5400" y="1796"/>
                </a:lnTo>
                <a:close/>
              </a:path>
            </a:pathLst>
          </a:custGeom>
          <a:solidFill>
            <a:srgbClr val="535353"/>
          </a:solidFill>
          <a:ln w="12700">
            <a:miter lim="400000"/>
          </a:ln>
        </p:spPr>
        <p:txBody>
          <a:bodyPr lIns="45719" rIns="45719" anchor="ctr"/>
          <a:lstStyle/>
          <a:p>
            <a:pPr algn="ctr">
              <a:defRPr>
                <a:solidFill>
                  <a:srgbClr val="FFFFFF"/>
                </a:solidFill>
              </a:defRPr>
            </a:pPr>
            <a:endParaRPr/>
          </a:p>
        </p:txBody>
      </p:sp>
      <p:sp>
        <p:nvSpPr>
          <p:cNvPr id="147" name="Down Arrow 5"/>
          <p:cNvSpPr/>
          <p:nvPr/>
        </p:nvSpPr>
        <p:spPr>
          <a:xfrm>
            <a:off x="6146576" y="1831726"/>
            <a:ext cx="254625" cy="1600639"/>
          </a:xfrm>
          <a:custGeom>
            <a:avLst/>
            <a:gdLst/>
            <a:ahLst/>
            <a:cxnLst>
              <a:cxn ang="0">
                <a:pos x="wd2" y="hd2"/>
              </a:cxn>
              <a:cxn ang="5400000">
                <a:pos x="wd2" y="hd2"/>
              </a:cxn>
              <a:cxn ang="10800000">
                <a:pos x="wd2" y="hd2"/>
              </a:cxn>
              <a:cxn ang="16200000">
                <a:pos x="wd2" y="hd2"/>
              </a:cxn>
            </a:cxnLst>
            <a:rect l="0" t="0" r="r" b="b"/>
            <a:pathLst>
              <a:path w="21600" h="21600" extrusionOk="0">
                <a:moveTo>
                  <a:pt x="0" y="19882"/>
                </a:moveTo>
                <a:lnTo>
                  <a:pt x="5400" y="19882"/>
                </a:lnTo>
                <a:lnTo>
                  <a:pt x="5400" y="0"/>
                </a:lnTo>
                <a:lnTo>
                  <a:pt x="16200" y="0"/>
                </a:lnTo>
                <a:lnTo>
                  <a:pt x="16200" y="19882"/>
                </a:lnTo>
                <a:lnTo>
                  <a:pt x="21600" y="19882"/>
                </a:lnTo>
                <a:lnTo>
                  <a:pt x="10800" y="21600"/>
                </a:lnTo>
                <a:close/>
              </a:path>
            </a:pathLst>
          </a:custGeom>
          <a:solidFill>
            <a:srgbClr val="535353"/>
          </a:solidFill>
          <a:ln w="12700">
            <a:miter lim="400000"/>
          </a:ln>
        </p:spPr>
        <p:txBody>
          <a:bodyPr lIns="45719" rIns="45719" anchor="ctr"/>
          <a:lstStyle/>
          <a:p>
            <a:pPr algn="ctr">
              <a:defRPr>
                <a:solidFill>
                  <a:srgbClr val="FFFFFF"/>
                </a:solidFill>
              </a:defRPr>
            </a:pPr>
            <a:endParaRPr/>
          </a:p>
        </p:txBody>
      </p:sp>
      <p:grpSp>
        <p:nvGrpSpPr>
          <p:cNvPr id="150" name="Rectangle 23"/>
          <p:cNvGrpSpPr/>
          <p:nvPr/>
        </p:nvGrpSpPr>
        <p:grpSpPr>
          <a:xfrm>
            <a:off x="3928320" y="4190512"/>
            <a:ext cx="2067435" cy="539090"/>
            <a:chOff x="0" y="137074"/>
            <a:chExt cx="2067433" cy="539089"/>
          </a:xfrm>
        </p:grpSpPr>
        <p:sp>
          <p:nvSpPr>
            <p:cNvPr id="148" name="Rectangle"/>
            <p:cNvSpPr/>
            <p:nvPr/>
          </p:nvSpPr>
          <p:spPr>
            <a:xfrm>
              <a:off x="0" y="137074"/>
              <a:ext cx="2067434" cy="539090"/>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sz="1200">
                  <a:solidFill>
                    <a:srgbClr val="FF0000"/>
                  </a:solidFill>
                  <a:latin typeface="Montserrat-Bold"/>
                  <a:ea typeface="Montserrat-Bold"/>
                  <a:cs typeface="Montserrat-Bold"/>
                  <a:sym typeface="Montserrat-Bold"/>
                </a:defRPr>
              </a:pPr>
              <a:endParaRPr/>
            </a:p>
          </p:txBody>
        </p:sp>
        <p:sp>
          <p:nvSpPr>
            <p:cNvPr id="149" name="Academic &amp;…"/>
            <p:cNvSpPr txBox="1"/>
            <p:nvPr/>
          </p:nvSpPr>
          <p:spPr>
            <a:xfrm>
              <a:off x="0" y="145454"/>
              <a:ext cx="2067434" cy="522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p>
              <a:pPr algn="ctr">
                <a:defRPr sz="1200">
                  <a:solidFill>
                    <a:srgbClr val="FFFFFF"/>
                  </a:solidFill>
                  <a:latin typeface="Montserrat-Bold"/>
                  <a:ea typeface="Montserrat-Bold"/>
                  <a:cs typeface="Montserrat-Bold"/>
                  <a:sym typeface="Montserrat-Bold"/>
                </a:defRPr>
              </a:pPr>
              <a:r>
                <a:t>Academic &amp; </a:t>
              </a:r>
            </a:p>
            <a:p>
              <a:pPr algn="ctr">
                <a:defRPr sz="1200">
                  <a:solidFill>
                    <a:srgbClr val="FFFFFF"/>
                  </a:solidFill>
                  <a:latin typeface="Montserrat-Bold"/>
                  <a:ea typeface="Montserrat-Bold"/>
                  <a:cs typeface="Montserrat-Bold"/>
                  <a:sym typeface="Montserrat-Bold"/>
                </a:defRPr>
              </a:pPr>
              <a:r>
                <a:t>Research Institutions </a:t>
              </a:r>
            </a:p>
          </p:txBody>
        </p:sp>
      </p:grpSp>
      <p:grpSp>
        <p:nvGrpSpPr>
          <p:cNvPr id="153" name="Rectangle 24"/>
          <p:cNvGrpSpPr/>
          <p:nvPr/>
        </p:nvGrpSpPr>
        <p:grpSpPr>
          <a:xfrm>
            <a:off x="6089701" y="4058301"/>
            <a:ext cx="2404510" cy="806218"/>
            <a:chOff x="0" y="0"/>
            <a:chExt cx="2404508" cy="806217"/>
          </a:xfrm>
        </p:grpSpPr>
        <p:sp>
          <p:nvSpPr>
            <p:cNvPr id="151" name="Rectangle"/>
            <p:cNvSpPr/>
            <p:nvPr/>
          </p:nvSpPr>
          <p:spPr>
            <a:xfrm>
              <a:off x="0" y="134245"/>
              <a:ext cx="2404509" cy="537727"/>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sz="1200">
                  <a:solidFill>
                    <a:srgbClr val="FF0000"/>
                  </a:solidFill>
                  <a:latin typeface="Montserrat-Bold"/>
                  <a:ea typeface="Montserrat-Bold"/>
                  <a:cs typeface="Montserrat-Bold"/>
                  <a:sym typeface="Montserrat-Bold"/>
                </a:defRPr>
              </a:pPr>
              <a:endParaRPr/>
            </a:p>
          </p:txBody>
        </p:sp>
        <p:sp>
          <p:nvSpPr>
            <p:cNvPr id="152" name="Health Policy and Systems Research “Institute”"/>
            <p:cNvSpPr txBox="1"/>
            <p:nvPr/>
          </p:nvSpPr>
          <p:spPr>
            <a:xfrm>
              <a:off x="0" y="0"/>
              <a:ext cx="2404509" cy="8062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1200">
                  <a:solidFill>
                    <a:srgbClr val="FFFFFF"/>
                  </a:solidFill>
                  <a:latin typeface="Montserrat-Bold"/>
                  <a:ea typeface="Montserrat-Bold"/>
                  <a:cs typeface="Montserrat-Bold"/>
                  <a:sym typeface="Montserrat-Bold"/>
                </a:defRPr>
              </a:lvl1pPr>
            </a:lstStyle>
            <a:p>
              <a:r>
                <a:t>Health Policy and Systems Research “Institute”</a:t>
              </a:r>
            </a:p>
          </p:txBody>
        </p:sp>
      </p:grpSp>
      <p:sp>
        <p:nvSpPr>
          <p:cNvPr id="154" name="Rectangle 25"/>
          <p:cNvSpPr txBox="1"/>
          <p:nvPr/>
        </p:nvSpPr>
        <p:spPr>
          <a:xfrm>
            <a:off x="5939483" y="4759330"/>
            <a:ext cx="2704946" cy="307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1200" i="1">
                <a:latin typeface="Open Sans Light"/>
                <a:ea typeface="Open Sans Light"/>
                <a:cs typeface="Open Sans Light"/>
                <a:sym typeface="Open Sans Light"/>
              </a:defRPr>
            </a:lvl1pPr>
          </a:lstStyle>
          <a:p>
            <a:r>
              <a:t>arms-length think tank</a:t>
            </a:r>
          </a:p>
        </p:txBody>
      </p:sp>
      <p:pic>
        <p:nvPicPr>
          <p:cNvPr id="155" name="Image" descr="Image"/>
          <p:cNvPicPr>
            <a:picLocks noChangeAspect="1"/>
          </p:cNvPicPr>
          <p:nvPr/>
        </p:nvPicPr>
        <p:blipFill>
          <a:blip r:embed="rId4">
            <a:extLst/>
          </a:blip>
          <a:stretch>
            <a:fillRect/>
          </a:stretch>
        </p:blipFill>
        <p:spPr>
          <a:xfrm>
            <a:off x="4855126" y="972783"/>
            <a:ext cx="451105" cy="628716"/>
          </a:xfrm>
          <a:prstGeom prst="rect">
            <a:avLst/>
          </a:prstGeom>
          <a:ln w="12700">
            <a:miter lim="400000"/>
          </a:ln>
        </p:spPr>
      </p:pic>
      <p:pic>
        <p:nvPicPr>
          <p:cNvPr id="156" name="Image" descr="Image"/>
          <p:cNvPicPr>
            <a:picLocks noChangeAspect="1"/>
          </p:cNvPicPr>
          <p:nvPr/>
        </p:nvPicPr>
        <p:blipFill>
          <a:blip r:embed="rId5">
            <a:extLst/>
          </a:blip>
          <a:stretch>
            <a:fillRect/>
          </a:stretch>
        </p:blipFill>
        <p:spPr>
          <a:xfrm>
            <a:off x="4181347" y="3505994"/>
            <a:ext cx="451106" cy="548963"/>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3"/>
          <p:cNvSpPr/>
          <p:nvPr/>
        </p:nvSpPr>
        <p:spPr>
          <a:xfrm>
            <a:off x="0" y="0"/>
            <a:ext cx="9144000" cy="5143500"/>
          </a:xfrm>
          <a:prstGeom prst="rect">
            <a:avLst/>
          </a:prstGeom>
          <a:solidFill>
            <a:srgbClr val="ED1A38"/>
          </a:solidFill>
          <a:ln w="12700">
            <a:miter lim="400000"/>
          </a:ln>
          <a:effectLst>
            <a:outerShdw blurRad="38100" dist="23000" dir="5400000" rotWithShape="0">
              <a:srgbClr val="000000">
                <a:alpha val="35000"/>
              </a:srgbClr>
            </a:outerShdw>
          </a:effectLst>
        </p:spPr>
        <p:txBody>
          <a:bodyPr lIns="45719" rIns="45719" anchor="ctr"/>
          <a:lstStyle/>
          <a:p>
            <a:pPr algn="ctr">
              <a:defRPr>
                <a:solidFill>
                  <a:srgbClr val="FFFFFF"/>
                </a:solidFill>
              </a:defRPr>
            </a:pPr>
            <a:endParaRPr/>
          </a:p>
        </p:txBody>
      </p:sp>
      <p:sp>
        <p:nvSpPr>
          <p:cNvPr id="159" name="Rectangle 13"/>
          <p:cNvSpPr/>
          <p:nvPr/>
        </p:nvSpPr>
        <p:spPr>
          <a:xfrm>
            <a:off x="6313899" y="832872"/>
            <a:ext cx="2545286" cy="4022912"/>
          </a:xfrm>
          <a:prstGeom prst="rect">
            <a:avLst/>
          </a:prstGeom>
          <a:solidFill>
            <a:srgbClr val="FFFFFF"/>
          </a:solidFill>
          <a:ln w="38100">
            <a:solidFill>
              <a:srgbClr val="ED1A38"/>
            </a:solidFill>
          </a:ln>
        </p:spPr>
        <p:txBody>
          <a:bodyPr lIns="45719" rIns="45719" anchor="ctr"/>
          <a:lstStyle/>
          <a:p>
            <a:pPr algn="ctr"/>
            <a:endParaRPr/>
          </a:p>
        </p:txBody>
      </p:sp>
      <p:sp>
        <p:nvSpPr>
          <p:cNvPr id="160" name="Rectangle 6"/>
          <p:cNvSpPr/>
          <p:nvPr/>
        </p:nvSpPr>
        <p:spPr>
          <a:xfrm>
            <a:off x="280737" y="821804"/>
            <a:ext cx="2545285" cy="4022912"/>
          </a:xfrm>
          <a:prstGeom prst="rect">
            <a:avLst/>
          </a:prstGeom>
          <a:solidFill>
            <a:srgbClr val="FFFFFF"/>
          </a:solidFill>
          <a:ln w="38100">
            <a:solidFill>
              <a:srgbClr val="ED1A38"/>
            </a:solidFill>
          </a:ln>
        </p:spPr>
        <p:txBody>
          <a:bodyPr lIns="45719" rIns="45719" anchor="ctr"/>
          <a:lstStyle/>
          <a:p>
            <a:pPr algn="ctr"/>
            <a:endParaRPr/>
          </a:p>
        </p:txBody>
      </p:sp>
      <p:sp>
        <p:nvSpPr>
          <p:cNvPr id="161" name="Rectangle 7"/>
          <p:cNvSpPr/>
          <p:nvPr/>
        </p:nvSpPr>
        <p:spPr>
          <a:xfrm>
            <a:off x="2958650" y="832872"/>
            <a:ext cx="3226700" cy="4022912"/>
          </a:xfrm>
          <a:prstGeom prst="rect">
            <a:avLst/>
          </a:prstGeom>
          <a:solidFill>
            <a:srgbClr val="FFFFFF"/>
          </a:solidFill>
          <a:ln w="38100">
            <a:solidFill>
              <a:srgbClr val="ED1A38"/>
            </a:solidFill>
          </a:ln>
        </p:spPr>
        <p:txBody>
          <a:bodyPr lIns="45719" rIns="45719" anchor="ctr"/>
          <a:lstStyle/>
          <a:p>
            <a:pPr algn="ctr"/>
            <a:endParaRPr/>
          </a:p>
        </p:txBody>
      </p:sp>
      <p:sp>
        <p:nvSpPr>
          <p:cNvPr id="162" name="Content Placeholder 2"/>
          <p:cNvSpPr txBox="1">
            <a:spLocks noGrp="1"/>
          </p:cNvSpPr>
          <p:nvPr>
            <p:ph type="body" sz="quarter" idx="1"/>
          </p:nvPr>
        </p:nvSpPr>
        <p:spPr>
          <a:xfrm>
            <a:off x="3201953" y="3189844"/>
            <a:ext cx="2703932" cy="1198185"/>
          </a:xfrm>
          <a:prstGeom prst="rect">
            <a:avLst/>
          </a:prstGeom>
        </p:spPr>
        <p:txBody>
          <a:bodyPr/>
          <a:lstStyle>
            <a:lvl1pPr marL="0" indent="0" algn="ctr" defTabSz="294894">
              <a:lnSpc>
                <a:spcPct val="110000"/>
              </a:lnSpc>
              <a:spcBef>
                <a:spcPts val="300"/>
              </a:spcBef>
              <a:buSzTx/>
              <a:buNone/>
              <a:defRPr sz="1376">
                <a:latin typeface="Open Sans Light"/>
                <a:ea typeface="Open Sans Light"/>
                <a:cs typeface="Open Sans Light"/>
                <a:sym typeface="Open Sans Light"/>
              </a:defRPr>
            </a:lvl1pPr>
          </a:lstStyle>
          <a:p>
            <a:r>
              <a:t>To create an equitable and enabling environment for health policy and systems researchers &amp; institutions all over the country</a:t>
            </a:r>
          </a:p>
        </p:txBody>
      </p:sp>
      <p:sp>
        <p:nvSpPr>
          <p:cNvPr id="163" name="Content Placeholder 2"/>
          <p:cNvSpPr txBox="1"/>
          <p:nvPr/>
        </p:nvSpPr>
        <p:spPr>
          <a:xfrm>
            <a:off x="371705" y="3204646"/>
            <a:ext cx="2363348" cy="16002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342900">
              <a:lnSpc>
                <a:spcPct val="110000"/>
              </a:lnSpc>
              <a:spcBef>
                <a:spcPts val="300"/>
              </a:spcBef>
              <a:defRPr sz="1600">
                <a:latin typeface="Open Sans Light"/>
                <a:ea typeface="Open Sans Light"/>
                <a:cs typeface="Open Sans Light"/>
                <a:sym typeface="Open Sans Light"/>
              </a:defRPr>
            </a:lvl1pPr>
          </a:lstStyle>
          <a:p>
            <a:r>
              <a:t>To inform the health sector’s global and national administrative and legislative policy agenda</a:t>
            </a:r>
          </a:p>
        </p:txBody>
      </p:sp>
      <p:pic>
        <p:nvPicPr>
          <p:cNvPr id="164" name="Picture 12" descr="Picture 12"/>
          <p:cNvPicPr>
            <a:picLocks noChangeAspect="1"/>
          </p:cNvPicPr>
          <p:nvPr/>
        </p:nvPicPr>
        <p:blipFill>
          <a:blip r:embed="rId2">
            <a:extLst/>
          </a:blip>
          <a:stretch>
            <a:fillRect/>
          </a:stretch>
        </p:blipFill>
        <p:spPr>
          <a:xfrm>
            <a:off x="670559" y="1271921"/>
            <a:ext cx="1813733" cy="1560857"/>
          </a:xfrm>
          <a:prstGeom prst="rect">
            <a:avLst/>
          </a:prstGeom>
          <a:ln w="12700">
            <a:miter lim="400000"/>
          </a:ln>
        </p:spPr>
      </p:pic>
      <p:sp>
        <p:nvSpPr>
          <p:cNvPr id="165" name="Title 1"/>
          <p:cNvSpPr txBox="1">
            <a:spLocks noGrp="1"/>
          </p:cNvSpPr>
          <p:nvPr>
            <p:ph type="title"/>
          </p:nvPr>
        </p:nvSpPr>
        <p:spPr>
          <a:xfrm>
            <a:off x="670559" y="53677"/>
            <a:ext cx="8229601" cy="857251"/>
          </a:xfrm>
          <a:prstGeom prst="rect">
            <a:avLst/>
          </a:prstGeom>
        </p:spPr>
        <p:txBody>
          <a:bodyPr/>
          <a:lstStyle>
            <a:lvl1pPr>
              <a:defRPr i="1">
                <a:solidFill>
                  <a:srgbClr val="FFFFFF"/>
                </a:solidFill>
                <a:latin typeface="Bitter"/>
                <a:ea typeface="Bitter"/>
                <a:cs typeface="Bitter"/>
                <a:sym typeface="Bitter"/>
              </a:defRPr>
            </a:lvl1pPr>
          </a:lstStyle>
          <a:p>
            <a:r>
              <a:t>AHEAD-HPSR General Objectives</a:t>
            </a:r>
          </a:p>
        </p:txBody>
      </p:sp>
      <p:sp>
        <p:nvSpPr>
          <p:cNvPr id="166" name="Content Placeholder 2"/>
          <p:cNvSpPr txBox="1"/>
          <p:nvPr/>
        </p:nvSpPr>
        <p:spPr>
          <a:xfrm>
            <a:off x="6444693" y="3189844"/>
            <a:ext cx="2290090" cy="13766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342900">
              <a:lnSpc>
                <a:spcPct val="120000"/>
              </a:lnSpc>
              <a:spcBef>
                <a:spcPts val="300"/>
              </a:spcBef>
              <a:defRPr sz="1600">
                <a:latin typeface="Open Sans Light"/>
                <a:ea typeface="Open Sans Light"/>
                <a:cs typeface="Open Sans Light"/>
                <a:sym typeface="Open Sans Light"/>
              </a:defRPr>
            </a:lvl1pPr>
          </a:lstStyle>
          <a:p>
            <a:r>
              <a:t>To position the Philippines as a regional &amp; global knowledge contributor</a:t>
            </a:r>
          </a:p>
        </p:txBody>
      </p:sp>
      <p:pic>
        <p:nvPicPr>
          <p:cNvPr id="167" name="Picture 4" descr="Picture 4"/>
          <p:cNvPicPr>
            <a:picLocks noChangeAspect="1"/>
          </p:cNvPicPr>
          <p:nvPr/>
        </p:nvPicPr>
        <p:blipFill>
          <a:blip r:embed="rId3">
            <a:extLst/>
          </a:blip>
          <a:stretch>
            <a:fillRect/>
          </a:stretch>
        </p:blipFill>
        <p:spPr>
          <a:xfrm>
            <a:off x="6626421" y="1387431"/>
            <a:ext cx="1920241" cy="1578865"/>
          </a:xfrm>
          <a:prstGeom prst="rect">
            <a:avLst/>
          </a:prstGeom>
          <a:ln w="12700">
            <a:miter lim="400000"/>
          </a:ln>
        </p:spPr>
      </p:pic>
      <p:pic>
        <p:nvPicPr>
          <p:cNvPr id="168" name="Picture 16" descr="Picture 16"/>
          <p:cNvPicPr>
            <a:picLocks noChangeAspect="1"/>
          </p:cNvPicPr>
          <p:nvPr/>
        </p:nvPicPr>
        <p:blipFill>
          <a:blip r:embed="rId4">
            <a:extLst/>
          </a:blip>
          <a:stretch>
            <a:fillRect/>
          </a:stretch>
        </p:blipFill>
        <p:spPr>
          <a:xfrm>
            <a:off x="3812245" y="1170180"/>
            <a:ext cx="1487426" cy="184099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itle 1"/>
          <p:cNvSpPr txBox="1">
            <a:spLocks noGrp="1"/>
          </p:cNvSpPr>
          <p:nvPr>
            <p:ph type="title"/>
          </p:nvPr>
        </p:nvSpPr>
        <p:spPr>
          <a:xfrm>
            <a:off x="457200" y="67235"/>
            <a:ext cx="8229600" cy="857251"/>
          </a:xfrm>
          <a:prstGeom prst="rect">
            <a:avLst/>
          </a:prstGeom>
        </p:spPr>
        <p:txBody>
          <a:bodyPr/>
          <a:lstStyle>
            <a:lvl1pPr>
              <a:defRPr i="1">
                <a:latin typeface="Vollkorn Regular"/>
                <a:ea typeface="Vollkorn Regular"/>
                <a:cs typeface="Vollkorn Regular"/>
                <a:sym typeface="Vollkorn Regular"/>
              </a:defRPr>
            </a:lvl1pPr>
          </a:lstStyle>
          <a:p>
            <a:r>
              <a:t>Program Framework</a:t>
            </a:r>
          </a:p>
        </p:txBody>
      </p:sp>
      <p:pic>
        <p:nvPicPr>
          <p:cNvPr id="171" name="Image" descr="Image"/>
          <p:cNvPicPr>
            <a:picLocks noChangeAspect="1"/>
          </p:cNvPicPr>
          <p:nvPr/>
        </p:nvPicPr>
        <p:blipFill>
          <a:blip r:embed="rId2">
            <a:extLst/>
          </a:blip>
          <a:stretch>
            <a:fillRect/>
          </a:stretch>
        </p:blipFill>
        <p:spPr>
          <a:xfrm>
            <a:off x="480876" y="895350"/>
            <a:ext cx="1333501" cy="4013200"/>
          </a:xfrm>
          <a:prstGeom prst="rect">
            <a:avLst/>
          </a:prstGeom>
          <a:ln w="12700">
            <a:miter lim="400000"/>
          </a:ln>
        </p:spPr>
      </p:pic>
      <p:pic>
        <p:nvPicPr>
          <p:cNvPr id="172" name="Image" descr="Image"/>
          <p:cNvPicPr>
            <a:picLocks noChangeAspect="1"/>
          </p:cNvPicPr>
          <p:nvPr/>
        </p:nvPicPr>
        <p:blipFill>
          <a:blip r:embed="rId3">
            <a:extLst/>
          </a:blip>
          <a:stretch>
            <a:fillRect/>
          </a:stretch>
        </p:blipFill>
        <p:spPr>
          <a:xfrm>
            <a:off x="1027751" y="1425615"/>
            <a:ext cx="239750" cy="314392"/>
          </a:xfrm>
          <a:prstGeom prst="rect">
            <a:avLst/>
          </a:prstGeom>
          <a:ln w="12700">
            <a:miter lim="400000"/>
          </a:ln>
        </p:spPr>
      </p:pic>
      <p:sp>
        <p:nvSpPr>
          <p:cNvPr id="173" name="Content Placeholder 2"/>
          <p:cNvSpPr txBox="1"/>
          <p:nvPr/>
        </p:nvSpPr>
        <p:spPr>
          <a:xfrm>
            <a:off x="869937" y="1739673"/>
            <a:ext cx="555378" cy="314391"/>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000">
                <a:latin typeface="OpenSans-Regular"/>
                <a:ea typeface="OpenSans-Regular"/>
                <a:cs typeface="OpenSans-Regular"/>
                <a:sym typeface="OpenSans-Regular"/>
              </a:defRPr>
            </a:lvl1pPr>
          </a:lstStyle>
          <a:p>
            <a:r>
              <a:t>Funds</a:t>
            </a:r>
          </a:p>
        </p:txBody>
      </p:sp>
      <p:sp>
        <p:nvSpPr>
          <p:cNvPr id="174" name="Content Placeholder 2"/>
          <p:cNvSpPr txBox="1"/>
          <p:nvPr/>
        </p:nvSpPr>
        <p:spPr>
          <a:xfrm>
            <a:off x="587382" y="2445597"/>
            <a:ext cx="1120488" cy="695634"/>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000">
                <a:latin typeface="OpenSans-Regular"/>
                <a:ea typeface="OpenSans-Regular"/>
                <a:cs typeface="OpenSans-Regular"/>
                <a:sym typeface="OpenSans-Regular"/>
              </a:defRPr>
            </a:lvl1pPr>
          </a:lstStyle>
          <a:p>
            <a:r>
              <a:t>Researchers &amp; Research Institutions</a:t>
            </a:r>
          </a:p>
        </p:txBody>
      </p:sp>
      <p:pic>
        <p:nvPicPr>
          <p:cNvPr id="175" name="Image" descr="Image"/>
          <p:cNvPicPr>
            <a:picLocks noChangeAspect="1"/>
          </p:cNvPicPr>
          <p:nvPr/>
        </p:nvPicPr>
        <p:blipFill>
          <a:blip r:embed="rId4">
            <a:extLst/>
          </a:blip>
          <a:stretch>
            <a:fillRect/>
          </a:stretch>
        </p:blipFill>
        <p:spPr>
          <a:xfrm>
            <a:off x="968350" y="2142631"/>
            <a:ext cx="358552" cy="290599"/>
          </a:xfrm>
          <a:prstGeom prst="rect">
            <a:avLst/>
          </a:prstGeom>
          <a:ln w="12700">
            <a:miter lim="400000"/>
          </a:ln>
        </p:spPr>
      </p:pic>
      <p:sp>
        <p:nvSpPr>
          <p:cNvPr id="176" name="Content Placeholder 2"/>
          <p:cNvSpPr txBox="1"/>
          <p:nvPr/>
        </p:nvSpPr>
        <p:spPr>
          <a:xfrm>
            <a:off x="587382" y="3470218"/>
            <a:ext cx="1120488" cy="695634"/>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000">
                <a:latin typeface="OpenSans-Regular"/>
                <a:ea typeface="OpenSans-Regular"/>
                <a:cs typeface="OpenSans-Regular"/>
                <a:sym typeface="OpenSans-Regular"/>
              </a:defRPr>
            </a:lvl1pPr>
          </a:lstStyle>
          <a:p>
            <a:r>
              <a:t>Policymakers &amp; Decision-makers</a:t>
            </a:r>
          </a:p>
        </p:txBody>
      </p:sp>
      <p:sp>
        <p:nvSpPr>
          <p:cNvPr id="177" name="Content Placeholder 2"/>
          <p:cNvSpPr txBox="1"/>
          <p:nvPr/>
        </p:nvSpPr>
        <p:spPr>
          <a:xfrm>
            <a:off x="587382" y="4317133"/>
            <a:ext cx="1120488" cy="695634"/>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000">
                <a:latin typeface="OpenSans-Regular"/>
                <a:ea typeface="OpenSans-Regular"/>
                <a:cs typeface="OpenSans-Regular"/>
                <a:sym typeface="OpenSans-Regular"/>
              </a:defRPr>
            </a:lvl1pPr>
          </a:lstStyle>
          <a:p>
            <a:r>
              <a:t>Young Professionals</a:t>
            </a:r>
          </a:p>
        </p:txBody>
      </p:sp>
      <p:pic>
        <p:nvPicPr>
          <p:cNvPr id="178" name="Image" descr="Image"/>
          <p:cNvPicPr>
            <a:picLocks noChangeAspect="1"/>
          </p:cNvPicPr>
          <p:nvPr/>
        </p:nvPicPr>
        <p:blipFill>
          <a:blip r:embed="rId5">
            <a:extLst/>
          </a:blip>
          <a:stretch>
            <a:fillRect/>
          </a:stretch>
        </p:blipFill>
        <p:spPr>
          <a:xfrm>
            <a:off x="1046190" y="4013376"/>
            <a:ext cx="202872" cy="314392"/>
          </a:xfrm>
          <a:prstGeom prst="rect">
            <a:avLst/>
          </a:prstGeom>
          <a:ln w="12700">
            <a:miter lim="400000"/>
          </a:ln>
        </p:spPr>
      </p:pic>
      <p:pic>
        <p:nvPicPr>
          <p:cNvPr id="179" name="Image" descr="Image"/>
          <p:cNvPicPr>
            <a:picLocks noChangeAspect="1"/>
          </p:cNvPicPr>
          <p:nvPr/>
        </p:nvPicPr>
        <p:blipFill>
          <a:blip r:embed="rId6">
            <a:extLst/>
          </a:blip>
          <a:stretch>
            <a:fillRect/>
          </a:stretch>
        </p:blipFill>
        <p:spPr>
          <a:xfrm>
            <a:off x="958248" y="3203435"/>
            <a:ext cx="378756" cy="255378"/>
          </a:xfrm>
          <a:prstGeom prst="rect">
            <a:avLst/>
          </a:prstGeom>
          <a:ln w="12700">
            <a:miter lim="400000"/>
          </a:ln>
        </p:spPr>
      </p:pic>
      <p:pic>
        <p:nvPicPr>
          <p:cNvPr id="180" name="Image" descr="Image"/>
          <p:cNvPicPr>
            <a:picLocks noChangeAspect="1"/>
          </p:cNvPicPr>
          <p:nvPr/>
        </p:nvPicPr>
        <p:blipFill>
          <a:blip r:embed="rId7">
            <a:extLst/>
          </a:blip>
          <a:stretch>
            <a:fillRect/>
          </a:stretch>
        </p:blipFill>
        <p:spPr>
          <a:xfrm>
            <a:off x="1879011" y="895350"/>
            <a:ext cx="1333501" cy="4013200"/>
          </a:xfrm>
          <a:prstGeom prst="rect">
            <a:avLst/>
          </a:prstGeom>
          <a:ln w="12700">
            <a:miter lim="400000"/>
          </a:ln>
        </p:spPr>
      </p:pic>
      <p:sp>
        <p:nvSpPr>
          <p:cNvPr id="181" name="Content Placeholder 2"/>
          <p:cNvSpPr txBox="1"/>
          <p:nvPr/>
        </p:nvSpPr>
        <p:spPr>
          <a:xfrm>
            <a:off x="1912997" y="1818999"/>
            <a:ext cx="1265528" cy="949722"/>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Research Management (Grants Administration)</a:t>
            </a:r>
          </a:p>
        </p:txBody>
      </p:sp>
      <p:pic>
        <p:nvPicPr>
          <p:cNvPr id="182" name="Image" descr="Image"/>
          <p:cNvPicPr>
            <a:picLocks noChangeAspect="1"/>
          </p:cNvPicPr>
          <p:nvPr/>
        </p:nvPicPr>
        <p:blipFill>
          <a:blip r:embed="rId8">
            <a:extLst/>
          </a:blip>
          <a:stretch>
            <a:fillRect/>
          </a:stretch>
        </p:blipFill>
        <p:spPr>
          <a:xfrm>
            <a:off x="2350281" y="1416935"/>
            <a:ext cx="390960" cy="391034"/>
          </a:xfrm>
          <a:prstGeom prst="rect">
            <a:avLst/>
          </a:prstGeom>
          <a:ln w="12700">
            <a:miter lim="400000"/>
          </a:ln>
        </p:spPr>
      </p:pic>
      <p:sp>
        <p:nvSpPr>
          <p:cNvPr id="183" name="Content Placeholder 2"/>
          <p:cNvSpPr txBox="1"/>
          <p:nvPr/>
        </p:nvSpPr>
        <p:spPr>
          <a:xfrm>
            <a:off x="1912997" y="3347176"/>
            <a:ext cx="1265528" cy="410953"/>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Ethics Review</a:t>
            </a:r>
          </a:p>
        </p:txBody>
      </p:sp>
      <p:pic>
        <p:nvPicPr>
          <p:cNvPr id="184" name="Image" descr="Image"/>
          <p:cNvPicPr>
            <a:picLocks noChangeAspect="1"/>
          </p:cNvPicPr>
          <p:nvPr/>
        </p:nvPicPr>
        <p:blipFill>
          <a:blip r:embed="rId9">
            <a:extLst/>
          </a:blip>
          <a:stretch>
            <a:fillRect/>
          </a:stretch>
        </p:blipFill>
        <p:spPr>
          <a:xfrm>
            <a:off x="2359481" y="2874274"/>
            <a:ext cx="372560" cy="410952"/>
          </a:xfrm>
          <a:prstGeom prst="rect">
            <a:avLst/>
          </a:prstGeom>
          <a:ln w="12700">
            <a:miter lim="400000"/>
          </a:ln>
        </p:spPr>
      </p:pic>
      <p:sp>
        <p:nvSpPr>
          <p:cNvPr id="185" name="Content Placeholder 2"/>
          <p:cNvSpPr txBox="1"/>
          <p:nvPr/>
        </p:nvSpPr>
        <p:spPr>
          <a:xfrm>
            <a:off x="1912997" y="4261576"/>
            <a:ext cx="1243998" cy="565685"/>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Capacity Development</a:t>
            </a:r>
          </a:p>
        </p:txBody>
      </p:sp>
      <p:pic>
        <p:nvPicPr>
          <p:cNvPr id="186" name="Image" descr="Image"/>
          <p:cNvPicPr>
            <a:picLocks noChangeAspect="1"/>
          </p:cNvPicPr>
          <p:nvPr/>
        </p:nvPicPr>
        <p:blipFill>
          <a:blip r:embed="rId10">
            <a:extLst/>
          </a:blip>
          <a:stretch>
            <a:fillRect/>
          </a:stretch>
        </p:blipFill>
        <p:spPr>
          <a:xfrm>
            <a:off x="2305583" y="3815570"/>
            <a:ext cx="455366" cy="414735"/>
          </a:xfrm>
          <a:prstGeom prst="rect">
            <a:avLst/>
          </a:prstGeom>
          <a:ln w="12700">
            <a:miter lim="400000"/>
          </a:ln>
        </p:spPr>
      </p:pic>
      <p:pic>
        <p:nvPicPr>
          <p:cNvPr id="187" name="Image" descr="Image"/>
          <p:cNvPicPr>
            <a:picLocks noChangeAspect="1"/>
          </p:cNvPicPr>
          <p:nvPr/>
        </p:nvPicPr>
        <p:blipFill>
          <a:blip r:embed="rId11">
            <a:extLst/>
          </a:blip>
          <a:stretch>
            <a:fillRect/>
          </a:stretch>
        </p:blipFill>
        <p:spPr>
          <a:xfrm>
            <a:off x="3290105" y="895350"/>
            <a:ext cx="2501939" cy="4013201"/>
          </a:xfrm>
          <a:prstGeom prst="rect">
            <a:avLst/>
          </a:prstGeom>
          <a:ln w="12700">
            <a:miter lim="400000"/>
          </a:ln>
        </p:spPr>
      </p:pic>
      <p:pic>
        <p:nvPicPr>
          <p:cNvPr id="188" name="Image" descr="Image"/>
          <p:cNvPicPr>
            <a:picLocks noChangeAspect="1"/>
          </p:cNvPicPr>
          <p:nvPr/>
        </p:nvPicPr>
        <p:blipFill>
          <a:blip r:embed="rId12">
            <a:extLst/>
          </a:blip>
          <a:stretch>
            <a:fillRect/>
          </a:stretch>
        </p:blipFill>
        <p:spPr>
          <a:xfrm>
            <a:off x="5870885" y="908049"/>
            <a:ext cx="1333501" cy="4025901"/>
          </a:xfrm>
          <a:prstGeom prst="rect">
            <a:avLst/>
          </a:prstGeom>
          <a:ln w="12700">
            <a:miter lim="400000"/>
          </a:ln>
        </p:spPr>
      </p:pic>
      <p:pic>
        <p:nvPicPr>
          <p:cNvPr id="189" name="Image" descr="Image"/>
          <p:cNvPicPr>
            <a:picLocks noChangeAspect="1"/>
          </p:cNvPicPr>
          <p:nvPr/>
        </p:nvPicPr>
        <p:blipFill>
          <a:blip r:embed="rId13">
            <a:extLst/>
          </a:blip>
          <a:stretch>
            <a:fillRect/>
          </a:stretch>
        </p:blipFill>
        <p:spPr>
          <a:xfrm>
            <a:off x="7283228" y="908049"/>
            <a:ext cx="1333501" cy="4025901"/>
          </a:xfrm>
          <a:prstGeom prst="rect">
            <a:avLst/>
          </a:prstGeom>
          <a:ln w="12700">
            <a:miter lim="400000"/>
          </a:ln>
        </p:spPr>
      </p:pic>
      <p:pic>
        <p:nvPicPr>
          <p:cNvPr id="190" name="Image" descr="Image"/>
          <p:cNvPicPr>
            <a:picLocks noChangeAspect="1"/>
          </p:cNvPicPr>
          <p:nvPr/>
        </p:nvPicPr>
        <p:blipFill>
          <a:blip r:embed="rId14">
            <a:extLst/>
          </a:blip>
          <a:stretch>
            <a:fillRect/>
          </a:stretch>
        </p:blipFill>
        <p:spPr>
          <a:xfrm>
            <a:off x="7820387" y="1599640"/>
            <a:ext cx="237295" cy="330424"/>
          </a:xfrm>
          <a:prstGeom prst="rect">
            <a:avLst/>
          </a:prstGeom>
          <a:ln w="12700">
            <a:miter lim="400000"/>
          </a:ln>
        </p:spPr>
      </p:pic>
      <p:sp>
        <p:nvSpPr>
          <p:cNvPr id="191" name="Content Placeholder 2"/>
          <p:cNvSpPr txBox="1"/>
          <p:nvPr/>
        </p:nvSpPr>
        <p:spPr>
          <a:xfrm>
            <a:off x="7304514" y="1945999"/>
            <a:ext cx="1265528" cy="565684"/>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Financial Risk Protection</a:t>
            </a:r>
          </a:p>
        </p:txBody>
      </p:sp>
      <p:sp>
        <p:nvSpPr>
          <p:cNvPr id="192" name="Content Placeholder 2"/>
          <p:cNvSpPr txBox="1"/>
          <p:nvPr/>
        </p:nvSpPr>
        <p:spPr>
          <a:xfrm>
            <a:off x="7310389" y="2988629"/>
            <a:ext cx="1265528" cy="565685"/>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Better Health Outcomes</a:t>
            </a:r>
          </a:p>
        </p:txBody>
      </p:sp>
      <p:sp>
        <p:nvSpPr>
          <p:cNvPr id="193" name="Content Placeholder 2"/>
          <p:cNvSpPr txBox="1"/>
          <p:nvPr/>
        </p:nvSpPr>
        <p:spPr>
          <a:xfrm>
            <a:off x="7309068" y="4198954"/>
            <a:ext cx="1265528" cy="565684"/>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Responsiveness</a:t>
            </a:r>
          </a:p>
        </p:txBody>
      </p:sp>
      <p:pic>
        <p:nvPicPr>
          <p:cNvPr id="194" name="Image" descr="Image"/>
          <p:cNvPicPr>
            <a:picLocks noChangeAspect="1"/>
          </p:cNvPicPr>
          <p:nvPr/>
        </p:nvPicPr>
        <p:blipFill>
          <a:blip r:embed="rId15">
            <a:extLst/>
          </a:blip>
          <a:stretch>
            <a:fillRect/>
          </a:stretch>
        </p:blipFill>
        <p:spPr>
          <a:xfrm>
            <a:off x="7716602" y="3750147"/>
            <a:ext cx="455366" cy="455366"/>
          </a:xfrm>
          <a:prstGeom prst="rect">
            <a:avLst/>
          </a:prstGeom>
          <a:ln w="12700">
            <a:miter lim="400000"/>
          </a:ln>
        </p:spPr>
      </p:pic>
      <p:pic>
        <p:nvPicPr>
          <p:cNvPr id="195" name="Image" descr="Image"/>
          <p:cNvPicPr>
            <a:picLocks noChangeAspect="1"/>
          </p:cNvPicPr>
          <p:nvPr/>
        </p:nvPicPr>
        <p:blipFill>
          <a:blip r:embed="rId16">
            <a:extLst/>
          </a:blip>
          <a:stretch>
            <a:fillRect/>
          </a:stretch>
        </p:blipFill>
        <p:spPr>
          <a:xfrm>
            <a:off x="7775842" y="2619316"/>
            <a:ext cx="310094" cy="330425"/>
          </a:xfrm>
          <a:prstGeom prst="rect">
            <a:avLst/>
          </a:prstGeom>
          <a:ln w="12700">
            <a:miter lim="400000"/>
          </a:ln>
        </p:spPr>
      </p:pic>
      <p:sp>
        <p:nvSpPr>
          <p:cNvPr id="196" name="Content Placeholder 2"/>
          <p:cNvSpPr txBox="1"/>
          <p:nvPr/>
        </p:nvSpPr>
        <p:spPr>
          <a:xfrm>
            <a:off x="5903624" y="2355882"/>
            <a:ext cx="1265528" cy="35921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Policies</a:t>
            </a:r>
          </a:p>
        </p:txBody>
      </p:sp>
      <p:sp>
        <p:nvSpPr>
          <p:cNvPr id="197" name="Content Placeholder 2"/>
          <p:cNvSpPr txBox="1"/>
          <p:nvPr/>
        </p:nvSpPr>
        <p:spPr>
          <a:xfrm>
            <a:off x="5903624" y="3373048"/>
            <a:ext cx="1265528" cy="35921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Programs</a:t>
            </a:r>
          </a:p>
        </p:txBody>
      </p:sp>
      <p:sp>
        <p:nvSpPr>
          <p:cNvPr id="198" name="Content Placeholder 2"/>
          <p:cNvSpPr txBox="1"/>
          <p:nvPr/>
        </p:nvSpPr>
        <p:spPr>
          <a:xfrm>
            <a:off x="5888759" y="4390214"/>
            <a:ext cx="1265528" cy="35921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Actions</a:t>
            </a:r>
          </a:p>
        </p:txBody>
      </p:sp>
      <p:sp>
        <p:nvSpPr>
          <p:cNvPr id="199" name="Content Placeholder 2"/>
          <p:cNvSpPr txBox="1"/>
          <p:nvPr/>
        </p:nvSpPr>
        <p:spPr>
          <a:xfrm>
            <a:off x="5892172" y="1352406"/>
            <a:ext cx="1265528" cy="461256"/>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Evidence informed:</a:t>
            </a:r>
          </a:p>
        </p:txBody>
      </p:sp>
      <p:pic>
        <p:nvPicPr>
          <p:cNvPr id="200" name="Image" descr="Image"/>
          <p:cNvPicPr>
            <a:picLocks noChangeAspect="1"/>
          </p:cNvPicPr>
          <p:nvPr/>
        </p:nvPicPr>
        <p:blipFill>
          <a:blip r:embed="rId17">
            <a:extLst/>
          </a:blip>
          <a:stretch>
            <a:fillRect/>
          </a:stretch>
        </p:blipFill>
        <p:spPr>
          <a:xfrm>
            <a:off x="6357429" y="1953665"/>
            <a:ext cx="360413" cy="402903"/>
          </a:xfrm>
          <a:prstGeom prst="rect">
            <a:avLst/>
          </a:prstGeom>
          <a:ln w="12700">
            <a:miter lim="400000"/>
          </a:ln>
        </p:spPr>
      </p:pic>
      <p:pic>
        <p:nvPicPr>
          <p:cNvPr id="201" name="Image" descr="Image"/>
          <p:cNvPicPr>
            <a:picLocks noChangeAspect="1"/>
          </p:cNvPicPr>
          <p:nvPr/>
        </p:nvPicPr>
        <p:blipFill>
          <a:blip r:embed="rId18">
            <a:extLst/>
          </a:blip>
          <a:stretch>
            <a:fillRect/>
          </a:stretch>
        </p:blipFill>
        <p:spPr>
          <a:xfrm>
            <a:off x="6368229" y="2921384"/>
            <a:ext cx="306587" cy="361108"/>
          </a:xfrm>
          <a:prstGeom prst="rect">
            <a:avLst/>
          </a:prstGeom>
          <a:ln w="12700">
            <a:miter lim="400000"/>
          </a:ln>
        </p:spPr>
      </p:pic>
      <p:pic>
        <p:nvPicPr>
          <p:cNvPr id="202" name="Image" descr="Image"/>
          <p:cNvPicPr>
            <a:picLocks noChangeAspect="1"/>
          </p:cNvPicPr>
          <p:nvPr/>
        </p:nvPicPr>
        <p:blipFill>
          <a:blip r:embed="rId19">
            <a:extLst/>
          </a:blip>
          <a:stretch>
            <a:fillRect/>
          </a:stretch>
        </p:blipFill>
        <p:spPr>
          <a:xfrm>
            <a:off x="6344152" y="3946474"/>
            <a:ext cx="461549" cy="397397"/>
          </a:xfrm>
          <a:prstGeom prst="rect">
            <a:avLst/>
          </a:prstGeom>
          <a:ln w="12700">
            <a:miter lim="400000"/>
          </a:ln>
        </p:spPr>
      </p:pic>
      <p:sp>
        <p:nvSpPr>
          <p:cNvPr id="203" name="Content Placeholder 2"/>
          <p:cNvSpPr txBox="1"/>
          <p:nvPr/>
        </p:nvSpPr>
        <p:spPr>
          <a:xfrm>
            <a:off x="3908311" y="4485345"/>
            <a:ext cx="1265528" cy="35921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Open Data Sets</a:t>
            </a:r>
          </a:p>
        </p:txBody>
      </p:sp>
      <p:pic>
        <p:nvPicPr>
          <p:cNvPr id="204" name="Image" descr="Image"/>
          <p:cNvPicPr>
            <a:picLocks noChangeAspect="1"/>
          </p:cNvPicPr>
          <p:nvPr/>
        </p:nvPicPr>
        <p:blipFill>
          <a:blip r:embed="rId20">
            <a:extLst/>
          </a:blip>
          <a:stretch>
            <a:fillRect/>
          </a:stretch>
        </p:blipFill>
        <p:spPr>
          <a:xfrm>
            <a:off x="4386095" y="4238092"/>
            <a:ext cx="309959" cy="257995"/>
          </a:xfrm>
          <a:prstGeom prst="rect">
            <a:avLst/>
          </a:prstGeom>
          <a:ln w="12700">
            <a:miter lim="400000"/>
          </a:ln>
        </p:spPr>
      </p:pic>
      <p:sp>
        <p:nvSpPr>
          <p:cNvPr id="205" name="Content Placeholder 2"/>
          <p:cNvSpPr txBox="1"/>
          <p:nvPr/>
        </p:nvSpPr>
        <p:spPr>
          <a:xfrm>
            <a:off x="3491468" y="3843332"/>
            <a:ext cx="2099213" cy="35921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Briefs, Infographics, Videos</a:t>
            </a:r>
          </a:p>
        </p:txBody>
      </p:sp>
      <p:sp>
        <p:nvSpPr>
          <p:cNvPr id="206" name="Content Placeholder 2"/>
          <p:cNvSpPr txBox="1"/>
          <p:nvPr/>
        </p:nvSpPr>
        <p:spPr>
          <a:xfrm>
            <a:off x="3491468" y="1700505"/>
            <a:ext cx="2099213" cy="35921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Research Agenda</a:t>
            </a:r>
          </a:p>
        </p:txBody>
      </p:sp>
      <p:sp>
        <p:nvSpPr>
          <p:cNvPr id="207" name="Content Placeholder 2"/>
          <p:cNvSpPr txBox="1"/>
          <p:nvPr/>
        </p:nvSpPr>
        <p:spPr>
          <a:xfrm>
            <a:off x="3334996" y="2282044"/>
            <a:ext cx="2412157" cy="695634"/>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Technical reports, journal publications, evidence summaries</a:t>
            </a:r>
          </a:p>
        </p:txBody>
      </p:sp>
      <p:sp>
        <p:nvSpPr>
          <p:cNvPr id="208" name="Content Placeholder 2"/>
          <p:cNvSpPr txBox="1"/>
          <p:nvPr/>
        </p:nvSpPr>
        <p:spPr>
          <a:xfrm>
            <a:off x="3491468" y="3072703"/>
            <a:ext cx="2099213" cy="565684"/>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lvl1pPr algn="ctr" defTabSz="342900">
              <a:spcBef>
                <a:spcPts val="400"/>
              </a:spcBef>
              <a:defRPr sz="1100">
                <a:latin typeface="OpenSans-Regular"/>
                <a:ea typeface="OpenSans-Regular"/>
                <a:cs typeface="OpenSans-Regular"/>
                <a:sym typeface="OpenSans-Regular"/>
              </a:defRPr>
            </a:lvl1pPr>
          </a:lstStyle>
          <a:p>
            <a:r>
              <a:t>Critical mass of skilled policymakers and researchers</a:t>
            </a:r>
          </a:p>
        </p:txBody>
      </p:sp>
      <p:pic>
        <p:nvPicPr>
          <p:cNvPr id="209" name="Image" descr="Image"/>
          <p:cNvPicPr>
            <a:picLocks noChangeAspect="1"/>
          </p:cNvPicPr>
          <p:nvPr/>
        </p:nvPicPr>
        <p:blipFill>
          <a:blip r:embed="rId21">
            <a:extLst/>
          </a:blip>
          <a:stretch>
            <a:fillRect/>
          </a:stretch>
        </p:blipFill>
        <p:spPr>
          <a:xfrm>
            <a:off x="4418576" y="1415869"/>
            <a:ext cx="244997" cy="283084"/>
          </a:xfrm>
          <a:prstGeom prst="rect">
            <a:avLst/>
          </a:prstGeom>
          <a:ln w="12700">
            <a:miter lim="400000"/>
          </a:ln>
        </p:spPr>
      </p:pic>
      <p:pic>
        <p:nvPicPr>
          <p:cNvPr id="210" name="Image" descr="Image"/>
          <p:cNvPicPr>
            <a:picLocks noChangeAspect="1"/>
          </p:cNvPicPr>
          <p:nvPr/>
        </p:nvPicPr>
        <p:blipFill>
          <a:blip r:embed="rId22">
            <a:extLst/>
          </a:blip>
          <a:stretch>
            <a:fillRect/>
          </a:stretch>
        </p:blipFill>
        <p:spPr>
          <a:xfrm>
            <a:off x="4404580" y="2001563"/>
            <a:ext cx="272989" cy="307107"/>
          </a:xfrm>
          <a:prstGeom prst="rect">
            <a:avLst/>
          </a:prstGeom>
          <a:ln w="12700">
            <a:miter lim="400000"/>
          </a:ln>
        </p:spPr>
      </p:pic>
      <p:pic>
        <p:nvPicPr>
          <p:cNvPr id="211" name="Image" descr="Image"/>
          <p:cNvPicPr>
            <a:picLocks noChangeAspect="1"/>
          </p:cNvPicPr>
          <p:nvPr/>
        </p:nvPicPr>
        <p:blipFill>
          <a:blip r:embed="rId23">
            <a:extLst/>
          </a:blip>
          <a:stretch>
            <a:fillRect/>
          </a:stretch>
        </p:blipFill>
        <p:spPr>
          <a:xfrm>
            <a:off x="4280798" y="2752439"/>
            <a:ext cx="520553" cy="337122"/>
          </a:xfrm>
          <a:prstGeom prst="rect">
            <a:avLst/>
          </a:prstGeom>
          <a:ln w="12700">
            <a:miter lim="400000"/>
          </a:ln>
        </p:spPr>
      </p:pic>
      <p:pic>
        <p:nvPicPr>
          <p:cNvPr id="212" name="Image" descr="Image"/>
          <p:cNvPicPr>
            <a:picLocks noChangeAspect="1"/>
          </p:cNvPicPr>
          <p:nvPr/>
        </p:nvPicPr>
        <p:blipFill>
          <a:blip r:embed="rId24">
            <a:extLst/>
          </a:blip>
          <a:stretch>
            <a:fillRect/>
          </a:stretch>
        </p:blipFill>
        <p:spPr>
          <a:xfrm>
            <a:off x="4370777" y="3568887"/>
            <a:ext cx="340595" cy="246684"/>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itle 1"/>
          <p:cNvSpPr txBox="1">
            <a:spLocks noGrp="1"/>
          </p:cNvSpPr>
          <p:nvPr>
            <p:ph type="title"/>
          </p:nvPr>
        </p:nvSpPr>
        <p:spPr>
          <a:prstGeom prst="rect">
            <a:avLst/>
          </a:prstGeom>
        </p:spPr>
        <p:txBody>
          <a:bodyPr/>
          <a:lstStyle>
            <a:lvl1pPr>
              <a:defRPr i="1">
                <a:latin typeface="Vollkorn Regular"/>
                <a:ea typeface="Vollkorn Regular"/>
                <a:cs typeface="Vollkorn Regular"/>
                <a:sym typeface="Vollkorn Regular"/>
              </a:defRPr>
            </a:lvl1pPr>
          </a:lstStyle>
          <a:p>
            <a:r>
              <a:t>Program Components</a:t>
            </a:r>
          </a:p>
        </p:txBody>
      </p:sp>
      <p:grpSp>
        <p:nvGrpSpPr>
          <p:cNvPr id="217" name="Group 35"/>
          <p:cNvGrpSpPr/>
          <p:nvPr/>
        </p:nvGrpSpPr>
        <p:grpSpPr>
          <a:xfrm>
            <a:off x="251982" y="1530917"/>
            <a:ext cx="2400301" cy="2322310"/>
            <a:chOff x="0" y="0"/>
            <a:chExt cx="2400300" cy="2322308"/>
          </a:xfrm>
        </p:grpSpPr>
        <p:sp>
          <p:nvSpPr>
            <p:cNvPr id="215" name="Content Placeholder 2"/>
            <p:cNvSpPr txBox="1"/>
            <p:nvPr/>
          </p:nvSpPr>
          <p:spPr>
            <a:xfrm>
              <a:off x="0" y="1206741"/>
              <a:ext cx="2400301" cy="11155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defTabSz="342900">
                <a:spcBef>
                  <a:spcPts val="400"/>
                </a:spcBef>
                <a:defRPr>
                  <a:latin typeface="Open Sans Light"/>
                  <a:ea typeface="Open Sans Light"/>
                  <a:cs typeface="Open Sans Light"/>
                  <a:sym typeface="Open Sans Light"/>
                </a:defRPr>
              </a:pPr>
              <a:r>
                <a:t>Research </a:t>
              </a:r>
            </a:p>
            <a:p>
              <a:pPr algn="ctr" defTabSz="342900">
                <a:spcBef>
                  <a:spcPts val="400"/>
                </a:spcBef>
                <a:defRPr>
                  <a:latin typeface="Open Sans Light"/>
                  <a:ea typeface="Open Sans Light"/>
                  <a:cs typeface="Open Sans Light"/>
                  <a:sym typeface="Open Sans Light"/>
                </a:defRPr>
              </a:pPr>
              <a:r>
                <a:t>Agenda &amp; </a:t>
              </a:r>
              <a:endParaRPr sz="2400"/>
            </a:p>
            <a:p>
              <a:pPr algn="ctr" defTabSz="342900">
                <a:spcBef>
                  <a:spcPts val="400"/>
                </a:spcBef>
                <a:defRPr>
                  <a:latin typeface="Open Sans Light"/>
                  <a:ea typeface="Open Sans Light"/>
                  <a:cs typeface="Open Sans Light"/>
                  <a:sym typeface="Open Sans Light"/>
                </a:defRPr>
              </a:pPr>
              <a:r>
                <a:t>Projects</a:t>
              </a:r>
            </a:p>
          </p:txBody>
        </p:sp>
        <p:pic>
          <p:nvPicPr>
            <p:cNvPr id="216" name="Picture 29" descr="Picture 29"/>
            <p:cNvPicPr>
              <a:picLocks noChangeAspect="1"/>
            </p:cNvPicPr>
            <p:nvPr/>
          </p:nvPicPr>
          <p:blipFill>
            <a:blip r:embed="rId2">
              <a:extLst/>
            </a:blip>
            <a:stretch>
              <a:fillRect/>
            </a:stretch>
          </p:blipFill>
          <p:spPr>
            <a:xfrm>
              <a:off x="654812" y="0"/>
              <a:ext cx="1085089" cy="1078992"/>
            </a:xfrm>
            <a:prstGeom prst="rect">
              <a:avLst/>
            </a:prstGeom>
            <a:ln w="12700" cap="flat">
              <a:noFill/>
              <a:miter lim="400000"/>
            </a:ln>
            <a:effectLst/>
          </p:spPr>
        </p:pic>
      </p:grpSp>
      <p:grpSp>
        <p:nvGrpSpPr>
          <p:cNvPr id="220" name="Group 36"/>
          <p:cNvGrpSpPr/>
          <p:nvPr/>
        </p:nvGrpSpPr>
        <p:grpSpPr>
          <a:xfrm>
            <a:off x="2193238" y="1530918"/>
            <a:ext cx="2470486" cy="2048045"/>
            <a:chOff x="0" y="0"/>
            <a:chExt cx="2470484" cy="2048044"/>
          </a:xfrm>
        </p:grpSpPr>
        <p:sp>
          <p:nvSpPr>
            <p:cNvPr id="218" name="Content Placeholder 2"/>
            <p:cNvSpPr txBox="1"/>
            <p:nvPr/>
          </p:nvSpPr>
          <p:spPr>
            <a:xfrm>
              <a:off x="-1" y="1206740"/>
              <a:ext cx="2470486" cy="8413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rmAutofit/>
            </a:bodyPr>
            <a:lstStyle/>
            <a:p>
              <a:pPr algn="ctr" defTabSz="342900">
                <a:spcBef>
                  <a:spcPts val="400"/>
                </a:spcBef>
                <a:defRPr>
                  <a:latin typeface="Open Sans Light"/>
                  <a:ea typeface="Open Sans Light"/>
                  <a:cs typeface="Open Sans Light"/>
                  <a:sym typeface="Open Sans Light"/>
                </a:defRPr>
              </a:pPr>
              <a:r>
                <a:t>Capacity </a:t>
              </a:r>
            </a:p>
            <a:p>
              <a:pPr algn="ctr" defTabSz="342900">
                <a:spcBef>
                  <a:spcPts val="400"/>
                </a:spcBef>
                <a:defRPr>
                  <a:latin typeface="Open Sans Light"/>
                  <a:ea typeface="Open Sans Light"/>
                  <a:cs typeface="Open Sans Light"/>
                  <a:sym typeface="Open Sans Light"/>
                </a:defRPr>
              </a:pPr>
              <a:r>
                <a:t>Development</a:t>
              </a:r>
            </a:p>
          </p:txBody>
        </p:sp>
        <p:pic>
          <p:nvPicPr>
            <p:cNvPr id="219" name="Picture 30" descr="Picture 30"/>
            <p:cNvPicPr>
              <a:picLocks noChangeAspect="1"/>
            </p:cNvPicPr>
            <p:nvPr/>
          </p:nvPicPr>
          <p:blipFill>
            <a:blip r:embed="rId3">
              <a:extLst/>
            </a:blip>
            <a:stretch>
              <a:fillRect/>
            </a:stretch>
          </p:blipFill>
          <p:spPr>
            <a:xfrm>
              <a:off x="695746" y="0"/>
              <a:ext cx="1078993" cy="1078992"/>
            </a:xfrm>
            <a:prstGeom prst="rect">
              <a:avLst/>
            </a:prstGeom>
            <a:ln w="12700" cap="flat">
              <a:noFill/>
              <a:miter lim="400000"/>
            </a:ln>
            <a:effectLst/>
          </p:spPr>
        </p:pic>
      </p:grpSp>
      <p:grpSp>
        <p:nvGrpSpPr>
          <p:cNvPr id="223" name="Group 39"/>
          <p:cNvGrpSpPr/>
          <p:nvPr/>
        </p:nvGrpSpPr>
        <p:grpSpPr>
          <a:xfrm>
            <a:off x="4323577" y="1530918"/>
            <a:ext cx="2474496" cy="2012309"/>
            <a:chOff x="0" y="0"/>
            <a:chExt cx="2474495" cy="2012308"/>
          </a:xfrm>
        </p:grpSpPr>
        <p:sp>
          <p:nvSpPr>
            <p:cNvPr id="221" name="Content Placeholder 2"/>
            <p:cNvSpPr txBox="1"/>
            <p:nvPr/>
          </p:nvSpPr>
          <p:spPr>
            <a:xfrm>
              <a:off x="-1" y="1242474"/>
              <a:ext cx="2474497" cy="7698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rmAutofit/>
            </a:bodyPr>
            <a:lstStyle/>
            <a:p>
              <a:pPr algn="ctr" defTabSz="342900">
                <a:spcBef>
                  <a:spcPts val="400"/>
                </a:spcBef>
                <a:defRPr>
                  <a:latin typeface="Open Sans Light"/>
                  <a:ea typeface="Open Sans Light"/>
                  <a:cs typeface="Open Sans Light"/>
                  <a:sym typeface="Open Sans Light"/>
                </a:defRPr>
              </a:pPr>
              <a:r>
                <a:t>Research </a:t>
              </a:r>
            </a:p>
            <a:p>
              <a:pPr algn="ctr" defTabSz="342900">
                <a:spcBef>
                  <a:spcPts val="400"/>
                </a:spcBef>
                <a:defRPr>
                  <a:latin typeface="Open Sans Light"/>
                  <a:ea typeface="Open Sans Light"/>
                  <a:cs typeface="Open Sans Light"/>
                  <a:sym typeface="Open Sans Light"/>
                </a:defRPr>
              </a:pPr>
              <a:r>
                <a:t>Dissemination</a:t>
              </a:r>
            </a:p>
          </p:txBody>
        </p:sp>
        <p:pic>
          <p:nvPicPr>
            <p:cNvPr id="222" name="Picture 31" descr="Picture 31"/>
            <p:cNvPicPr>
              <a:picLocks noChangeAspect="1"/>
            </p:cNvPicPr>
            <p:nvPr/>
          </p:nvPicPr>
          <p:blipFill>
            <a:blip r:embed="rId4">
              <a:extLst/>
            </a:blip>
            <a:stretch>
              <a:fillRect/>
            </a:stretch>
          </p:blipFill>
          <p:spPr>
            <a:xfrm>
              <a:off x="698005" y="0"/>
              <a:ext cx="1078993" cy="1078992"/>
            </a:xfrm>
            <a:prstGeom prst="rect">
              <a:avLst/>
            </a:prstGeom>
            <a:ln w="12700" cap="flat">
              <a:noFill/>
              <a:miter lim="400000"/>
            </a:ln>
            <a:effectLst/>
          </p:spPr>
        </p:pic>
      </p:grpSp>
      <p:sp>
        <p:nvSpPr>
          <p:cNvPr id="224" name="Content Placeholder 2"/>
          <p:cNvSpPr txBox="1"/>
          <p:nvPr/>
        </p:nvSpPr>
        <p:spPr>
          <a:xfrm>
            <a:off x="6114124" y="2838414"/>
            <a:ext cx="2831432" cy="788227"/>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spcBef>
                <a:spcPts val="400"/>
              </a:spcBef>
              <a:defRPr>
                <a:latin typeface="Open Sans Light"/>
                <a:ea typeface="Open Sans Light"/>
                <a:cs typeface="Open Sans Light"/>
                <a:sym typeface="Open Sans Light"/>
              </a:defRPr>
            </a:lvl1pPr>
          </a:lstStyle>
          <a:p>
            <a:r>
              <a:t>Ethics</a:t>
            </a:r>
          </a:p>
        </p:txBody>
      </p:sp>
      <p:pic>
        <p:nvPicPr>
          <p:cNvPr id="225" name="Picture 22" descr="Picture 22"/>
          <p:cNvPicPr>
            <a:picLocks noChangeAspect="1"/>
          </p:cNvPicPr>
          <p:nvPr/>
        </p:nvPicPr>
        <p:blipFill>
          <a:blip r:embed="rId5">
            <a:extLst/>
          </a:blip>
          <a:stretch>
            <a:fillRect/>
          </a:stretch>
        </p:blipFill>
        <p:spPr>
          <a:xfrm>
            <a:off x="6990343" y="1530917"/>
            <a:ext cx="1078993" cy="1078993"/>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7"/>
                                        </p:tgtEl>
                                        <p:attrNameLst>
                                          <p:attrName>style.visibility</p:attrName>
                                        </p:attrNameLst>
                                      </p:cBhvr>
                                      <p:to>
                                        <p:strVal val="visible"/>
                                      </p:to>
                                    </p:set>
                                    <p:animEffect transition="in" filter="dissolve">
                                      <p:cBhvr>
                                        <p:cTn id="7" dur="500"/>
                                        <p:tgtEl>
                                          <p:spTgt spid="217"/>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220"/>
                                        </p:tgtEl>
                                        <p:attrNameLst>
                                          <p:attrName>style.visibility</p:attrName>
                                        </p:attrNameLst>
                                      </p:cBhvr>
                                      <p:to>
                                        <p:strVal val="visible"/>
                                      </p:to>
                                    </p:set>
                                    <p:animEffect transition="in" filter="dissolve">
                                      <p:cBhvr>
                                        <p:cTn id="11" dur="500"/>
                                        <p:tgtEl>
                                          <p:spTgt spid="220"/>
                                        </p:tgtEl>
                                      </p:cBhvr>
                                    </p:animEffect>
                                  </p:childTnLst>
                                </p:cTn>
                              </p:par>
                            </p:childTnLst>
                          </p:cTn>
                        </p:par>
                        <p:par>
                          <p:cTn id="12" fill="hold">
                            <p:stCondLst>
                              <p:cond delay="1000"/>
                            </p:stCondLst>
                            <p:childTnLst>
                              <p:par>
                                <p:cTn id="13" presetID="9" presetClass="entr" fill="hold" grpId="3" nodeType="afterEffect">
                                  <p:stCondLst>
                                    <p:cond delay="0"/>
                                  </p:stCondLst>
                                  <p:iterate>
                                    <p:tmAbs val="0"/>
                                  </p:iterate>
                                  <p:childTnLst>
                                    <p:set>
                                      <p:cBhvr>
                                        <p:cTn id="14" fill="hold"/>
                                        <p:tgtEl>
                                          <p:spTgt spid="223"/>
                                        </p:tgtEl>
                                        <p:attrNameLst>
                                          <p:attrName>style.visibility</p:attrName>
                                        </p:attrNameLst>
                                      </p:cBhvr>
                                      <p:to>
                                        <p:strVal val="visible"/>
                                      </p:to>
                                    </p:set>
                                    <p:animEffect transition="in" filter="dissolve">
                                      <p:cBhvr>
                                        <p:cTn id="15"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1" animBg="1" advAuto="0"/>
      <p:bldP spid="220" grpId="2" animBg="1" advAuto="0"/>
      <p:bldP spid="223" grpId="3"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ontent Placeholder 2"/>
          <p:cNvSpPr txBox="1">
            <a:spLocks noGrp="1"/>
          </p:cNvSpPr>
          <p:nvPr>
            <p:ph type="body" idx="1"/>
          </p:nvPr>
        </p:nvSpPr>
        <p:spPr>
          <a:xfrm>
            <a:off x="3059111" y="1203325"/>
            <a:ext cx="5627688" cy="3391297"/>
          </a:xfrm>
          <a:prstGeom prst="rect">
            <a:avLst/>
          </a:prstGeom>
        </p:spPr>
        <p:txBody>
          <a:bodyPr/>
          <a:lstStyle/>
          <a:p>
            <a:pPr marL="0" indent="0">
              <a:buSzTx/>
              <a:buFontTx/>
              <a:buNone/>
              <a:defRPr>
                <a:latin typeface="Open Sans Bold"/>
                <a:ea typeface="Open Sans Bold"/>
                <a:cs typeface="Open Sans Bold"/>
                <a:sym typeface="Open Sans Bold"/>
              </a:defRPr>
            </a:pPr>
            <a:r>
              <a:t>Philippine Council for Health Research and Development </a:t>
            </a:r>
          </a:p>
          <a:p>
            <a:pPr marL="557212" lvl="1" indent="-214313">
              <a:defRPr sz="2100">
                <a:latin typeface="OpenSans-Regular"/>
                <a:ea typeface="OpenSans-Regular"/>
                <a:cs typeface="OpenSans-Regular"/>
                <a:sym typeface="OpenSans-Regular"/>
              </a:defRPr>
            </a:pPr>
            <a:r>
              <a:t>Mandate &amp; capacity for </a:t>
            </a:r>
          </a:p>
          <a:p>
            <a:pPr marL="857250" lvl="2" indent="-171450">
              <a:spcBef>
                <a:spcPts val="400"/>
              </a:spcBef>
              <a:defRPr sz="1800">
                <a:latin typeface="OpenSans-Regular"/>
                <a:ea typeface="OpenSans-Regular"/>
                <a:cs typeface="OpenSans-Regular"/>
                <a:sym typeface="OpenSans-Regular"/>
              </a:defRPr>
            </a:pPr>
            <a:r>
              <a:t>Grants administration and management</a:t>
            </a:r>
          </a:p>
          <a:p>
            <a:pPr marL="857250" lvl="2" indent="-171450">
              <a:spcBef>
                <a:spcPts val="400"/>
              </a:spcBef>
              <a:defRPr sz="1800">
                <a:latin typeface="OpenSans-Regular"/>
                <a:ea typeface="OpenSans-Regular"/>
                <a:cs typeface="OpenSans-Regular"/>
                <a:sym typeface="OpenSans-Regular"/>
              </a:defRPr>
            </a:pPr>
            <a:r>
              <a:t>Fellowship administration</a:t>
            </a:r>
          </a:p>
          <a:p>
            <a:pPr marL="557212" lvl="1" indent="-214313">
              <a:defRPr sz="2100">
                <a:latin typeface="OpenSans-Regular"/>
                <a:ea typeface="OpenSans-Regular"/>
                <a:cs typeface="OpenSans-Regular"/>
                <a:sym typeface="OpenSans-Regular"/>
              </a:defRPr>
            </a:pPr>
            <a:r>
              <a:t>De-facto secretariat for the Philippine National Health Research System (RA 10352, 2013)</a:t>
            </a:r>
          </a:p>
        </p:txBody>
      </p:sp>
      <p:pic>
        <p:nvPicPr>
          <p:cNvPr id="228" name="Picture 3" descr="Picture 3"/>
          <p:cNvPicPr>
            <a:picLocks noChangeAspect="1"/>
          </p:cNvPicPr>
          <p:nvPr/>
        </p:nvPicPr>
        <p:blipFill>
          <a:blip r:embed="rId2">
            <a:extLst/>
          </a:blip>
          <a:stretch>
            <a:fillRect/>
          </a:stretch>
        </p:blipFill>
        <p:spPr>
          <a:xfrm>
            <a:off x="555677" y="1489710"/>
            <a:ext cx="2146195" cy="2164080"/>
          </a:xfrm>
          <a:prstGeom prst="rect">
            <a:avLst/>
          </a:prstGeom>
          <a:ln w="12700">
            <a:miter lim="400000"/>
          </a:ln>
        </p:spPr>
      </p:pic>
      <p:sp>
        <p:nvSpPr>
          <p:cNvPr id="229"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230" name="Title 1"/>
          <p:cNvSpPr txBox="1"/>
          <p:nvPr/>
        </p:nvSpPr>
        <p:spPr>
          <a:xfrm>
            <a:off x="128091" y="157852"/>
            <a:ext cx="8887818"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t>Implementing Partner</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Box 35"/>
          <p:cNvSpPr txBox="1"/>
          <p:nvPr/>
        </p:nvSpPr>
        <p:spPr>
          <a:xfrm>
            <a:off x="3581399" y="1800987"/>
            <a:ext cx="3675766" cy="510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a:latin typeface="OpenSans-Regular"/>
                <a:ea typeface="OpenSans-Regular"/>
                <a:cs typeface="OpenSans-Regular"/>
                <a:sym typeface="OpenSans-Regular"/>
              </a:defRPr>
            </a:lvl1pPr>
          </a:lstStyle>
          <a:p>
            <a:r>
              <a:t>1. Establishing Need</a:t>
            </a:r>
          </a:p>
        </p:txBody>
      </p:sp>
      <p:sp>
        <p:nvSpPr>
          <p:cNvPr id="233" name="TextBox 36"/>
          <p:cNvSpPr txBox="1"/>
          <p:nvPr/>
        </p:nvSpPr>
        <p:spPr>
          <a:xfrm>
            <a:off x="3581399" y="2298435"/>
            <a:ext cx="3675766" cy="510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a:latin typeface="OpenSans-Regular"/>
                <a:ea typeface="OpenSans-Regular"/>
                <a:cs typeface="OpenSans-Regular"/>
                <a:sym typeface="OpenSans-Regular"/>
              </a:defRPr>
            </a:lvl1pPr>
          </a:lstStyle>
          <a:p>
            <a:r>
              <a:t>2. Identifying Solutions</a:t>
            </a:r>
          </a:p>
        </p:txBody>
      </p:sp>
      <p:sp>
        <p:nvSpPr>
          <p:cNvPr id="234" name="TextBox 37"/>
          <p:cNvSpPr txBox="1"/>
          <p:nvPr/>
        </p:nvSpPr>
        <p:spPr>
          <a:xfrm>
            <a:off x="3581399" y="2831509"/>
            <a:ext cx="3294766" cy="510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a:latin typeface="OpenSans-Regular"/>
                <a:ea typeface="OpenSans-Regular"/>
                <a:cs typeface="OpenSans-Regular"/>
                <a:sym typeface="OpenSans-Regular"/>
              </a:defRPr>
            </a:lvl1pPr>
          </a:lstStyle>
          <a:p>
            <a:r>
              <a:t>3. Setting Standards</a:t>
            </a:r>
          </a:p>
        </p:txBody>
      </p:sp>
      <p:sp>
        <p:nvSpPr>
          <p:cNvPr id="235" name="TextBox 38"/>
          <p:cNvSpPr txBox="1"/>
          <p:nvPr/>
        </p:nvSpPr>
        <p:spPr>
          <a:xfrm>
            <a:off x="3581399" y="3367058"/>
            <a:ext cx="4247266" cy="510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400">
                <a:latin typeface="OpenSans-Regular"/>
                <a:ea typeface="OpenSans-Regular"/>
                <a:cs typeface="OpenSans-Regular"/>
                <a:sym typeface="OpenSans-Regular"/>
              </a:defRPr>
            </a:lvl1pPr>
          </a:lstStyle>
          <a:p>
            <a:r>
              <a:t>4. Ensuring Accountability</a:t>
            </a:r>
          </a:p>
        </p:txBody>
      </p:sp>
      <p:pic>
        <p:nvPicPr>
          <p:cNvPr id="236" name="MTerm Agenda Cover-01.png" descr="MTerm Agenda Cover-01.png"/>
          <p:cNvPicPr>
            <a:picLocks noChangeAspect="1"/>
          </p:cNvPicPr>
          <p:nvPr/>
        </p:nvPicPr>
        <p:blipFill>
          <a:blip r:embed="rId2">
            <a:extLst/>
          </a:blip>
          <a:stretch>
            <a:fillRect/>
          </a:stretch>
        </p:blipFill>
        <p:spPr>
          <a:xfrm>
            <a:off x="1276432" y="1523658"/>
            <a:ext cx="1779580" cy="2669370"/>
          </a:xfrm>
          <a:prstGeom prst="rect">
            <a:avLst/>
          </a:prstGeom>
          <a:ln w="12700">
            <a:miter lim="400000"/>
          </a:ln>
        </p:spPr>
      </p:pic>
      <p:sp>
        <p:nvSpPr>
          <p:cNvPr id="237" name="Rectangle 38"/>
          <p:cNvSpPr/>
          <p:nvPr/>
        </p:nvSpPr>
        <p:spPr>
          <a:xfrm>
            <a:off x="-1" y="0"/>
            <a:ext cx="9155577" cy="821803"/>
          </a:xfrm>
          <a:prstGeom prst="rect">
            <a:avLst/>
          </a:prstGeom>
          <a:solidFill>
            <a:srgbClr val="ED1A38"/>
          </a:solidFill>
          <a:ln w="12700">
            <a:miter lim="400000"/>
          </a:ln>
        </p:spPr>
        <p:txBody>
          <a:bodyPr lIns="45719" rIns="45719" anchor="ctr"/>
          <a:lstStyle/>
          <a:p>
            <a:pPr algn="ctr"/>
            <a:endParaRPr/>
          </a:p>
        </p:txBody>
      </p:sp>
      <p:sp>
        <p:nvSpPr>
          <p:cNvPr id="238" name="Title 1"/>
          <p:cNvSpPr txBox="1"/>
          <p:nvPr/>
        </p:nvSpPr>
        <p:spPr>
          <a:xfrm>
            <a:off x="128091" y="157852"/>
            <a:ext cx="8887818" cy="85725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defTabSz="342900">
              <a:defRPr sz="3300" i="1">
                <a:solidFill>
                  <a:srgbClr val="FFFFFF"/>
                </a:solidFill>
                <a:latin typeface="Vollkorn Regular"/>
                <a:ea typeface="Vollkorn Regular"/>
                <a:cs typeface="Vollkorn Regular"/>
                <a:sym typeface="Vollkorn Regular"/>
              </a:defRPr>
            </a:lvl1pPr>
          </a:lstStyle>
          <a:p>
            <a:r>
              <a:t>Research Agenda</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 name="Picture 30" descr="Picture 30"/>
          <p:cNvPicPr>
            <a:picLocks noChangeAspect="1"/>
          </p:cNvPicPr>
          <p:nvPr/>
        </p:nvPicPr>
        <p:blipFill>
          <a:blip r:embed="rId2">
            <a:extLst/>
          </a:blip>
          <a:stretch>
            <a:fillRect/>
          </a:stretch>
        </p:blipFill>
        <p:spPr>
          <a:xfrm>
            <a:off x="1412952" y="1340302"/>
            <a:ext cx="6464834" cy="3210868"/>
          </a:xfrm>
          <a:prstGeom prst="rect">
            <a:avLst/>
          </a:prstGeom>
          <a:ln w="12700">
            <a:miter lim="400000"/>
          </a:ln>
        </p:spPr>
      </p:pic>
      <p:pic>
        <p:nvPicPr>
          <p:cNvPr id="241" name="Picture 6" descr="Picture 6"/>
          <p:cNvPicPr>
            <a:picLocks noChangeAspect="1"/>
          </p:cNvPicPr>
          <p:nvPr/>
        </p:nvPicPr>
        <p:blipFill>
          <a:blip r:embed="rId3">
            <a:extLst/>
          </a:blip>
          <a:stretch>
            <a:fillRect/>
          </a:stretch>
        </p:blipFill>
        <p:spPr>
          <a:xfrm>
            <a:off x="1719053" y="1643646"/>
            <a:ext cx="5491350" cy="2612102"/>
          </a:xfrm>
          <a:prstGeom prst="rect">
            <a:avLst/>
          </a:prstGeom>
          <a:ln w="12700">
            <a:miter lim="400000"/>
          </a:ln>
        </p:spPr>
      </p:pic>
      <p:sp>
        <p:nvSpPr>
          <p:cNvPr id="242" name="Title 1"/>
          <p:cNvSpPr txBox="1">
            <a:spLocks noGrp="1"/>
          </p:cNvSpPr>
          <p:nvPr>
            <p:ph type="title"/>
          </p:nvPr>
        </p:nvSpPr>
        <p:spPr>
          <a:xfrm>
            <a:off x="890983" y="315277"/>
            <a:ext cx="8229601" cy="857251"/>
          </a:xfrm>
          <a:prstGeom prst="rect">
            <a:avLst/>
          </a:prstGeom>
        </p:spPr>
        <p:txBody>
          <a:bodyPr/>
          <a:lstStyle>
            <a:lvl1pPr>
              <a:lnSpc>
                <a:spcPct val="80000"/>
              </a:lnSpc>
              <a:defRPr i="1">
                <a:latin typeface="Vollkorn Regular"/>
                <a:ea typeface="Vollkorn Regular"/>
                <a:cs typeface="Vollkorn Regular"/>
                <a:sym typeface="Vollkorn Regular"/>
              </a:defRPr>
            </a:lvl1pPr>
          </a:lstStyle>
          <a:p>
            <a:r>
              <a:t> Allocation of Research Funds</a:t>
            </a:r>
          </a:p>
        </p:txBody>
      </p:sp>
      <p:pic>
        <p:nvPicPr>
          <p:cNvPr id="243" name="Picture 28" descr="Picture 28"/>
          <p:cNvPicPr>
            <a:picLocks noChangeAspect="1"/>
          </p:cNvPicPr>
          <p:nvPr/>
        </p:nvPicPr>
        <p:blipFill>
          <a:blip r:embed="rId4">
            <a:extLst/>
          </a:blip>
          <a:stretch>
            <a:fillRect/>
          </a:stretch>
        </p:blipFill>
        <p:spPr>
          <a:xfrm>
            <a:off x="1771860" y="265577"/>
            <a:ext cx="755905" cy="755906"/>
          </a:xfrm>
          <a:prstGeom prst="rect">
            <a:avLst/>
          </a:prstGeom>
          <a:ln w="12700">
            <a:miter lim="400000"/>
          </a:ln>
        </p:spPr>
      </p:pic>
      <p:sp>
        <p:nvSpPr>
          <p:cNvPr id="244" name="TextBox 5"/>
          <p:cNvSpPr txBox="1"/>
          <p:nvPr/>
        </p:nvSpPr>
        <p:spPr>
          <a:xfrm>
            <a:off x="2137542" y="2768574"/>
            <a:ext cx="1727720" cy="95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defRPr sz="2500">
                <a:latin typeface="Open Sans Bold"/>
                <a:ea typeface="Open Sans Bold"/>
                <a:cs typeface="Open Sans Bold"/>
                <a:sym typeface="Open Sans Bold"/>
              </a:defRPr>
            </a:pPr>
            <a:r>
              <a:t>Research</a:t>
            </a:r>
          </a:p>
          <a:p>
            <a:pPr algn="ctr">
              <a:defRPr sz="2500">
                <a:latin typeface="Open Sans Bold"/>
                <a:ea typeface="Open Sans Bold"/>
                <a:cs typeface="Open Sans Bold"/>
                <a:sym typeface="Open Sans Bold"/>
              </a:defRPr>
            </a:pPr>
            <a:r>
              <a:t>Funds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TotalTime>
  <Words>1544</Words>
  <Application>Microsoft Office PowerPoint</Application>
  <PresentationFormat>On-screen Show (16:9)</PresentationFormat>
  <Paragraphs>262</Paragraphs>
  <Slides>26</Slides>
  <Notes>1</Notes>
  <HiddenSlides>6</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Bitter</vt:lpstr>
      <vt:lpstr>Leitura Sans Grot 1</vt:lpstr>
      <vt:lpstr>Leitura Sans Grot 2</vt:lpstr>
      <vt:lpstr>Leitura Sans Grot 3</vt:lpstr>
      <vt:lpstr>Montserrat-Bold</vt:lpstr>
      <vt:lpstr>OpenSans-Regular</vt:lpstr>
      <vt:lpstr>Titillium Web</vt:lpstr>
      <vt:lpstr>Vollkorn Regular</vt:lpstr>
      <vt:lpstr>Arial</vt:lpstr>
      <vt:lpstr>Calibri</vt:lpstr>
      <vt:lpstr>Courier New</vt:lpstr>
      <vt:lpstr>Open Sans Bold</vt:lpstr>
      <vt:lpstr>Open Sans Light</vt:lpstr>
      <vt:lpstr>Symbol</vt:lpstr>
      <vt:lpstr>Office Theme</vt:lpstr>
      <vt:lpstr>PowerPoint Presentation</vt:lpstr>
      <vt:lpstr>PowerPoint Presentation</vt:lpstr>
      <vt:lpstr>PowerPoint Presentation</vt:lpstr>
      <vt:lpstr>AHEAD-HPSR General Objectives</vt:lpstr>
      <vt:lpstr>Program Framework</vt:lpstr>
      <vt:lpstr>Program Components</vt:lpstr>
      <vt:lpstr>PowerPoint Presentation</vt:lpstr>
      <vt:lpstr>PowerPoint Presentation</vt:lpstr>
      <vt:lpstr> Allocation of Research Funds</vt:lpstr>
      <vt:lpstr>Research Projects</vt:lpstr>
      <vt:lpstr>Research Projects</vt:lpstr>
      <vt:lpstr>Capacity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Health Policy and Systems Research Agenda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Bryan Yao</cp:lastModifiedBy>
  <cp:revision>3</cp:revision>
  <dcterms:modified xsi:type="dcterms:W3CDTF">2018-03-05T08:14:35Z</dcterms:modified>
</cp:coreProperties>
</file>