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WW/ZsfbDD4xyWW1xX4eEpikY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F5F552-6185-4033-90B2-179D617DF860}">
  <a:tblStyle styleId="{3EF5F552-6185-4033-90B2-179D617DF8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8b783f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518b783f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d2a2b6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56d2a2b6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6d2a2b6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56d2a2b6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6d2a2b6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56d2a2b6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6d2a2b6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56d2a2b6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6d2a2b6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56d2a2b6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6d2a2b6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56d2a2b6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f081c0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1f081c0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d2a2b65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6d2a2b65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d2a2b6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56d2a2b6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d2a2b6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56d2a2b6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d2a2b6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56d2a2b6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51a332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4351a332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51a332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351a332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Der Webauftritt durchleuchtet: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das privatere, datensparsamere, nachhaltigere und IT-sicherere Web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SITSEC: DR</a:t>
            </a:r>
            <a:r>
              <a:rPr lang="de" sz="2383"/>
              <a:t>3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05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Jonas Morawietz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Meryem Lasri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518b783ff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2518b783ff2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2518b783ff2_0_29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Draft finalisieren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Ausblick für zukünftige Arbeiten: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EDPS: vollautomatischer Ansatz: Schlüsselwortsuche weiter ausbauen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Untersuchungsergebnisse könnten auf Windows abweichen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4" name="Google Shape;174;g2518b783ff2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5" name="Google Shape;175;g2518b783ff2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Aussicht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56d2a2b65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256d2a2b659_0_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256d2a2b659_0_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g256d2a2b659_0_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‘docinsider.de’</a:t>
            </a:r>
            <a:endParaRPr/>
          </a:p>
        </p:txBody>
      </p:sp>
      <p:pic>
        <p:nvPicPr>
          <p:cNvPr id="192" name="Google Shape;192;g256d2a2b65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838" y="1490675"/>
            <a:ext cx="4660317" cy="33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56d2a2b65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256d2a2b659_0_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56d2a2b659_0_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0" name="Google Shape;200;g256d2a2b659_0_16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‘gesundheit.de’</a:t>
            </a:r>
            <a:endParaRPr/>
          </a:p>
        </p:txBody>
      </p:sp>
      <p:pic>
        <p:nvPicPr>
          <p:cNvPr id="201" name="Google Shape;201;g256d2a2b659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363" y="1490675"/>
            <a:ext cx="4597287" cy="33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56d2a2b659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56d2a2b659_0_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256d2a2b659_0_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9" name="Google Shape;209;g256d2a2b659_0_2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‘jameda.de’</a:t>
            </a:r>
            <a:endParaRPr/>
          </a:p>
        </p:txBody>
      </p:sp>
      <p:pic>
        <p:nvPicPr>
          <p:cNvPr id="210" name="Google Shape;210;g256d2a2b65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13" y="1490675"/>
            <a:ext cx="4178987" cy="33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256d2a2b65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256d2a2b659_0_3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256d2a2b659_0_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8" name="Google Shape;218;g256d2a2b659_0_3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‘kliniken.de’</a:t>
            </a:r>
            <a:endParaRPr/>
          </a:p>
        </p:txBody>
      </p:sp>
      <p:pic>
        <p:nvPicPr>
          <p:cNvPr id="219" name="Google Shape;219;g256d2a2b659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0" y="1490675"/>
            <a:ext cx="4177492" cy="33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56d2a2b659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256d2a2b659_0_3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256d2a2b659_0_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7" name="Google Shape;227;g256d2a2b659_0_3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‘sanego.de’</a:t>
            </a:r>
            <a:endParaRPr/>
          </a:p>
        </p:txBody>
      </p:sp>
      <p:pic>
        <p:nvPicPr>
          <p:cNvPr id="228" name="Google Shape;228;g256d2a2b65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213" y="1490675"/>
            <a:ext cx="4189572" cy="3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256d2a2b659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256d2a2b659_0_4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56d2a2b659_0_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6" name="Google Shape;236;g256d2a2b659_0_44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Ergebnistabelle ‘seniorenportal.de’</a:t>
            </a:r>
            <a:endParaRPr/>
          </a:p>
        </p:txBody>
      </p:sp>
      <p:pic>
        <p:nvPicPr>
          <p:cNvPr id="237" name="Google Shape;237;g256d2a2b65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213" y="1490675"/>
            <a:ext cx="4197934" cy="334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Ergebnisse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Evaluation der EDPS-Erweiterungen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Evaluation der Blockiermaßnahmen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Zusammenfassung der </a:t>
            </a:r>
            <a:r>
              <a:rPr lang="de" sz="1600">
                <a:solidFill>
                  <a:srgbClr val="000000"/>
                </a:solidFill>
              </a:rPr>
              <a:t>Website-Analysen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Dynamische Analyse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Tabellarische Zusammenfassung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Referenzen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51f081c03c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1f081c03c_1_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51f081c03c_1_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7" name="Google Shape;107;g251f081c03c_1_8"/>
          <p:cNvSpPr txBox="1"/>
          <p:nvPr>
            <p:ph idx="4294967295" type="title"/>
          </p:nvPr>
        </p:nvSpPr>
        <p:spPr>
          <a:xfrm>
            <a:off x="326525" y="969875"/>
            <a:ext cx="875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Ergebnisse: </a:t>
            </a:r>
            <a:r>
              <a:rPr lang="de"/>
              <a:t>Evaluation d. EDPS-Erweiterungen</a:t>
            </a:r>
            <a:endParaRPr/>
          </a:p>
        </p:txBody>
      </p:sp>
      <p:pic>
        <p:nvPicPr>
          <p:cNvPr id="108" name="Google Shape;108;g251f081c03c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175" y="1535675"/>
            <a:ext cx="5143854" cy="33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51f081c03c_1_8"/>
          <p:cNvSpPr txBox="1"/>
          <p:nvPr/>
        </p:nvSpPr>
        <p:spPr>
          <a:xfrm>
            <a:off x="326525" y="1535675"/>
            <a:ext cx="333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Ansatz 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: Consent-Cookies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manuelles Extrahieren der Consent-Cookies über Entwickler- tools von Firefox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Übergabe der Consent-Cookies an den EDPS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Ansatz 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: Keyword-Suche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EDPS wird manuell in Docker- Container mit Patch der “browser-session.js”-Datei gebaut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implementierte Keyword-Suche versucht, den Accept-Button zu identifizieren und zu klicken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56d2a2b659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56d2a2b659_0_6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256d2a2b659_0_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g256d2a2b659_0_66"/>
          <p:cNvSpPr txBox="1"/>
          <p:nvPr>
            <p:ph idx="4294967295" type="title"/>
          </p:nvPr>
        </p:nvSpPr>
        <p:spPr>
          <a:xfrm>
            <a:off x="326525" y="969875"/>
            <a:ext cx="875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Ergebnisse: </a:t>
            </a:r>
            <a:r>
              <a:rPr lang="de"/>
              <a:t>Evaluation d. Blockiermaßnahmen</a:t>
            </a:r>
            <a:endParaRPr/>
          </a:p>
        </p:txBody>
      </p:sp>
      <p:pic>
        <p:nvPicPr>
          <p:cNvPr id="118" name="Google Shape;118;g256d2a2b659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788" y="1535675"/>
            <a:ext cx="6472417" cy="3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56d2a2b659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56d2a2b659_0_7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56d2a2b659_0_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6" name="Google Shape;126;g256d2a2b659_0_78"/>
          <p:cNvSpPr txBox="1"/>
          <p:nvPr>
            <p:ph idx="4294967295" type="title"/>
          </p:nvPr>
        </p:nvSpPr>
        <p:spPr>
          <a:xfrm>
            <a:off x="326525" y="969875"/>
            <a:ext cx="875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Ergebnisse: Evaluation d. Blockiermaßnahmen</a:t>
            </a:r>
            <a:endParaRPr/>
          </a:p>
        </p:txBody>
      </p:sp>
      <p:pic>
        <p:nvPicPr>
          <p:cNvPr id="127" name="Google Shape;127;g256d2a2b659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438" y="1535675"/>
            <a:ext cx="6478687" cy="3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56d2a2b659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56d2a2b659_0_9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256d2a2b659_0_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5" name="Google Shape;135;g256d2a2b659_0_95"/>
          <p:cNvSpPr txBox="1"/>
          <p:nvPr>
            <p:ph idx="4294967295" type="title"/>
          </p:nvPr>
        </p:nvSpPr>
        <p:spPr>
          <a:xfrm>
            <a:off x="326525" y="969875"/>
            <a:ext cx="875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Ergebnisse: </a:t>
            </a:r>
            <a:r>
              <a:rPr lang="de"/>
              <a:t>Zusammenf. der Website-Analysen</a:t>
            </a:r>
            <a:endParaRPr/>
          </a:p>
        </p:txBody>
      </p:sp>
      <p:graphicFrame>
        <p:nvGraphicFramePr>
          <p:cNvPr id="136" name="Google Shape;136;g256d2a2b659_0_95"/>
          <p:cNvGraphicFramePr/>
          <p:nvPr/>
        </p:nvGraphicFramePr>
        <p:xfrm>
          <a:off x="326525" y="1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{3EF5F552-6185-4033-90B2-179D617DF860}</a:tableStyleId>
              </a:tblPr>
              <a:tblGrid>
                <a:gridCol w="2140675"/>
                <a:gridCol w="6299850"/>
              </a:tblGrid>
              <a:tr h="17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Webseite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Kurze Zusammenfassung der Ergebnisse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docinsider.de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5 Tracker, lange Cookie-Dauer bis 790 Tage</a:t>
                      </a:r>
                      <a:br>
                        <a:rPr lang="de" sz="900"/>
                      </a:br>
                      <a:r>
                        <a:rPr i="1" lang="de" sz="900"/>
                        <a:t>IT-Sicherheit</a:t>
                      </a:r>
                      <a:r>
                        <a:rPr lang="de" sz="900"/>
                        <a:t>: SWEET32-Angriff möglich, XFO und CSP-Header nicht gesetzt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7,45 MB mit 81 Anfragen → 5,44 MB mit 46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gesundheit.de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34 Tracker, lange Cookie-Dauer bis 730 Tage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IT-Sicherheit</a:t>
                      </a:r>
                      <a:r>
                        <a:rPr lang="de" sz="900"/>
                        <a:t>: HSTS nicht implementiert, CSP-Header und Referrer-Policy nicht gesetzt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2.98 MB mit 436 Anfragen → 221.34 KB mit 41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jameda.de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20 Tracker, Tracking-Pixel, lange Cookie-Dauer bis zu 730 Tage</a:t>
                      </a:r>
                      <a:br>
                        <a:rPr lang="de" sz="900"/>
                      </a:br>
                      <a:r>
                        <a:rPr i="1" lang="de" sz="900"/>
                        <a:t>IT-Sicherheit</a:t>
                      </a:r>
                      <a:r>
                        <a:rPr lang="de" sz="900"/>
                        <a:t>: kein HTTP Public Key Pinning → </a:t>
                      </a:r>
                      <a:r>
                        <a:rPr b="1" lang="de" sz="900"/>
                        <a:t>MITM-Angriffsvektor</a:t>
                      </a:r>
                      <a:r>
                        <a:rPr lang="de" sz="900"/>
                        <a:t>, unzureichende XSS-Protection, SRI verletzt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2.10 MB mit 121 Anfragen → 806.79 KB mit 45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kliniken.de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2 Tracker, lange Cookie-Dauer bis 790 Tage</a:t>
                      </a:r>
                      <a:br>
                        <a:rPr lang="de" sz="900"/>
                      </a:br>
                      <a:r>
                        <a:rPr i="1" lang="de" sz="900"/>
                        <a:t>IT-Sicherheit</a:t>
                      </a:r>
                      <a:r>
                        <a:rPr lang="de" sz="900"/>
                        <a:t>: HSTS-preloading möglich, CSP-Header und Referrer-Policy fehlen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1,44 MB mit 18 Anfragen → 1,44 MB mit 18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sanego.de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64 Tracker, Tracking-Pixel, sehr lange Cookie-Dauer bis zu 1838 Tage (</a:t>
                      </a:r>
                      <a:r>
                        <a:rPr i="1" lang="de" sz="900"/>
                        <a:t>Amazon Adsystem</a:t>
                      </a:r>
                      <a:r>
                        <a:rPr lang="de" sz="900"/>
                        <a:t>)</a:t>
                      </a:r>
                      <a:br>
                        <a:rPr lang="de" sz="900"/>
                      </a:br>
                      <a:r>
                        <a:rPr i="1" lang="de" sz="900"/>
                        <a:t>IT-Sicherheit</a:t>
                      </a:r>
                      <a:r>
                        <a:rPr lang="de" sz="900"/>
                        <a:t>: kein HTTP Public Key Pinning → </a:t>
                      </a:r>
                      <a:r>
                        <a:rPr b="1" lang="de" sz="900"/>
                        <a:t>MITM-Angriffsvektor</a:t>
                      </a:r>
                      <a:r>
                        <a:rPr lang="de" sz="900"/>
                        <a:t>, unzureichende XSS-Protection, </a:t>
                      </a:r>
                      <a:r>
                        <a:rPr b="1" lang="de" sz="900"/>
                        <a:t>Click-Jacking</a:t>
                      </a:r>
                      <a:r>
                        <a:rPr lang="de" sz="900"/>
                        <a:t> möglich durch unzureichende CSP, SRI verletzt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2.82 MB mit 365 Anfragen → 468.51 KB mit 11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/>
                        <a:t>seniorenportal.de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Drittanbieterbeteiligung</a:t>
                      </a:r>
                      <a:r>
                        <a:rPr lang="de" sz="900"/>
                        <a:t>: 53 Tracker, lange Cookie-Dauer bis 1866 Tage </a:t>
                      </a:r>
                      <a:br>
                        <a:rPr lang="de" sz="900"/>
                      </a:br>
                      <a:r>
                        <a:rPr i="1" lang="de" sz="900"/>
                        <a:t>IT-Sicherheit</a:t>
                      </a:r>
                      <a:r>
                        <a:rPr lang="de" sz="900"/>
                        <a:t>: HSTS nicht implementiert, XFO-Header,CSP-Header,X-Content-Type-Header und Referrer-Policy nicht gesetzt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/>
                        <a:t>Blockiermaßnahmen</a:t>
                      </a:r>
                      <a:r>
                        <a:rPr lang="de" sz="900"/>
                        <a:t>: 1.21 MB mit 130 Anfragen → 452.12 KB mit 64 Anfragen</a:t>
                      </a:r>
                      <a:endParaRPr sz="9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56d2a2b659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256d2a2b659_0_5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256d2a2b659_0_57"/>
          <p:cNvSpPr txBox="1"/>
          <p:nvPr>
            <p:ph idx="4294967295" type="body"/>
          </p:nvPr>
        </p:nvSpPr>
        <p:spPr>
          <a:xfrm>
            <a:off x="1416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DisconnectMe List einfügen: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4" name="Google Shape;144;g256d2a2b659_0_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5" name="Google Shape;145;g256d2a2b659_0_5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Dynamische Analyse</a:t>
            </a:r>
            <a:endParaRPr/>
          </a:p>
        </p:txBody>
      </p:sp>
      <p:pic>
        <p:nvPicPr>
          <p:cNvPr id="146" name="Google Shape;146;g256d2a2b65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400" y="2095275"/>
            <a:ext cx="6836050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4351a332ce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24351a332ce_0_3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24351a332ce_0_38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finale Werkzeugauswahl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4" name="Google Shape;154;g24351a332ce_0_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5" name="Google Shape;155;g24351a332ce_0_3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Tabellarische Zusammenfassung: Tools</a:t>
            </a:r>
            <a:endParaRPr/>
          </a:p>
        </p:txBody>
      </p:sp>
      <p:graphicFrame>
        <p:nvGraphicFramePr>
          <p:cNvPr id="156" name="Google Shape;156;g24351a332ce_0_38"/>
          <p:cNvGraphicFramePr/>
          <p:nvPr/>
        </p:nvGraphicFramePr>
        <p:xfrm>
          <a:off x="283425" y="20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{3EF5F552-6185-4033-90B2-179D617DF860}</a:tableStyleId>
              </a:tblPr>
              <a:tblGrid>
                <a:gridCol w="1793650"/>
                <a:gridCol w="1825350"/>
                <a:gridCol w="4633875"/>
              </a:tblGrid>
              <a:tr h="17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Link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Beschreibung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Testerstick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intern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rauscharme Untersuchungsumgebung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Website-Evidence-Collector (EDPS)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https://github.com/EU-EDPS/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website-evidence-collector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automatisierte Analyse von Speicherung und Transfer von persönlichen Daten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ungoogled Chromium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https://github.com/ungoogled-software/ungoogled-chromium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Google Chrome without Google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PrivacyScore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https://privacyscore.org/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bewertet Websites hinsichtlich einer Reihe von Sicherheits- und Datenschutzfunktionen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webbkoll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https://webbkoll.dataskydd.net/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prüft, welche Datenschutzmaßnahmen eine Website ergriffen hat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Firefox ESR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https://www.mozilla.org/de/firefox/all/#product-desktop-esr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Webbrowser mit Netzwerkanalyse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NoScript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https://noscript.net/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Blockierung bzw. kontrollierte Freigabe von JavaScript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uBlockOrigin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https://ublockorigin.com/de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Open-Source-Werbeblocker mit Zusatzfunktionen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Wireshark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https://www.wireshark.org/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900" u="none" cap="none" strike="noStrike"/>
                        <a:t>Netzwerkprotokoll-Analyse und Entschlüsselung von Traffic (SSLKEYLOGFILE)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EDPS-Erweiterung von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Tim Reiprich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https://gitlab.informatik.uni-halle.de/ajpqa/ovgu/</a:t>
                      </a:r>
                      <a:endParaRPr sz="9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vollautomatischer Ansatz zur Umgehung von Cookie-Bannern</a:t>
                      </a:r>
                      <a:endParaRPr sz="9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4351a332c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4351a332ce_0_4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4351a332ce_0_47"/>
          <p:cNvSpPr txBox="1"/>
          <p:nvPr>
            <p:ph idx="4294967295" type="body"/>
          </p:nvPr>
        </p:nvSpPr>
        <p:spPr>
          <a:xfrm>
            <a:off x="110125" y="15356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Wissensbasis: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4" name="Google Shape;164;g24351a332ce_0_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5" name="Google Shape;165;g24351a332ce_0_47"/>
          <p:cNvSpPr txBox="1"/>
          <p:nvPr>
            <p:ph idx="4294967295" type="title"/>
          </p:nvPr>
        </p:nvSpPr>
        <p:spPr>
          <a:xfrm>
            <a:off x="326525" y="969875"/>
            <a:ext cx="8662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Tabellarische Zusammenfassung: Referenzen</a:t>
            </a:r>
            <a:endParaRPr/>
          </a:p>
        </p:txBody>
      </p:sp>
      <p:graphicFrame>
        <p:nvGraphicFramePr>
          <p:cNvPr id="166" name="Google Shape;166;g24351a332ce_0_47"/>
          <p:cNvGraphicFramePr/>
          <p:nvPr/>
        </p:nvGraphicFramePr>
        <p:xfrm>
          <a:off x="212550" y="19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{3EF5F552-6185-4033-90B2-179D617DF860}</a:tableStyleId>
              </a:tblPr>
              <a:tblGrid>
                <a:gridCol w="5348700"/>
                <a:gridCol w="3266100"/>
              </a:tblGrid>
              <a:tr h="28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Titel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Quelle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[AKL+20] Introduction to Being a Privacy Detective: Investigating and Comparing Potential Privacy Violations in Mobile Apps Using Forensic Methods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ISBN 978-1-61208-821-1, pp 60-68, 2020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[Rie23] GitHub - EU-EDPS/website-evidence-collector: The tool Website Evidence Collector (WEC) automates the website evidence collection of storage and transfer of personal data.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https://edps.europa.eu/edps-inspection-software_en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0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tshark(1) Manual Page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https://www.wireshark.org/docs/man-pages/tshark.html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cap="none" strike="noStrike">
                          <a:highlight>
                            <a:srgbClr val="FFFFFF"/>
                          </a:highlight>
                        </a:rPr>
                        <a:t>How to convert .img to usable VirtualBox format</a:t>
                      </a:r>
                      <a:endParaRPr sz="1000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https://superuser.com/questions/554862/how-to-convert-img-to-usable-virtualbox-format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3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highlight>
                            <a:srgbClr val="FFFFFF"/>
                          </a:highlight>
                        </a:rPr>
                        <a:t>Tim Reiprich: Automatisierter Ansatz zur Cookie-Banner-Akzeptanz basierend auf Keyword-Suche</a:t>
                      </a:r>
                      <a:endParaRPr sz="1000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https://gitlab.informatik.uni-halle.de/ajpqa/ovgu/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