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i8M3l5K1CybF+M2SZTTgKY8Ow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2F3B65-E9A7-4442-A40B-A1C5E980F56E}">
  <a:tblStyle styleId="{E22F3B65-E9A7-4442-A40B-A1C5E980F5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351a332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4351a332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351a332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4351a332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20726a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e220726a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351a332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4351a332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20726a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20726a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351a332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4351a332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89299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4389299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220726a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e220726a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d7887c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3dd7887c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7b1c18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3e7b1c18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e7b1c18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3e7b1c18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track.hubspot.com/__ptq.gif" TargetMode="External"/><Relationship Id="rId5" Type="http://schemas.openxmlformats.org/officeDocument/2006/relationships/hyperlink" Target="https://track.hubspot.com/__ptq.gi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Der Webauftritt durchleuchtet:</a:t>
            </a:r>
            <a:endParaRPr b="1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de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das privatere, datensparsamere, nachhaltigere und IT-sicherere Web</a:t>
            </a:r>
            <a:endParaRPr b="1" i="0" sz="1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38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SITSEC: </a:t>
            </a:r>
            <a:r>
              <a:rPr lang="de" sz="2383"/>
              <a:t>DR1</a:t>
            </a:r>
            <a:endParaRPr b="0" i="0" sz="238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de" sz="25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.05.2023</a:t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5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Jonas Morawietz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b="0" i="0" sz="2083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de" sz="2083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Meryem Lasri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4351a332ce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24351a332ce_0_3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g24351a332ce_0_38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Ausgewählte Werkzeuge: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6" name="Google Shape;176;g24351a332ce_0_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7" name="Google Shape;177;g24351a332ce_0_38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Tabellarische Zusammenfassung: Tools</a:t>
            </a:r>
            <a:endParaRPr/>
          </a:p>
        </p:txBody>
      </p:sp>
      <p:graphicFrame>
        <p:nvGraphicFramePr>
          <p:cNvPr id="178" name="Google Shape;178;g24351a332ce_0_38"/>
          <p:cNvGraphicFramePr/>
          <p:nvPr/>
        </p:nvGraphicFramePr>
        <p:xfrm>
          <a:off x="283425" y="20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{E22F3B65-E9A7-4442-A40B-A1C5E980F56E}</a:tableStyleId>
              </a:tblPr>
              <a:tblGrid>
                <a:gridCol w="1793650"/>
                <a:gridCol w="1825350"/>
                <a:gridCol w="4633875"/>
              </a:tblGrid>
              <a:tr h="1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Titel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Link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Beschreibung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Testerstick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intern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rauscharme Untersuchungsumgebung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Website-Evidence-Collector (EDPS)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https://github.com/EU-EDPS/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website-evidence-collector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automatisierte Analyse von Speicherung und Transfer von persönlichen Daten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PrivacyScore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https://privacyscore.org/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bewertet Websites hinsichtlich einer Reihe von Sicherheits- und Datenschutzfunktionen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webbkoll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https://webbkoll.dataskydd.net/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prüft, welche Datenschutzmaßnahmen eine Website ergriffen hat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Firefox ESR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https://www.mozilla.org/de/firefox/all/#product-desktop-esr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Webbrowser mit Netzwerkanalyse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NoScript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https://noscript.net/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Blockierung bzw. kontrollierte Freigabe von JavaScript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uBlockOrigin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https://ublockorigin.com/de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Open-Source-Werbeblocker mit Zusatzfunktionen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Wireshark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https://www.wireshark.org/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Netzwerkprotokoll-Analyse und Entschlüsselung von Traffic (SSLKEYLOGFILE)</a:t>
                      </a:r>
                      <a:endParaRPr sz="10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4351a332ce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24351a332ce_0_4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24351a332ce_0_47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Wissensbasis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6" name="Google Shape;186;g24351a332ce_0_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7" name="Google Shape;187;g24351a332ce_0_47"/>
          <p:cNvSpPr txBox="1"/>
          <p:nvPr>
            <p:ph idx="4294967295" type="title"/>
          </p:nvPr>
        </p:nvSpPr>
        <p:spPr>
          <a:xfrm>
            <a:off x="326525" y="969875"/>
            <a:ext cx="8662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Tabellarische Zusammenfassung: Referenzen</a:t>
            </a:r>
            <a:endParaRPr/>
          </a:p>
        </p:txBody>
      </p:sp>
      <p:graphicFrame>
        <p:nvGraphicFramePr>
          <p:cNvPr id="188" name="Google Shape;188;g24351a332ce_0_47"/>
          <p:cNvGraphicFramePr/>
          <p:nvPr/>
        </p:nvGraphicFramePr>
        <p:xfrm>
          <a:off x="283425" y="20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{E22F3B65-E9A7-4442-A40B-A1C5E980F56E}</a:tableStyleId>
              </a:tblPr>
              <a:tblGrid>
                <a:gridCol w="5260700"/>
                <a:gridCol w="3212350"/>
              </a:tblGrid>
              <a:tr h="1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Titel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Quelle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[AKL+20] Introduction to Being a Privacy Detective: Investigating and Comparing Potential Privacy Violations in Mobile Apps Using Forensic Methods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ISBN 978-1-61208-821-1, pp 60-68, 2020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[Rie23] GitHub - EU-EDPS/website-evidence-collector: The tool Website Evidence Collector (WEC) automates the website evidence collection of storage and transfer of personal data.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https://edps.europa.eu/edps-inspection-software_en</a:t>
                      </a:r>
                      <a:endParaRPr sz="10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e220726a9c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g1e220726a9c_0_3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1e220726a9c_0_37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6" name="Google Shape;196;g1e220726a9c_0_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7" name="Google Shape;197;g1e220726a9c_0_37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Bisherige Untersuchungsergebnisse</a:t>
            </a:r>
            <a:endParaRPr/>
          </a:p>
        </p:txBody>
      </p:sp>
      <p:graphicFrame>
        <p:nvGraphicFramePr>
          <p:cNvPr id="198" name="Google Shape;198;g1e220726a9c_0_37"/>
          <p:cNvGraphicFramePr/>
          <p:nvPr/>
        </p:nvGraphicFramePr>
        <p:xfrm>
          <a:off x="322638" y="163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{E22F3B65-E9A7-4442-A40B-A1C5E980F56E}</a:tableStyleId>
              </a:tblPr>
              <a:tblGrid>
                <a:gridCol w="1473425"/>
                <a:gridCol w="1473425"/>
                <a:gridCol w="2641225"/>
                <a:gridCol w="2664800"/>
              </a:tblGrid>
              <a:tr h="1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Website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PrivacyScore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Webbkoll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Website Evidence Collector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https://www.jameda.de/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</a:t>
                      </a:r>
                      <a:r>
                        <a:rPr lang="de" sz="800"/>
                        <a:t>HSTS preloading-Angriff evtl. möglich</a:t>
                      </a:r>
                      <a:br>
                        <a:rPr lang="de" sz="800"/>
                      </a:br>
                      <a:r>
                        <a:rPr lang="de" sz="800"/>
                        <a:t>- SWEET32-Angriff evtl. möglich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</a:t>
                      </a:r>
                      <a:r>
                        <a:rPr lang="de" sz="800"/>
                        <a:t>HSTS nicht für Subdomains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CSP fehlerhaft implementiert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Referrer-Policy nicht vorhanden</a:t>
                      </a:r>
                      <a:br>
                        <a:rPr lang="de" sz="800"/>
                      </a:br>
                      <a:r>
                        <a:rPr b="1" lang="de" sz="800"/>
                        <a:t>-</a:t>
                      </a:r>
                      <a:r>
                        <a:rPr lang="de" sz="800"/>
                        <a:t> externe Ressourcen werden über HTTP oder mit relativen URLs geladen: integrity mit Prüfsumme bzw. crossorigin anonymous fehlt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-</a:t>
                      </a:r>
                      <a:r>
                        <a:rPr lang="de" sz="800"/>
                        <a:t> ein Cookie bietet pot. Möglichkeit von XSS-Angriff bzw. MITM-Angriff (HttpOnly &amp; Secure)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-</a:t>
                      </a:r>
                      <a:r>
                        <a:rPr lang="de" sz="800"/>
                        <a:t> 80 Anfragen an 17 einzigartige Hosts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HTTPS mit Redirect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keine Social-Media-Verknüpfungen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- 1 First-party host, 17 einzigartige Third-party hosts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First-Party-Cookies: 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Third-Party-Cookies: 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-</a:t>
                      </a:r>
                      <a:r>
                        <a:rPr lang="de" sz="800"/>
                        <a:t> über</a:t>
                      </a:r>
                      <a:r>
                        <a:rPr lang="de" sz="800">
                          <a:uFill>
                            <a:noFill/>
                          </a:uFill>
                          <a:hlinkClick r:id="rId4"/>
                        </a:rPr>
                        <a:t> </a:t>
                      </a:r>
                      <a:r>
                        <a:rPr lang="de" sz="800" u="sng">
                          <a:solidFill>
                            <a:srgbClr val="1155CC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https://track.hubspot.com/__ptq.gif</a:t>
                      </a:r>
                      <a:r>
                        <a:rPr lang="de" sz="800"/>
                        <a:t> (1px GIF) werden m.H. von HTTP GET Tracking-Informationen übertragen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https://www.kliniken.de/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</a:t>
                      </a:r>
                      <a:r>
                        <a:rPr lang="de" sz="800"/>
                        <a:t>HSTS preloading-Angriff evtl. möglich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kein CSP-Header</a:t>
                      </a:r>
                      <a:br>
                        <a:rPr lang="de" sz="800"/>
                      </a:br>
                      <a:r>
                        <a:rPr lang="de" sz="800"/>
                        <a:t>- keine Referrer-Policy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-</a:t>
                      </a:r>
                      <a:r>
                        <a:rPr lang="de" sz="800"/>
                        <a:t> HSTS nicht für Subdomains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-</a:t>
                      </a:r>
                      <a:r>
                        <a:rPr lang="de" sz="800"/>
                        <a:t> keine CSP implementiert</a:t>
                      </a:r>
                      <a:br>
                        <a:rPr lang="de" sz="800"/>
                      </a:br>
                      <a:r>
                        <a:rPr b="1" lang="de" sz="800"/>
                        <a:t>-</a:t>
                      </a:r>
                      <a:r>
                        <a:rPr lang="de" sz="800"/>
                        <a:t> Referrer-Policy nicht vorhanden</a:t>
                      </a:r>
                      <a:br>
                        <a:rPr lang="de" sz="800"/>
                      </a:br>
                      <a:r>
                        <a:rPr lang="de" sz="800"/>
                        <a:t>- alle Ressourcen laden vom gleichen Ursprungsort</a:t>
                      </a:r>
                      <a:br>
                        <a:rPr lang="de" sz="800"/>
                      </a:br>
                      <a:r>
                        <a:rPr lang="de" sz="800"/>
                        <a:t>- keine Drittanbieteranfragen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-</a:t>
                      </a:r>
                      <a:r>
                        <a:rPr lang="de" sz="800"/>
                        <a:t> HTTPS mit Redirect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Twitter, Facebook, Linkedin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- 1 First-party host host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- 3 einzigartige Third-party hosts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First-Party-Cookies: 3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Third-Party-Cookies: 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 Beacons: Google Analytics und GoogleTagmanager</a:t>
                      </a:r>
                      <a:endParaRPr sz="8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4351a332c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24351a332ce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24351a332ce_0_29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Methodik für Auswertung im Detail ausarbeiten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Untersuchung(en) durchführen: mit allen gewählten Tools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6" name="Google Shape;206;g24351a332ce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7" name="Google Shape;207;g24351a332ce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de"/>
              <a:t>Nächste Schritte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0"/>
          <p:cNvSpPr txBox="1"/>
          <p:nvPr>
            <p:ph idx="4294967295" type="title"/>
          </p:nvPr>
        </p:nvSpPr>
        <p:spPr>
          <a:xfrm>
            <a:off x="192750" y="2593875"/>
            <a:ext cx="8758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Danke </a:t>
            </a:r>
            <a:r>
              <a:rPr b="0" lang="de"/>
              <a:t>für Ihre Aufmerksamkeit!</a:t>
            </a:r>
            <a:endParaRPr b="0"/>
          </a:p>
        </p:txBody>
      </p:sp>
      <p:sp>
        <p:nvSpPr>
          <p:cNvPr id="215" name="Google Shape;21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41675" y="1634700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Motivation &amp; Aufgabenverständnis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Aufgabenverteilung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Ansätze &amp; Fortschritte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Allgemein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EDPS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Methodik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Tabellarische Zusammenfassung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Tools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Referenzen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bisherige Untersuchungsergebnisse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Nächste Schritte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e220726a9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1e220726a9c_0_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1e220726a9c_0_13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rPr b="1" lang="de" sz="1600">
                <a:solidFill>
                  <a:srgbClr val="000000"/>
                </a:solidFill>
              </a:rPr>
              <a:t>Motivation:</a:t>
            </a:r>
            <a:endParaRPr b="1" sz="1600">
              <a:solidFill>
                <a:srgbClr val="000000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Webauftritte im Bereich Soziales/Gesundheit oftmals alles andere als datensparsam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datenschutzrelevante Nutzerdaten werden an Drittparteien übermittelt und für Werbung und Profiling genutzt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IT-sicherheitsrelevante Schwachstellen gefährden Nutzer zusätzlich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rPr b="1" lang="de" sz="1600">
                <a:solidFill>
                  <a:srgbClr val="000000"/>
                </a:solidFill>
              </a:rPr>
              <a:t>Aufgabenverständnis:</a:t>
            </a:r>
            <a:endParaRPr b="1" sz="1600">
              <a:solidFill>
                <a:srgbClr val="000000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Webauftritte mit OpenSource-Werkzeugen überprüfen, mit Bezug auf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Datensparsamkeit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Datenschutz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Nachhaltigkeit im Sinne des Ressourcenverbrauchs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de" sz="1600">
                <a:solidFill>
                  <a:srgbClr val="000000"/>
                </a:solidFill>
              </a:rPr>
              <a:t>IT-Sicherheit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Möglichkeiten zu Selbstschutz/Selbstverteidigung erforschen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de" sz="1600">
                <a:solidFill>
                  <a:srgbClr val="000000"/>
                </a:solidFill>
              </a:rPr>
              <a:t>Vergleich: Ressourcen vor und nach Blockierung von Trackern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7" name="Google Shape;107;g1e220726a9c_0_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8" name="Google Shape;108;g1e220726a9c_0_13"/>
          <p:cNvSpPr txBox="1"/>
          <p:nvPr>
            <p:ph idx="4294967295" type="title"/>
          </p:nvPr>
        </p:nvSpPr>
        <p:spPr>
          <a:xfrm>
            <a:off x="326525" y="969875"/>
            <a:ext cx="6887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Motivation &amp; Aufgabenverständnis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4351a332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24351a332ce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24351a332ce_0_0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Ausgewählte Websites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6" name="Google Shape;116;g24351a332ce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7" name="Google Shape;117;g24351a332ce_0_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Aufgabenverteilung</a:t>
            </a:r>
            <a:endParaRPr/>
          </a:p>
        </p:txBody>
      </p:sp>
      <p:graphicFrame>
        <p:nvGraphicFramePr>
          <p:cNvPr id="118" name="Google Shape;118;g24351a332ce_0_0"/>
          <p:cNvGraphicFramePr/>
          <p:nvPr/>
        </p:nvGraphicFramePr>
        <p:xfrm>
          <a:off x="283425" y="20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{E22F3B65-E9A7-4442-A40B-A1C5E980F56E}</a:tableStyleId>
              </a:tblPr>
              <a:tblGrid>
                <a:gridCol w="1793650"/>
                <a:gridCol w="2266150"/>
                <a:gridCol w="3336550"/>
                <a:gridCol w="934950"/>
              </a:tblGrid>
              <a:tr h="1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Website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Kurzbeschreibung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Warum gewählt?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Bearbeitung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https://meine.aok.de/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Website der Allgemeinen Ortskrankenkasse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sehr bekannte Krankenkasse, hohe Relevanz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Bernhard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https://www.kliniken.de/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Informationen zu Krankenhäusern, Rehakliniken, Pflege- und Altenheimen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Arbeit mit sensiblen, ortsspezifischen Krankheitsdaten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Jonas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https://www.seniorenportal.de/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Anlaufstelle für Senioren und ihre Angehörigen; bietet nützliche Informationen und Tipps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Informationsportal für ältere Menschen, welche meistens keine Affinität zu IT haben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Meryem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https://www.jameda.de/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Arzt finden und Termin online buchen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Website arbeitet direkt mit sehr sensiblen Informationen, die direkt mit </a:t>
                      </a:r>
                      <a:r>
                        <a:rPr lang="de" sz="1000"/>
                        <a:t>dem </a:t>
                      </a:r>
                      <a:r>
                        <a:rPr lang="de" sz="1000"/>
                        <a:t>Patienten in Verbindung stehen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Bernhard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https://www.doctolib.de/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Arzt </a:t>
                      </a:r>
                      <a:r>
                        <a:rPr lang="de" sz="1000"/>
                        <a:t>finden und Termin online buchen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Website arbeitet direkt mit sehr sensiblen Informationen, die direkt mit dem Patienten in Verbindung stehen</a:t>
                      </a:r>
                      <a:endParaRPr sz="10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Jonas</a:t>
                      </a:r>
                      <a:endParaRPr sz="1000"/>
                    </a:p>
                  </a:txBody>
                  <a:tcPr marT="36000" marB="36000" marR="36000" marL="36000"/>
                </a:tc>
              </a:tr>
              <a:tr h="1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https://www.gesundheit.de/</a:t>
                      </a:r>
                      <a:endParaRPr sz="1000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Informationsseite zu Gesundheit, Krankheiten, Medizin, Ernährung</a:t>
                      </a:r>
                      <a:endParaRPr sz="1000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Meryem</a:t>
                      </a:r>
                      <a:endParaRPr sz="1000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438929975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4389299750_0_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24389299750_0_0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26" name="Google Shape;126;g24389299750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7" name="Google Shape;127;g24389299750_0_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Aufgabenverteilung</a:t>
            </a:r>
            <a:endParaRPr/>
          </a:p>
        </p:txBody>
      </p:sp>
      <p:pic>
        <p:nvPicPr>
          <p:cNvPr id="128" name="Google Shape;128;g24389299750_0_0"/>
          <p:cNvPicPr preferRelativeResize="0"/>
          <p:nvPr/>
        </p:nvPicPr>
        <p:blipFill rotWithShape="1">
          <a:blip r:embed="rId4">
            <a:alphaModFix/>
          </a:blip>
          <a:srcRect b="0" l="5015" r="0" t="0"/>
          <a:stretch/>
        </p:blipFill>
        <p:spPr>
          <a:xfrm>
            <a:off x="3022325" y="1490675"/>
            <a:ext cx="5941325" cy="34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4389299750_0_0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Aufgabenverteilung: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Alle</a:t>
            </a:r>
            <a:r>
              <a:rPr lang="de" sz="1600">
                <a:solidFill>
                  <a:srgbClr val="000000"/>
                </a:solidFill>
              </a:rPr>
              <a:t>: Untersuchung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von 2 Websites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Jonas: Konzeptionierung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der Tests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Bernhard: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EDPS-Cookie-Banner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Meryem: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e220726a9c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1e220726a9c_0_2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e220726a9c_0_29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Arbeitsumgebung aufgesetzt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Methodik für Untersuchung erarbeitet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mit Ausarbeitung der Methodik für Auswertung begonnen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9"/>
              <a:buNone/>
            </a:pPr>
            <a:r>
              <a:rPr b="1" lang="de" sz="1600">
                <a:solidFill>
                  <a:srgbClr val="000000"/>
                </a:solidFill>
              </a:rPr>
              <a:t>EDPS</a:t>
            </a:r>
            <a:r>
              <a:rPr b="1" lang="de" sz="1600">
                <a:solidFill>
                  <a:srgbClr val="000000"/>
                </a:solidFill>
              </a:rPr>
              <a:t>-Script-Erweiterung für pre-set-Cookies: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Cookies werden vor Untersuchung mit dem EDPS manuell von der Website ausgelesen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für das Banner relevante Cookies werden extrahiert und an EDPS übergeben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 der Website entsteht der Eindruck, der Nutzer hätte den Banner bereits bei einem früheren Besuch akzeptiert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Umsetzung: Erweiterung des </a:t>
            </a:r>
            <a:r>
              <a:rPr lang="de" sz="1600">
                <a:solidFill>
                  <a:srgbClr val="000000"/>
                </a:solidFill>
              </a:rPr>
              <a:t>EDPS</a:t>
            </a:r>
            <a:r>
              <a:rPr lang="de" sz="1600">
                <a:solidFill>
                  <a:srgbClr val="000000"/>
                </a:solidFill>
              </a:rPr>
              <a:t>-Launch-Scripts des Testersticks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Nutzer wird vom Script aufgefordert Cookies einzugeben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7" name="Google Shape;137;g1e220726a9c_0_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8" name="Google Shape;138;g1e220726a9c_0_2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3dd7887c9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23dd7887c9e_0_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3dd7887c9e_0_2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Methodik der Untersuchung: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Flowchart zum Vorgehen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6" name="Google Shape;146;g23dd7887c9e_0_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7" name="Google Shape;147;g23dd7887c9e_0_2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  <p:pic>
        <p:nvPicPr>
          <p:cNvPr id="148" name="Google Shape;148;g23dd7887c9e_0_2"/>
          <p:cNvPicPr preferRelativeResize="0"/>
          <p:nvPr/>
        </p:nvPicPr>
        <p:blipFill rotWithShape="1">
          <a:blip r:embed="rId4">
            <a:alphaModFix/>
          </a:blip>
          <a:srcRect b="63138" l="0" r="0" t="0"/>
          <a:stretch/>
        </p:blipFill>
        <p:spPr>
          <a:xfrm>
            <a:off x="3719875" y="1243100"/>
            <a:ext cx="4816424" cy="390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3e7b1c183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23e7b1c183e_0_1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23e7b1c183e_0_10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Methodik der Untersuchung: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Flowchart zum Vorgehen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6" name="Google Shape;156;g23e7b1c183e_0_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7" name="Google Shape;157;g23e7b1c183e_0_10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  <p:pic>
        <p:nvPicPr>
          <p:cNvPr id="158" name="Google Shape;158;g23e7b1c183e_0_10"/>
          <p:cNvPicPr preferRelativeResize="0"/>
          <p:nvPr/>
        </p:nvPicPr>
        <p:blipFill rotWithShape="1">
          <a:blip r:embed="rId4">
            <a:alphaModFix/>
          </a:blip>
          <a:srcRect b="21893" l="0" r="0" t="37230"/>
          <a:stretch/>
        </p:blipFill>
        <p:spPr>
          <a:xfrm>
            <a:off x="3966900" y="1018749"/>
            <a:ext cx="4720901" cy="42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23e7b1c183e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g23e7b1c183e_0_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23e7b1c183e_0_19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de" sz="1600">
                <a:solidFill>
                  <a:srgbClr val="000000"/>
                </a:solidFill>
              </a:rPr>
              <a:t>Methodik der Untersuchung: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Flowchart zum Vorgehen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6" name="Google Shape;166;g23e7b1c183e_0_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7" name="Google Shape;167;g23e7b1c183e_0_19"/>
          <p:cNvSpPr txBox="1"/>
          <p:nvPr>
            <p:ph idx="4294967295" type="title"/>
          </p:nvPr>
        </p:nvSpPr>
        <p:spPr>
          <a:xfrm>
            <a:off x="326525" y="969875"/>
            <a:ext cx="833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Ansätze &amp; Fortschritte</a:t>
            </a:r>
            <a:endParaRPr/>
          </a:p>
        </p:txBody>
      </p:sp>
      <p:pic>
        <p:nvPicPr>
          <p:cNvPr id="168" name="Google Shape;168;g23e7b1c183e_0_19"/>
          <p:cNvPicPr preferRelativeResize="0"/>
          <p:nvPr/>
        </p:nvPicPr>
        <p:blipFill rotWithShape="1">
          <a:blip r:embed="rId4">
            <a:alphaModFix/>
          </a:blip>
          <a:srcRect b="0" l="0" r="0" t="77664"/>
          <a:stretch/>
        </p:blipFill>
        <p:spPr>
          <a:xfrm>
            <a:off x="3878325" y="1018742"/>
            <a:ext cx="4657975" cy="228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