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iTf/TtUy36BEFXzVnhAh+YL+Cw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E7E288-6395-4EF2-83F1-63488128EED0}">
  <a:tblStyle styleId="{ADE7E288-6395-4EF2-83F1-63488128EE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04e8aa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af04e8aa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04e8aa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af04e8aa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603e50d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a603e50d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e9a401d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8e9a401d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e9a401d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8e9a401d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f04e8aaf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af04e8aaf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f04e8aa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af04e8aa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f04e8aaf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af04e8aa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f04e8aaf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af04e8aaf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f04e8aaf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af04e8aa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8b783f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18b783f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e9a401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8e9a401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04e8aa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f04e8aa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04e8aa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af04e8aa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f04e8aa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af04e8aa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f04e8aa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af04e8aa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f04e8aa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af04e8aa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Industrie-Ransom 2.0: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Evaluation der Anwendung von YARA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zur Erkennung netzwerkbasierter Ransomware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3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TAITS: DR</a:t>
            </a:r>
            <a:r>
              <a:rPr lang="de" sz="2383"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23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5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de" sz="2583"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0" i="0" lang="de" sz="25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de" sz="2583">
                <a:latin typeface="Raleway"/>
                <a:ea typeface="Raleway"/>
                <a:cs typeface="Raleway"/>
                <a:sym typeface="Raleway"/>
              </a:rPr>
              <a:t>01</a:t>
            </a:r>
            <a:r>
              <a:rPr b="0" i="0" lang="de" sz="25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.202</a:t>
            </a:r>
            <a:r>
              <a:rPr lang="de" sz="2583">
                <a:latin typeface="Raleway"/>
                <a:ea typeface="Raleway"/>
                <a:cs typeface="Raleway"/>
                <a:sym typeface="Raleway"/>
              </a:rPr>
              <a:t>4</a:t>
            </a:r>
            <a:endParaRPr b="0" i="0" sz="25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5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Bernhard Birnbaum</a:t>
            </a:r>
            <a:endParaRPr b="0" i="0" sz="208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392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2af04e8aafa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2af04e8aafa_0_5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2af04e8aafa_0_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3" name="Google Shape;173;g2af04e8aafa_0_5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Evaluation: Modbus-LSB-Covert Channel</a:t>
            </a:r>
            <a:endParaRPr/>
          </a:p>
        </p:txBody>
      </p:sp>
      <p:pic>
        <p:nvPicPr>
          <p:cNvPr id="174" name="Google Shape;174;g2af04e8aafa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0" y="1490675"/>
            <a:ext cx="8331300" cy="32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2af04e8aaf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g2af04e8aafa_0_6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g2af04e8aafa_0_68"/>
          <p:cNvSpPr txBox="1"/>
          <p:nvPr>
            <p:ph idx="4294967295" type="body"/>
          </p:nvPr>
        </p:nvSpPr>
        <p:spPr>
          <a:xfrm>
            <a:off x="184775" y="1634650"/>
            <a:ext cx="8614800" cy="29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YARA-Patterns können nicht auf verschlüsselte Daten angewandt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Abwesenheit von Paketen können nicht detektiert werden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YARA kann natürlich auf Abwesenheit von Patterns prüfen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Ansatz evaluiert Regeln aber immer nur dann, wenn neue Pakete eintreffen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Spielraum für Verbesserung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YARA-Module können beliebig komplexe Regeln implementieren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Module sollten vorrangig zur Detektion fehlende Metriken implementieren;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die Regel vollständig in Module auszulagern widerspricht der Idee von YARA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2" name="Google Shape;182;g2af04e8aafa_0_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3" name="Google Shape;183;g2af04e8aafa_0_68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Evaluation: Grenzen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2a603e50d0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2a603e50d04_0_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g2a603e50d04_0_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1" name="Google Shape;191;g2a603e50d04_0_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Zusammenfassung</a:t>
            </a:r>
            <a:endParaRPr/>
          </a:p>
        </p:txBody>
      </p:sp>
      <p:graphicFrame>
        <p:nvGraphicFramePr>
          <p:cNvPr id="192" name="Google Shape;192;g2a603e50d04_0_9"/>
          <p:cNvGraphicFramePr/>
          <p:nvPr/>
        </p:nvGraphicFramePr>
        <p:xfrm>
          <a:off x="3265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{ADE7E288-6395-4EF2-83F1-63488128EED0}</a:tableStyleId>
              </a:tblPr>
              <a:tblGrid>
                <a:gridCol w="1180350"/>
                <a:gridCol w="678725"/>
                <a:gridCol w="5732675"/>
                <a:gridCol w="843525"/>
              </a:tblGrid>
              <a:tr h="16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e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Sachverhalt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Protokoll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e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Kurzbeschreibung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e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Ergebnis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1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Query-Flooding I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Modbus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durch mindestens 3 Vorkommen von Modbus-Query-Requests im Packet Buffer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möglich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12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Query-Flooding II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Modbus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durch Schwellwertunterschreitung der Zeitdifferenz zwischen 2 Modbus-Query-Requests im Packet Buffer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möglich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12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LSB-Covert-Channel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Modbus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eines 5-LSB Covert Channels in einem von 3 Modbus-Registern m.H. der Entropie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nicht möglich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23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Werteabgleich I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OPCUA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Abgleich von konkreten (Temperatur-)Werten in einzelnen OPCUA-Write-Requests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möglich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1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Werteabgleich II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OPCUA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Abgleich von konkreten (Temperatur-)Differenzen in 2 aufeinanderfolgenden OPCUA-Write-Requests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möglich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2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Verschlüsselung von Werten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OPCUA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von verschlüsselten Werten in OPCUA-Write-Requests durch Abgleich des ersten (d.h. des most-significant) Bytes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möglich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2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Verschlüsselung der SCID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OPCUA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von Verschlüsselung der SCID in OPCUA-Messages durch spontane Änderung der SCID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möglich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18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OPCUA-Fehler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OPCUA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von OPCUA-Fehlern als mögliche Folge eines Ransomware-Angriffs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möglich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18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Sign&amp;Encrypt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OPCUA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von schädlichen Paketen, die im OPCUA Sign&amp;Encrypt-Modus übertragen werden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nicht möglich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19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MITM-Angriff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ARP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eines MITM-Angriffs m.H. von ARP-Spoofing durch Zählen der bekannten MAC-Adressen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möglich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  <a:tr h="19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Abwesenheit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Detektion von Abwesenheit erwarteter Pakete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nicht möglich</a:t>
                      </a:r>
                      <a:endParaRPr sz="9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28e9a401d0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g28e9a401d00_0_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28e9a401d00_0_16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Bericht schreiben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Ausblick für zukünftige Arbeiten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weitere Angriffsvektoren untersuchen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Aufbereitung des Netzwerkdatenstroms (Konzept) verbessern; beispielsweise zeitdiskrete Anwendung von YARA-Regeln, um Abwesenheit von erwarteten Paketen sicher zu detektieren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00" name="Google Shape;200;g28e9a401d00_0_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1" name="Google Shape;201;g28e9a401d00_0_16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Aussicht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8e9a401d0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g28e9a401d00_0_2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g28e9a401d00_0_24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magic_number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$jpeg_magic_number = { FF D8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#jpeg_magic_number &gt; 0 and @jpeg_magic_number[1] == 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suspicious_quantization_table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$quantization_table = { FF DB [82] 28 28 28 28 28 28 28 28 28 28 28 28 28 28 28 28 28 28 28 28 28 28 28 28 28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28 28 28 28 28 28 28 28 28 28 28 28 28 28 28 28 28 28 28 28 28 28 28 28 28 FF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#quantization_table == 1 and @quantization_table[1] == 20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f5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magic_number and suspicious_quantization_table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09" name="Google Shape;209;g28e9a401d00_0_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0" name="Google Shape;210;g28e9a401d00_0_24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Anhang: UNCOVER-Regeln: f5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2af04e8aafa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g2af04e8aafa_0_9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2af04e8aafa_0_96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magic_number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$jpeg_magic_number = { FF D8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#jpeg_magic_number &gt; 0 and @jpeg_magic_number[1] == 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segments_missing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$expected_segments = { FF D8 [-] FF E0 [-] FF DA [-] FF D9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#expected_segments == 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jsteg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magic_number and segments_missing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18" name="Google Shape;218;g2af04e8aafa_0_9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9" name="Google Shape;219;g2af04e8aafa_0_96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Anhang: UNCOVER-Regeln: jsteg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2af04e8aafa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g2af04e8aafa_0_1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2af04e8aafa_0_115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stegonaut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$mpeg_sync_word = { FF (F? | E?)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#mpeg_sync_word &gt; 0 and (uint8(@mpeg_sync_word[1] + 2) &amp; 0x0000000000000001)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== 1 and (uint8(@mpeg_sync_word[1] + 3) &amp; 0x000000000000000F) == 15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7" name="Google Shape;227;g2af04e8aafa_0_1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8" name="Google Shape;228;g2af04e8aafa_0_115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Anhang: UNCOVER-Regeln: stegonaut</a:t>
            </a:r>
            <a:endParaRPr/>
          </a:p>
        </p:txBody>
      </p:sp>
      <p:pic>
        <p:nvPicPr>
          <p:cNvPr id="229" name="Google Shape;229;g2af04e8aafa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25" y="3927564"/>
            <a:ext cx="8473051" cy="82228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af04e8aafa_0_115"/>
          <p:cNvSpPr txBox="1"/>
          <p:nvPr/>
        </p:nvSpPr>
        <p:spPr>
          <a:xfrm>
            <a:off x="6446050" y="4146263"/>
            <a:ext cx="33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g2af04e8aafa_0_115"/>
          <p:cNvSpPr txBox="1"/>
          <p:nvPr/>
        </p:nvSpPr>
        <p:spPr>
          <a:xfrm>
            <a:off x="7706125" y="4146263"/>
            <a:ext cx="33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g2af04e8aafa_0_115"/>
          <p:cNvSpPr txBox="1"/>
          <p:nvPr/>
        </p:nvSpPr>
        <p:spPr>
          <a:xfrm>
            <a:off x="7950825" y="4146263"/>
            <a:ext cx="33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g2af04e8aafa_0_115"/>
          <p:cNvSpPr txBox="1"/>
          <p:nvPr/>
        </p:nvSpPr>
        <p:spPr>
          <a:xfrm>
            <a:off x="8203000" y="4146263"/>
            <a:ext cx="33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g2af04e8aafa_0_115"/>
          <p:cNvSpPr txBox="1"/>
          <p:nvPr/>
        </p:nvSpPr>
        <p:spPr>
          <a:xfrm>
            <a:off x="8440875" y="4146275"/>
            <a:ext cx="35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2af04e8aafa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2af04e8aafa_0_10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g2af04e8aafa_0_106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mp3stegz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$mpeg_sync_word = { FF (F? | E?) [34] 58 58 58 58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#mpeg_sync_word &gt;= 3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2" name="Google Shape;242;g2af04e8aafa_0_10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43" name="Google Shape;243;g2af04e8aafa_0_106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Anhang: UNCOVER-Regeln: mp3stegz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2af04e8aafa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g2af04e8aafa_0_12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af04e8aafa_0_124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import "mp3"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final_frame_broken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$mpeg_sync_word = { FF (F? | E?)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#mpeg_sync_word &gt; 0 and mp3.frame_data_end(@mpeg_sync_word[1]) &gt; filesize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constant_bitrate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$mpeg_sync_word = { FF (F? | E?)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#mpeg_sync_word &gt; 1 and mp3.bitrate_min(@mpeg_sync_word[1]) == mp3.bitrate_max(@mpeg_sync_word[1])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mp3stego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final_frame_broken and constant_bitrate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51" name="Google Shape;251;g2af04e8aafa_0_1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2" name="Google Shape;252;g2af04e8aafa_0_124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Anhang: UNCOVER-Regeln: mp3stego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2af04e8aafa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g2af04e8aafa_0_14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2af04e8aafa_0_140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uint64_t calculate_frame_length(int64_t syncword_position)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uint8_t* frame_bytes = (block_data + syncword_position);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uint8_t byte_version    = (*(frame_bytes + 1) &amp; 0x18) &gt;&gt; 3; //00011000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uint8_t byte_layer      = (*(frame_bytes + 1) &amp; 0x06) &gt;&gt; 1; //00000110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uint8_t byte_bitrate    = (*(frame_bytes + 2) &amp; 0xF0) &gt;&gt; 4; //11110000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uint8_t byte_frequency  = (*(frame_bytes + 2) &amp; 0x0C) &gt;&gt; 2; //00001100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uint8_t byte_padding    = (*(frame_bytes + 2) &amp; 0x02) &gt;&gt; 1; //00000010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uint64_t bitrate_value = match_bitrate(byte_version, byte_layer, byte_bitrate);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uint64_t frequency_value = match_frequency(byte_version, byte_frequency);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uint64_t samples_value = match_samples(byte_version, byte_layer);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uint64_t frame_size = 0;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if (bitrate_value &gt; 0 &amp;&amp; frequency_value &gt; 0 &amp;&amp; samples_value &gt; 0)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frame_size = (samples_value * bitrate_value) / (8 * frequency_value);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if (byte_padding == 1)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frame_size++;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return frame_size;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60" name="Google Shape;260;g2af04e8aafa_0_1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1" name="Google Shape;261;g2af04e8aafa_0_140"/>
          <p:cNvSpPr txBox="1"/>
          <p:nvPr>
            <p:ph idx="4294967295" type="title"/>
          </p:nvPr>
        </p:nvSpPr>
        <p:spPr>
          <a:xfrm>
            <a:off x="326525" y="969875"/>
            <a:ext cx="875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Anhang: UNCOVER-Regeln: Auszug mp3-Modul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Konzept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YARA-Regeln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Evaluation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Zusammenfassung &amp; Aussicht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Anhang: UNCOVER-Regeln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518b783ff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518b783ff2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2518b783ff2_0_29"/>
          <p:cNvSpPr txBox="1"/>
          <p:nvPr>
            <p:ph idx="4294967295" type="body"/>
          </p:nvPr>
        </p:nvSpPr>
        <p:spPr>
          <a:xfrm>
            <a:off x="184775" y="1634650"/>
            <a:ext cx="4368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Konzept erweitert durch Zeitstempel hinter Paketdaten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YARA-Regeln werden immer bei Eingang eines neuen Pakets evaluiert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Aufbereitung des Netzwerkdatenstroms für YARA bestimmt maßgeblich, was möglich ist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7" name="Google Shape;107;g2518b783ff2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8" name="Google Shape;108;g2518b783ff2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Konzept</a:t>
            </a:r>
            <a:endParaRPr/>
          </a:p>
        </p:txBody>
      </p:sp>
      <p:pic>
        <p:nvPicPr>
          <p:cNvPr id="109" name="Google Shape;109;g2518b783ff2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975" y="1643075"/>
            <a:ext cx="4368625" cy="289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8e9a401d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28e9a401d00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28e9a401d00_0_0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import "numeric"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modbus_queryflooding_timing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$modbus_query_request = { 00 80 F4 09 51 3B 00 0C 29 E6 14 0D 08 00 45 00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00 34 [2] 40 00 40 06 [2] AC 1B E0 32 AC 1B E0 FA [2] 01 F6 [4] [4] 50 18 72 10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[2] 00 00 [2] 00 00 00 06 01 06 00 06 00 00 FF [8] FE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#modbus_query_request &gt;= 2 and (numeric.int64(@modbus_query_request[1] + 66)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- numeric.int64(@modbus_query_request[2] + 66)) &lt; 100000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PBS=3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7" name="Google Shape;117;g28e9a401d00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8" name="Google Shape;118;g28e9a401d00_0_0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YARA-Regeln: Modbus-Query-Flooding II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af04e8aaf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af04e8aafa_0_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2af04e8aafa_0_1"/>
          <p:cNvSpPr txBox="1"/>
          <p:nvPr>
            <p:ph idx="4294967295" type="body"/>
          </p:nvPr>
        </p:nvSpPr>
        <p:spPr>
          <a:xfrm>
            <a:off x="184775" y="1634650"/>
            <a:ext cx="55674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opcua_writevalue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$opcua_writerequest = { 4D 53 47 46 58 00 00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00 [4] 01 00 00 00 [8] 01 00 A1 02 [46] FF FF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FF FF 03 0A [4] 00 00 00 00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#opcua_writerequest &gt; 0 and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(int8(@opcua_writerequest[1] + 80) != 0)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PBS=1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6" name="Google Shape;126;g2af04e8aafa_0_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7" name="Google Shape;127;g2af04e8aafa_0_1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YARA-Regeln: Verschlüsselung (Werte)</a:t>
            </a:r>
            <a:endParaRPr/>
          </a:p>
        </p:txBody>
      </p:sp>
      <p:pic>
        <p:nvPicPr>
          <p:cNvPr id="128" name="Google Shape;128;g2af04e8aaf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250" y="1643075"/>
            <a:ext cx="2905568" cy="2954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af04e8aafa_0_1"/>
          <p:cNvSpPr txBox="1"/>
          <p:nvPr/>
        </p:nvSpPr>
        <p:spPr>
          <a:xfrm>
            <a:off x="5752250" y="4597450"/>
            <a:ext cx="286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Quelle: Emirkan Toplu, BA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af04e8aafa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2af04e8aafa_0_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2af04e8aafa_0_9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opcua_securechannelid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$opcua_msgf = { 4D 53 47 46 [8] 01 00 00 00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#opcua_msgf &gt;= 2 and (uint32(@opcua_msgf[1] + 8) - \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              uint32(@opcua_msgf[2] + 8)) != 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PBS=3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7" name="Google Shape;137;g2af04e8aafa_0_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8" name="Google Shape;138;g2af04e8aafa_0_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YARA-Regeln: Verschlüsselung (SCID)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af04e8aaf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2af04e8aafa_0_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2af04e8aafa_0_17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arp_request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$arp_req = { 08 06 00 01 08 00 06 04 00 01 [20] 00 00 00 00 00 00 00 00 00 00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00 00 00 00 00 00 00 00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any of them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rule arp_reply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$arp_rep = { 08 06 00 01 08 00 06 04 00 02 [20] 00 00 00 00 00 00 00 00 00 00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00 00 00 00 00 00 00 00 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any of them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6" name="Google Shape;146;g2af04e8aafa_0_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7" name="Google Shape;147;g2af04e8aafa_0_17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YARA-Regeln: MITM (ARP-Spoofing) 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af04e8aafa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2af04e8aafa_0_3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2af04e8aafa_0_33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rule arp_mitm : main {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strings: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$mac0 = { FF FF FF FF FF FF } //broadcast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$mac1 = { 48 5B 39 64 40 79 } //asustek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$mac2 = { 00 80 F4 09 51 3B } //telemec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$mac3 = { 00 0C 29 9D 9E 9E } //vmware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	condition: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    		(arp_request and (#mac0 + #mac1 + #mac2 + #mac3) &lt; 3) or \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                  (arp_reply and (#mac0 + #mac1 + #mac2 + #mac3) &lt; 4)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}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PBS=1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55" name="Google Shape;155;g2af04e8aafa_0_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6" name="Google Shape;156;g2af04e8aafa_0_33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YARA-Regeln: MITM (ARP-Spoofing) II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af04e8aafa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2af04e8aafa_0_4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2af04e8aafa_0_43"/>
          <p:cNvSpPr txBox="1"/>
          <p:nvPr>
            <p:ph idx="4294967295" type="body"/>
          </p:nvPr>
        </p:nvSpPr>
        <p:spPr>
          <a:xfrm>
            <a:off x="184775" y="163465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Covert Channel: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3 Register pro Paket (Read-Holding-Registers)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in einem der 3 Register: LSB-Einbettung in den 5 LSB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Entropieberechnung über die 5 letzten RHR-Pakete (über YARA-Modul möglich)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b="1" lang="de" sz="1600">
                <a:solidFill>
                  <a:srgbClr val="000000"/>
                </a:solidFill>
              </a:rPr>
              <a:t>ABER</a:t>
            </a:r>
            <a:r>
              <a:rPr lang="de" sz="1600">
                <a:solidFill>
                  <a:srgbClr val="000000"/>
                </a:solidFill>
              </a:rPr>
              <a:t>: Regel basierend auf fixen Schwellwerten zur automatisierten Detektion des Covert-Channels nicht möglich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4" name="Google Shape;164;g2af04e8aafa_0_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5" name="Google Shape;165;g2af04e8aafa_0_43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Evaluation: Modbus-LSB-Covert Channel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