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4E781D-6850-4940-A2EB-7EC5EC853C6B}">
  <a:tblStyle styleId="{724E781D-6850-4940-A2EB-7EC5EC853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9c328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9c328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39c328bb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39c328b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7ce0329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7ce0329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9c328bb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9c328bb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7ce0329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7ce0329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7ea3eb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7ea3eb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7ce0329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7ce0329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7ea3eb1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7ea3eb1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39c328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39c328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c328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c328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c328b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c328b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39c328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39c328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7ce0329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7ce0329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7ce0329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7ce0329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ce0329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ce0329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7ce0329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7ce0329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7ce0329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7ce0329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imagemagick.org/" TargetMode="External"/><Relationship Id="rId10" Type="http://schemas.openxmlformats.org/officeDocument/2006/relationships/hyperlink" Target="https://github.com/h3xx/jphs" TargetMode="External"/><Relationship Id="rId13" Type="http://schemas.openxmlformats.org/officeDocument/2006/relationships/hyperlink" Target="https://www.kaggle.com/competitions/alaska2-image-steganalysis/data" TargetMode="External"/><Relationship Id="rId12" Type="http://schemas.openxmlformats.org/officeDocument/2006/relationships/hyperlink" Target="http://bows2.ec-lille.fr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://www.citi.umich.edu/u/provos/papers/detecting.pdf" TargetMode="External"/><Relationship Id="rId9" Type="http://schemas.openxmlformats.org/officeDocument/2006/relationships/hyperlink" Target="https://github.com/abeluck/stegdetect" TargetMode="External"/><Relationship Id="rId5" Type="http://schemas.openxmlformats.org/officeDocument/2006/relationships/hyperlink" Target="https://doi.org/10.2352/EI.2022.34.4.MWSF-324" TargetMode="External"/><Relationship Id="rId6" Type="http://schemas.openxmlformats.org/officeDocument/2006/relationships/hyperlink" Target="http://www.guillermito2.net/stegano/jsteg/index.html" TargetMode="External"/><Relationship Id="rId7" Type="http://schemas.openxmlformats.org/officeDocument/2006/relationships/hyperlink" Target="https://github.com/DominicBreuker/stego-toolkit" TargetMode="External"/><Relationship Id="rId8" Type="http://schemas.openxmlformats.org/officeDocument/2006/relationships/hyperlink" Target="https://github.com/abeluck/stegdet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StegoDetect: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de" sz="2355"/>
              <a:t>Steganographie und verdeckte Kommunikation - Attributierung</a:t>
            </a:r>
            <a:endParaRPr sz="2355"/>
          </a:p>
        </p:txBody>
      </p:sp>
      <p:sp>
        <p:nvSpPr>
          <p:cNvPr id="87" name="Google Shape;87;p13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83"/>
              <a:t>SMKITS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.12.2022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2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Bildtestset</a:t>
            </a:r>
            <a:endParaRPr/>
          </a:p>
        </p:txBody>
      </p:sp>
      <p:sp>
        <p:nvSpPr>
          <p:cNvPr id="173" name="Google Shape;173;p22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640x Bilder aus Kaggle/Alaska2 Datenbank (Farbbilder, 512x512), zufällige Auswahl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192x Bilder aus BOWS2-Datenbank (Schwarz-Weiß-Bilder, 512x512), zufällige Auswahl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192x Bilder aus privater Quelle mit verschiedenen Kameras und Auflösungen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1024 Bilder insgesamt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Shell-Script</a:t>
            </a:r>
            <a:endParaRPr/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Funktionalitäten (durch Parameter steuerbar)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Erstellung der Cover-Stego-Paare mit Stego-Tools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Auswerten der Cover-Stego-Paare mit Analyse-Tools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Parsen der Programmausgaben → CSV-Tabelle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Evaluation des Covers pro Stego-Tool (Durchschnittswerte, erfolgreiche/fehlerhafte Einbettungen, …)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zusätzliche Untersuchungsfunktion für einzelne Bilder auf Basis der Untersuchungsergebnisse für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Ausführungsdauer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je nach Bild zwischen 3 und 12min im Worst-Case, ~5-8min/Bild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4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Probleme I</a:t>
            </a:r>
            <a:endParaRPr/>
          </a:p>
        </p:txBody>
      </p:sp>
      <p:sp>
        <p:nvSpPr>
          <p:cNvPr id="191" name="Google Shape;191;p24"/>
          <p:cNvSpPr txBox="1"/>
          <p:nvPr>
            <p:ph idx="4294967295" type="body"/>
          </p:nvPr>
        </p:nvSpPr>
        <p:spPr>
          <a:xfrm>
            <a:off x="141675" y="1634575"/>
            <a:ext cx="88452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Script: Speicherplatzproblem durch Analysedaten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 Bild entstehen ~250 MB an Daten → für 1024 Bilder → 250 GB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Löschen der Analysedaten nach Auswertung jedes Covers, nur CSV mit Ergebnissen wird behalten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Script: Ausführungszeit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durchschn. 5-8min pro Bild → für komplettes Cover-Set ~4d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 Cluster-Ausführung mit SLURM Jobscript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Probleme: Docker-Installation</a:t>
            </a:r>
            <a:r>
              <a:rPr lang="de" sz="1600">
                <a:solidFill>
                  <a:srgbClr val="000000"/>
                </a:solidFill>
              </a:rPr>
              <a:t>, Registrierung</a:t>
            </a:r>
            <a:r>
              <a:rPr lang="de" sz="1600">
                <a:solidFill>
                  <a:srgbClr val="000000"/>
                </a:solidFill>
              </a:rPr>
              <a:t>, keine ARM-Architektur!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wahrscheinlich ist der Aufwand für Parallelisierung höher als zeitliches Ersparnis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Script: inhaltsbasierte Analyse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automatisierte Inhaltsbetrachtung der Bilder möglich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Untersuchungen weitestgehend unabhängig von Bildinhalt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5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Probleme II</a:t>
            </a:r>
            <a:endParaRPr/>
          </a:p>
        </p:txBody>
      </p:sp>
      <p:sp>
        <p:nvSpPr>
          <p:cNvPr id="200" name="Google Shape;200;p25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jphide/jpseek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Problem: Schlüsseleingabe ist interaktiv → keine Automatisierung möglich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neuen Parameter in Quelltext eingefügt und statische Neukompilierung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immer SegFault-Error (Fehlercode 139) → Fehler tritt bereits vor eigener Manipulation auf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Tool in Absprache mit TaskCoach abgeschrieben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stegbreak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Problem: immer SegFault-Error (Fehlercode 139)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Neukompilierung gefixter Version in Docker-Umgebung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SegFault-Fehler in ~75% der Fälle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6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Probleme III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700" y="1632175"/>
            <a:ext cx="5711737" cy="32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4294967295" type="body"/>
          </p:nvPr>
        </p:nvSpPr>
        <p:spPr>
          <a:xfrm>
            <a:off x="6084425" y="1564075"/>
            <a:ext cx="30006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alaska2 und BOWS-Bilder: immer die gleichen Kombinationen von Tool/Einbettungs- parametern schläft fehl bzw. laufen durch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private Bilder: mehr Ausführungen, da outguess öfter erfolgreich einbetten konnte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Aussicht: Draft</a:t>
            </a:r>
            <a:endParaRPr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8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Aussicht: nächste Schritte</a:t>
            </a:r>
            <a:endParaRPr/>
          </a:p>
        </p:txBody>
      </p:sp>
      <p:sp>
        <p:nvSpPr>
          <p:cNvPr id="227" name="Google Shape;227;p28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Detailanalyse: evtl. identifizieren weiterer sinnvoller Attribute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Dokumentation und Bewertung der Testfälle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Darstellen der Ergebnisse im Intra- und Inter-Verfahren- bzw. Intra- und Inter-Medien- Vergleich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Verbesserung der Tool- und Einbettungs-Attributierung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Report schreiben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9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de"/>
              <a:t>Quellen</a:t>
            </a:r>
            <a:endParaRPr/>
          </a:p>
        </p:txBody>
      </p:sp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Detecting Steganographic Content on the Internet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http://www.citi.umich.edu/u/provos/papers/detecting.pdf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Forensic data model for artificial intelligence based media forensics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5"/>
              </a:rPr>
              <a:t>https://doi.org/10.2352/EI.2022.34.4.MWSF-324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6"/>
              </a:rPr>
              <a:t>http://www.guillermito2.net/stegano/jsteg/index.html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7"/>
              </a:rPr>
              <a:t>https://github.com/DominicBreuker/stego-toolkit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8"/>
              </a:rPr>
              <a:t>https://github.com/abeluck/stegdetec</a:t>
            </a:r>
            <a:r>
              <a:rPr lang="de" sz="1600" u="sng">
                <a:solidFill>
                  <a:schemeClr val="hlink"/>
                </a:solidFill>
                <a:hlinkClick r:id="rId9"/>
              </a:rPr>
              <a:t>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0"/>
              </a:rPr>
              <a:t>https://github.com/h3xx/jphs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1"/>
              </a:rPr>
              <a:t>https://imagemagick.org/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Bildtestset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2"/>
              </a:rPr>
              <a:t>http://bows2.ec-lille.fr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3"/>
              </a:rPr>
              <a:t>https://www.kaggle.com/competitions/alaska2-image-steganalysis/data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Fortschritte/Projektentwicklung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Konzept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finale Werkzeugauswahl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Attributierungsmerkmale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Testprotokoll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Umsetzung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Bildtestset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Shell-Script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Probleme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Draft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nächste Schritte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Quellen &amp; Fragen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326525" y="969875"/>
            <a:ext cx="8430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Fortschritte: Aufgabenstellung</a:t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0" y="1564075"/>
            <a:ext cx="6017699" cy="34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390400" y="1564075"/>
            <a:ext cx="23661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Fortschritte seit DR1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Konzept und Umsetzung weitestgehend abgeschlossen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Analyse, Auswertung und Report ausstehend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Fortschritte: Projektentwicklung</a:t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141675" y="1634575"/>
            <a:ext cx="86148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einseitige Kommunikation und fehlende Initiative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seit DR1 alleine weitergearbeitet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vor zwei Wochen: letzte Möglichkeit der Einbringung in Projekt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vor einer Woche: endgültiger Ausstieg von Teampartner aus Projekt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mögliche Anpassung der Aufgabenstellung in Absprache mit TaskCoach: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Werkzeuge jphide und stegbreak werden vernachlässigt (dazu später)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Untersuchung des kompletten Schlüsselraums auf kurzen und langen Schlüssel beschränken (Codeanalyse der Tools wäre nötig → zu zeitaufwändig)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(</a:t>
            </a:r>
            <a:r>
              <a:rPr lang="de" sz="1600">
                <a:solidFill>
                  <a:srgbClr val="000000"/>
                </a:solidFill>
              </a:rPr>
              <a:t>maximal mögliche) </a:t>
            </a:r>
            <a:r>
              <a:rPr lang="de" sz="1600">
                <a:solidFill>
                  <a:srgbClr val="000000"/>
                </a:solidFill>
              </a:rPr>
              <a:t>relative Einbettungsdatenlänge wird nicht untersucht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Beschränkung der Attributierungsmerkmale aufgrund von weniger detaillierter Analyse, wie sie mit zwei Leuten möglich gewesen wäre (inhaltsbasierte Merkmale werden vernachlässigt)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Verweise auf weiterführende Untersuchungen im Report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</a:t>
            </a:r>
            <a:r>
              <a:rPr lang="de"/>
              <a:t>: finale Werkzeugauswahl</a:t>
            </a:r>
            <a:endParaRPr/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141675" y="1634575"/>
            <a:ext cx="86148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Stego-Tools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jsteg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outguess, outguess-0.13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steghide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f5 (Ausführung sehr langsam → Bilder mit Dimensionsgröße &gt; 1024 werden übersprungen)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Analyse-Tools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exiftool, binwalk, strings, foremost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imagemagick (identify für Metadaten, compare für Differenzbilderstellung)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stegoveritas (</a:t>
            </a:r>
            <a:r>
              <a:rPr lang="de" sz="1600">
                <a:solidFill>
                  <a:srgbClr val="000000"/>
                </a:solidFill>
              </a:rPr>
              <a:t>Ausführung sehr langsam → Bilder mit Dimensionsgröße &gt; 1024 werden übersprungen)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stegdetect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stegbreak (Ausführung in ~10% erfolgreich)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Attributierungsmerkmale</a:t>
            </a:r>
            <a:endParaRPr/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141675" y="1634575"/>
            <a:ext cx="86148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generell: Einbettung und Extraktion erfolgreich?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statistische Merkmale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Bildformat/MIME-Type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JFIF Version und Encoding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Dateigröße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verwendete Kamera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Auflösung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Header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Foremost-Datenextraktion, StegDetect/StegBreak Ergebnis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inhaltsbasierte Merkmale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Differenzbild mit Original: Verhältnis SW (Stego-Bild, stegoveritas-Bilder: Betrachtung einzelner Farbkanäle und Kanten)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Testprotokoll (Tabelle)</a:t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5570875" y="1634575"/>
            <a:ext cx="31854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jsteg: 1x5 → 5 Einbettungen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outguess: 3x5 → 15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outguess-0.13: 3x5 → 15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steghide: 2x5 → 10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f5: 3x4 → 12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57 Einbettungen, wenn Bild &gt; 1024x → 45 Einbettungen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Schlüssel: 4 bzw. 50 Byte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Einbettungsdaten: 67 Byte (kurz) bis 17.5 KB (lang)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372700" y="163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{724E781D-6850-4940-A2EB-7EC5EC853C6B}</a:tableStyleId>
              </a:tblPr>
              <a:tblGrid>
                <a:gridCol w="1543500"/>
                <a:gridCol w="1942075"/>
                <a:gridCol w="1712600"/>
              </a:tblGrid>
              <a:tr h="2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u="sng"/>
                        <a:t>Einbettungsschlüssel</a:t>
                      </a:r>
                      <a:endParaRPr sz="1200" u="sng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u="sng"/>
                        <a:t>Einbettungsdaten</a:t>
                      </a:r>
                      <a:endParaRPr sz="1200" u="sng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u="sng"/>
                        <a:t>nicht-unterstützte Tools</a:t>
                      </a:r>
                      <a:endParaRPr sz="1200" u="sng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mittellange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Einbettung mit geringer Entropie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binäre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steghide, f5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mittellange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Einbettung mit geringer Entropie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binäre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jsteg, f5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mittellange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Einbettung mit geringer Entropie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binäre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jsteg, f5</a:t>
                      </a:r>
                      <a:endParaRPr sz="1000"/>
                    </a:p>
                  </a:txBody>
                  <a:tcPr marT="18000" marB="18000" marR="18000" marL="180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Testprotokoll (Diagramm) I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313" y="1553375"/>
            <a:ext cx="4771375" cy="67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Testprotokoll (Diagramm) II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050" y="1512254"/>
            <a:ext cx="5467900" cy="358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