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KPZPN26FAP9sp5dwmvcmSVG/n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220726a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e220726a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20726a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220726a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220726a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e220726a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220726a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e220726a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dd7887c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3dd7887c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e7b1c18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3e7b1c18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e7b1c183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3e7b1c18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/>
              <a:t>Der Webauftritt durchleuchtet</a:t>
            </a:r>
            <a:r>
              <a:rPr b="1" i="0" lang="de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/>
              <a:t>das privatere, datensparsamere, nachhaltigere und IT-sicherere Web</a:t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42450" y="2992575"/>
            <a:ext cx="82752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de" sz="2383"/>
              <a:t>SITSEC: M2</a:t>
            </a:r>
            <a:endParaRPr b="0" i="0" sz="238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de" sz="2583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de" sz="25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.0</a:t>
            </a:r>
            <a:r>
              <a:rPr lang="de" sz="2583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de" sz="25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.2023</a:t>
            </a:r>
            <a:endParaRPr b="0" i="0" sz="25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5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de" sz="2083">
                <a:latin typeface="Roboto"/>
                <a:ea typeface="Roboto"/>
                <a:cs typeface="Roboto"/>
                <a:sym typeface="Roboto"/>
              </a:rPr>
              <a:t>Jonas Morawietz</a:t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Bernhard Birnbaum</a:t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de" sz="2083">
                <a:latin typeface="Roboto"/>
                <a:ea typeface="Roboto"/>
                <a:cs typeface="Roboto"/>
                <a:sym typeface="Roboto"/>
              </a:rPr>
              <a:t>Meryem Lasri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e220726a9c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g1e220726a9c_0_3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g1e220726a9c_0_37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erste Untersuchung(en) durchführen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DR1-Vorbereitung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73" name="Google Shape;173;g1e220726a9c_0_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4" name="Google Shape;174;g1e220726a9c_0_37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Nächste Schritte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1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10"/>
          <p:cNvSpPr txBox="1"/>
          <p:nvPr>
            <p:ph idx="4294967295" type="title"/>
          </p:nvPr>
        </p:nvSpPr>
        <p:spPr>
          <a:xfrm>
            <a:off x="192750" y="2593875"/>
            <a:ext cx="8758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Danke </a:t>
            </a:r>
            <a:r>
              <a:rPr b="0" lang="de"/>
              <a:t>für Ihre Aufmerksamkeit!</a:t>
            </a:r>
            <a:endParaRPr b="0"/>
          </a:p>
        </p:txBody>
      </p:sp>
      <p:sp>
        <p:nvSpPr>
          <p:cNvPr id="182" name="Google Shape;18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8" name="Google Shape;98;p2"/>
          <p:cNvSpPr txBox="1"/>
          <p:nvPr>
            <p:ph idx="4294967295" type="body"/>
          </p:nvPr>
        </p:nvSpPr>
        <p:spPr>
          <a:xfrm>
            <a:off x="141675" y="163470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Motivation &amp; Aufgabenverständnis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Aufgabenverteilung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Ansätze &amp; Fortschritte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WEC-Script-Erweiterung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Aufsetzen der Arbeitsumgebung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Methodik der Untersuchung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Nächste Schritte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e220726a9c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1e220726a9c_0_1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1e220726a9c_0_13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000000"/>
                </a:solidFill>
              </a:rPr>
              <a:t>Motivation</a:t>
            </a:r>
            <a:r>
              <a:rPr b="1" lang="de" sz="1600">
                <a:solidFill>
                  <a:srgbClr val="000000"/>
                </a:solidFill>
              </a:rPr>
              <a:t>:</a:t>
            </a:r>
            <a:endParaRPr b="1"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>
                <a:solidFill>
                  <a:srgbClr val="000000"/>
                </a:solidFill>
              </a:rPr>
              <a:t>Webauftritte im Bereich Soziales/Gesundheit oftmals alles andere als datensparsam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>
                <a:solidFill>
                  <a:srgbClr val="000000"/>
                </a:solidFill>
              </a:rPr>
              <a:t>datenschutzrelevante Nutzerdaten werden an Drittparteien übermittelt:</a:t>
            </a:r>
            <a:endParaRPr sz="1600">
              <a:solidFill>
                <a:srgbClr val="000000"/>
              </a:solidFill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ungewollte Werbung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>
                <a:solidFill>
                  <a:srgbClr val="000000"/>
                </a:solidFill>
              </a:rPr>
              <a:t>IT-sicherheitsrelevante Schwachstellen gefährden Nutzer zusätzlich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000000"/>
                </a:solidFill>
              </a:rPr>
              <a:t>Aufgabenverständnis:</a:t>
            </a:r>
            <a:endParaRPr b="1"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>
                <a:solidFill>
                  <a:srgbClr val="000000"/>
                </a:solidFill>
              </a:rPr>
              <a:t>Webauftritte mit OpenSource-Werkzeugen überprüfen, mit Bezug auf</a:t>
            </a:r>
            <a:endParaRPr sz="1600">
              <a:solidFill>
                <a:srgbClr val="000000"/>
              </a:solidFill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Datensparsamkeit</a:t>
            </a:r>
            <a:endParaRPr sz="1600">
              <a:solidFill>
                <a:srgbClr val="000000"/>
              </a:solidFill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Datenschutz</a:t>
            </a:r>
            <a:endParaRPr sz="1600">
              <a:solidFill>
                <a:srgbClr val="000000"/>
              </a:solidFill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Nachhaltigkeit im Sinne des Ressourcenverbrauchs</a:t>
            </a:r>
            <a:endParaRPr sz="1600">
              <a:solidFill>
                <a:srgbClr val="000000"/>
              </a:solidFill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IT-Sicherheit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>
                <a:solidFill>
                  <a:srgbClr val="000000"/>
                </a:solidFill>
              </a:rPr>
              <a:t>Möglichkeiten zu Selbstschutz/Selbstverteidigung erforschen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7" name="Google Shape;107;g1e220726a9c_0_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8" name="Google Shape;108;g1e220726a9c_0_13"/>
          <p:cNvSpPr txBox="1"/>
          <p:nvPr>
            <p:ph idx="4294967295" type="title"/>
          </p:nvPr>
        </p:nvSpPr>
        <p:spPr>
          <a:xfrm>
            <a:off x="326525" y="969875"/>
            <a:ext cx="6887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Motivation &amp; Aufgabenverständnis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3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000000"/>
                </a:solidFill>
              </a:rPr>
              <a:t>Aufgabenverteilung: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Jonas: Konzeptionierung der Tests, Untersuchung von Webseiten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Bernhard: WEC-Cookie-Banner, Untersuchung von Webseiten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Meryem: Untersuchung von Webseiten + Zusatzaufgabe von Stefan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7" name="Google Shape;117;p3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Aufgabenverteilung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1e220726a9c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g1e220726a9c_0_2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g1e220726a9c_0_29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000000"/>
                </a:solidFill>
              </a:rPr>
              <a:t>WEC-Script-Erweiterung für pre-set-Cookies</a:t>
            </a:r>
            <a:r>
              <a:rPr b="1" lang="de" sz="1600">
                <a:solidFill>
                  <a:srgbClr val="000000"/>
                </a:solidFill>
              </a:rPr>
              <a:t>:</a:t>
            </a:r>
            <a:endParaRPr b="1" sz="1600">
              <a:solidFill>
                <a:srgbClr val="000000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 u="sng">
                <a:solidFill>
                  <a:srgbClr val="000000"/>
                </a:solidFill>
              </a:rPr>
              <a:t>Möglichkeit 1</a:t>
            </a:r>
            <a:r>
              <a:rPr lang="de" sz="1600">
                <a:solidFill>
                  <a:srgbClr val="000000"/>
                </a:solidFill>
              </a:rPr>
              <a:t>: der interne Browser des WEC simuliert das Klicken auf ‘Akzeptieren’ bei Cookie-Bannern</a:t>
            </a:r>
            <a:endParaRPr sz="1600">
              <a:solidFill>
                <a:srgbClr val="000000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Problem: alle Websites verwenden verschiedene HTML-Strukturen (z.B. Form-Submit-Buttons, a-Links, div-Container) für die Eingabefelder der Banner</a:t>
            </a:r>
            <a:endParaRPr sz="1600">
              <a:solidFill>
                <a:srgbClr val="000000"/>
              </a:solidFill>
            </a:endParaRPr>
          </a:p>
          <a:p>
            <a:pPr indent="-31496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→"/>
            </a:pPr>
            <a:r>
              <a:rPr lang="de" sz="1600">
                <a:solidFill>
                  <a:srgbClr val="000000"/>
                </a:solidFill>
              </a:rPr>
              <a:t>keine einheitliche Lösung möglich (da sehr viele Fälle zu betrachten wären)</a:t>
            </a:r>
            <a:endParaRPr sz="1600">
              <a:solidFill>
                <a:srgbClr val="000000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 u="sng">
                <a:solidFill>
                  <a:srgbClr val="000000"/>
                </a:solidFill>
              </a:rPr>
              <a:t>Möglichkeit 2</a:t>
            </a:r>
            <a:r>
              <a:rPr lang="de" sz="1600">
                <a:solidFill>
                  <a:srgbClr val="000000"/>
                </a:solidFill>
              </a:rPr>
              <a:t>: der WEC setzt die Cookies, welche beim Akzeptieren des Banners gesetzt werden würden direkt im Vorraus, um den Banner auf diese Weise zu akzeptieren</a:t>
            </a:r>
            <a:endParaRPr sz="1600">
              <a:solidFill>
                <a:srgbClr val="000000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Nachteil: Cookies müssen für jede Website manuell vor einer Untersuchung extrahiert werden</a:t>
            </a:r>
            <a:endParaRPr sz="1600">
              <a:solidFill>
                <a:srgbClr val="000000"/>
              </a:solidFill>
            </a:endParaRPr>
          </a:p>
          <a:p>
            <a:pPr indent="-31496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→"/>
            </a:pPr>
            <a:r>
              <a:rPr lang="de" sz="1600">
                <a:solidFill>
                  <a:srgbClr val="000000"/>
                </a:solidFill>
              </a:rPr>
              <a:t>komplette Automatisierung nicht möglich, oder sehr umständlich</a:t>
            </a:r>
            <a:endParaRPr sz="1600">
              <a:solidFill>
                <a:srgbClr val="000000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Umsetzung: Erweiterung des WEC-Launch-Scripts des Testersticks</a:t>
            </a:r>
            <a:endParaRPr sz="1600">
              <a:solidFill>
                <a:srgbClr val="000000"/>
              </a:solidFill>
            </a:endParaRPr>
          </a:p>
          <a:p>
            <a:pPr indent="-31496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→"/>
            </a:pPr>
            <a:r>
              <a:rPr lang="de" sz="1600">
                <a:solidFill>
                  <a:srgbClr val="000000"/>
                </a:solidFill>
              </a:rPr>
              <a:t>Nutzer wird vom Script aufgefordert Cookies einzugeben, die WEC an die zu untersuchende Website vermittelt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5" name="Google Shape;125;g1e220726a9c_0_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6" name="Google Shape;126;g1e220726a9c_0_29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Ansätze &amp; Fortschritte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1e220726a9c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g1e220726a9c_0_2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g1e220726a9c_0_21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000000"/>
                </a:solidFill>
              </a:rPr>
              <a:t>Aufsetzen der Arbeitsumgebung</a:t>
            </a:r>
            <a:r>
              <a:rPr b="1" lang="de" sz="1600">
                <a:solidFill>
                  <a:srgbClr val="000000"/>
                </a:solidFill>
              </a:rPr>
              <a:t>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rauscharme Untersuchungsumgebung → Testerstick; nötige Tools bereits installiert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Website-Evidence-Collector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PrivacyScore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Webbkoll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Firefox mit NoScript und uBlock Origin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Wireshark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4" name="Google Shape;134;g1e220726a9c_0_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5" name="Google Shape;135;g1e220726a9c_0_21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Ansätze &amp; Fortschritte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3dd7887c9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23dd7887c9e_0_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23dd7887c9e_0_2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000000"/>
                </a:solidFill>
              </a:rPr>
              <a:t>Methodik der Untersuchung: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Flowchart zum Vorgehen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43" name="Google Shape;143;g23dd7887c9e_0_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4" name="Google Shape;144;g23dd7887c9e_0_2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Ansätze &amp; Fortschritte</a:t>
            </a:r>
            <a:endParaRPr/>
          </a:p>
        </p:txBody>
      </p:sp>
      <p:pic>
        <p:nvPicPr>
          <p:cNvPr id="145" name="Google Shape;145;g23dd7887c9e_0_2"/>
          <p:cNvPicPr preferRelativeResize="0"/>
          <p:nvPr/>
        </p:nvPicPr>
        <p:blipFill rotWithShape="1">
          <a:blip r:embed="rId4">
            <a:alphaModFix/>
          </a:blip>
          <a:srcRect b="63139" l="0" r="0" t="0"/>
          <a:stretch/>
        </p:blipFill>
        <p:spPr>
          <a:xfrm>
            <a:off x="3719875" y="1243100"/>
            <a:ext cx="4816424" cy="390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23e7b1c183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g23e7b1c183e_0_1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g23e7b1c183e_0_10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000000"/>
                </a:solidFill>
              </a:rPr>
              <a:t>Methodik der Untersuchung: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Flowchart zum Vorgehen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53" name="Google Shape;153;g23e7b1c183e_0_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4" name="Google Shape;154;g23e7b1c183e_0_10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Ansätze &amp; Fortschritte</a:t>
            </a:r>
            <a:endParaRPr/>
          </a:p>
        </p:txBody>
      </p:sp>
      <p:pic>
        <p:nvPicPr>
          <p:cNvPr id="155" name="Google Shape;155;g23e7b1c183e_0_10"/>
          <p:cNvPicPr preferRelativeResize="0"/>
          <p:nvPr/>
        </p:nvPicPr>
        <p:blipFill rotWithShape="1">
          <a:blip r:embed="rId4">
            <a:alphaModFix/>
          </a:blip>
          <a:srcRect b="22615" l="0" r="0" t="37077"/>
          <a:stretch/>
        </p:blipFill>
        <p:spPr>
          <a:xfrm>
            <a:off x="3719875" y="1018750"/>
            <a:ext cx="4657975" cy="412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23e7b1c183e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g23e7b1c183e_0_1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g23e7b1c183e_0_19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000000"/>
                </a:solidFill>
              </a:rPr>
              <a:t>Methodik der Untersuchung: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Flowchart zum Vorgehen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63" name="Google Shape;163;g23e7b1c183e_0_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4" name="Google Shape;164;g23e7b1c183e_0_19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Ansätze &amp; Fortschritte</a:t>
            </a:r>
            <a:endParaRPr/>
          </a:p>
        </p:txBody>
      </p:sp>
      <p:pic>
        <p:nvPicPr>
          <p:cNvPr id="165" name="Google Shape;165;g23e7b1c183e_0_19"/>
          <p:cNvPicPr preferRelativeResize="0"/>
          <p:nvPr/>
        </p:nvPicPr>
        <p:blipFill rotWithShape="1">
          <a:blip r:embed="rId4">
            <a:alphaModFix/>
          </a:blip>
          <a:srcRect b="0" l="0" r="0" t="77665"/>
          <a:stretch/>
        </p:blipFill>
        <p:spPr>
          <a:xfrm>
            <a:off x="3878325" y="1018742"/>
            <a:ext cx="4657975" cy="228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