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RUatpJTYmhGlp9JBgaPH9CeG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D84D03-47D2-48F1-B0EB-FB049BAB3A03}">
  <a:tblStyle styleId="{BCD84D03-47D2-48F1-B0EB-FB049BAB3A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351a332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4351a332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351a332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4351a332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351a332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4351a332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18b783f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518b783f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f081c03c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51f081c03c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20726a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20726a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20726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220726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18b783f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518b783f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18b783f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518b783f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f081c0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1f081c0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8b783f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518b783f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f081c03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51f081c03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superuser.com/questions/554862/how-to-convert-img-to-usable-virtualbox-forma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Der Webauftritt durchleuchtet: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das privatere, datensparsamere, nachhaltigere und IT-sicherere Web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SITSEC: DR</a:t>
            </a:r>
            <a:r>
              <a:rPr lang="de" sz="2383"/>
              <a:t>2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Jonas Morawietz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Meryem Lasri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4351a332ce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24351a332ce_0_3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24351a332ce_0_38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Ausgewählte Werkzeuge: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3" name="Google Shape;173;g24351a332ce_0_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4" name="Google Shape;174;g24351a332ce_0_3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Tabellarische Zusammenfassung: Tools</a:t>
            </a:r>
            <a:endParaRPr/>
          </a:p>
        </p:txBody>
      </p:sp>
      <p:graphicFrame>
        <p:nvGraphicFramePr>
          <p:cNvPr id="175" name="Google Shape;175;g24351a332ce_0_38"/>
          <p:cNvGraphicFramePr/>
          <p:nvPr/>
        </p:nvGraphicFramePr>
        <p:xfrm>
          <a:off x="283425" y="20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{BCD84D03-47D2-48F1-B0EB-FB049BAB3A03}</a:tableStyleId>
              </a:tblPr>
              <a:tblGrid>
                <a:gridCol w="1793650"/>
                <a:gridCol w="1825350"/>
                <a:gridCol w="4633875"/>
              </a:tblGrid>
              <a:tr h="17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Link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Beschreibung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Testerstick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intern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rauscharme Untersuchungsumgebung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Website-Evidence-Collector (EDPS)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https://github.com/EU-EDPS/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website-evidence-collector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automatisierte Analyse von Speicherung und Transfer von persönlichen Daten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ungoogled Chromium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https://github.com/ungoogled-software/ungoogled-chromium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Google Chrome without Google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PrivacyScore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https://privacyscore.org/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bewertet Websites hinsichtlich einer Reihe von Sicherheits- und Datenschutzfunktionen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webbkoll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https://webbkoll.dataskydd.net/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prüft, welche Datenschutzmaßnahmen eine Website ergriffen hat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Firefox ESR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https://www.mozilla.org/de/firefox/all/#product-desktop-esr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Webbrowser mit Netzwerkanalyse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NoScript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https://noscript.net/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Blockierung bzw. kontrollierte Freigabe von JavaScript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uBlockOrigin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https://ublockorigin.com/de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Open-Source-Werbeblocker mit Zusatzfunktionen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Wireshark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https://www.wireshark.org/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Netzwerkprotokoll-Analyse und Entschlüsselung von Traffic (SSLKEYLOGFILE)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4351a332c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24351a332ce_0_4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4351a332ce_0_47"/>
          <p:cNvSpPr txBox="1"/>
          <p:nvPr>
            <p:ph idx="4294967295" type="body"/>
          </p:nvPr>
        </p:nvSpPr>
        <p:spPr>
          <a:xfrm>
            <a:off x="110125" y="15356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Wissensbasis: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3" name="Google Shape;183;g24351a332ce_0_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4" name="Google Shape;184;g24351a332ce_0_47"/>
          <p:cNvSpPr txBox="1"/>
          <p:nvPr>
            <p:ph idx="4294967295" type="title"/>
          </p:nvPr>
        </p:nvSpPr>
        <p:spPr>
          <a:xfrm>
            <a:off x="326525" y="969875"/>
            <a:ext cx="8662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Tabellarische Zusammenfassung: Referenzen</a:t>
            </a:r>
            <a:endParaRPr/>
          </a:p>
        </p:txBody>
      </p:sp>
      <p:graphicFrame>
        <p:nvGraphicFramePr>
          <p:cNvPr id="185" name="Google Shape;185;g24351a332ce_0_47"/>
          <p:cNvGraphicFramePr/>
          <p:nvPr/>
        </p:nvGraphicFramePr>
        <p:xfrm>
          <a:off x="212550" y="193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{BCD84D03-47D2-48F1-B0EB-FB049BAB3A03}</a:tableStyleId>
              </a:tblPr>
              <a:tblGrid>
                <a:gridCol w="5348700"/>
                <a:gridCol w="3266100"/>
              </a:tblGrid>
              <a:tr h="28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Quelle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[AKL+20] Introduction to Being a Privacy Detective: Investigating and Comparing Potential Privacy Violations in Mobile Apps Using Forensic Methods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ISBN 978-1-61208-821-1, pp 60-68, 2020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[Rie23] GitHub - EU-EDPS/website-evidence-collector: The tool Website Evidence Collector (WEC) automates the website evidence collection of storage and transfer of personal data.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https://edps.europa.eu/edps-inspection-software_en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0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tshark(1) Manual Page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https://www.wireshark.org/docs/man-pages/tshark.html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44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/>
                        </a:rPr>
                        <a:t>How to convert .img to usable VirtualBox format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https://superuser.com/questions/554862/how-to-convert-img-to-usable-virtualbox-format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4351a332c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g24351a332ce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4351a332ce_0_2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Hauptgliederung und Template übernommen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Unterpunkte für einzelne Sub-Tasks erstellt und mit Bullet-Points befüllt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</a:t>
            </a:r>
            <a:r>
              <a:rPr lang="de" sz="1600">
                <a:solidFill>
                  <a:srgbClr val="000000"/>
                </a:solidFill>
              </a:rPr>
              <a:t>abellen mit Ergebnissen pro Website im Anhang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genutzte Consent-Cookies im Anhang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Notwendigkeit vollständiger Host- bzw. Cookie-Listen?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g24351a332ce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4" name="Google Shape;194;g24351a332ce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Aussicht: Draft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518b783ff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2518b783ff2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g2518b783ff2_0_29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Interpretation der Ergebnisse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Schreiben des Abschlussberichts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“Dynamische Analyse” erweitern: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-Verknüpfe jede Domain mit ihrem Unternehmen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-Ermögliche dem Programm, nicht nur die Netzwerk-Analyse mit DuckDuckGo zu vergleichen, sondern auch mit jeder anderen Liste, solange sie ein Repository hat.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2" name="Google Shape;202;g2518b783ff2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3" name="Google Shape;203;g2518b783ff2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Aussicht: nächste Schritte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51f081c03c_8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g251f081c03c_8_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g251f081c03c_8_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1" name="Google Shape;211;g251f081c03c_8_4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Code</a:t>
            </a:r>
            <a:endParaRPr/>
          </a:p>
        </p:txBody>
      </p:sp>
      <p:pic>
        <p:nvPicPr>
          <p:cNvPr id="212" name="Google Shape;212;g251f081c03c_8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3075"/>
            <a:ext cx="4109649" cy="32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51f081c03c_8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1643075"/>
            <a:ext cx="4610099" cy="32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221" name="Google Shape;22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Projektfortschritte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Evaluation der EDPS-Erweiterung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Website-Analysen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Dynamische Analyse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Tabellarische Zusammenfassung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Referenzen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Draft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Nächste Schritte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e220726a9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1e220726a9c_0_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1e220726a9c_0_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7" name="Google Shape;107;g1e220726a9c_0_13"/>
          <p:cNvSpPr txBox="1"/>
          <p:nvPr>
            <p:ph idx="4294967295" type="title"/>
          </p:nvPr>
        </p:nvSpPr>
        <p:spPr>
          <a:xfrm>
            <a:off x="326525" y="969875"/>
            <a:ext cx="869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Eval. d. EDPS-Erweiterung</a:t>
            </a:r>
            <a:endParaRPr/>
          </a:p>
        </p:txBody>
      </p:sp>
      <p:pic>
        <p:nvPicPr>
          <p:cNvPr id="108" name="Google Shape;108;g1e220726a9c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1" y="1490675"/>
            <a:ext cx="4434251" cy="35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e220726a9c_0_13"/>
          <p:cNvSpPr txBox="1"/>
          <p:nvPr>
            <p:ph idx="4294967295" type="body"/>
          </p:nvPr>
        </p:nvSpPr>
        <p:spPr>
          <a:xfrm>
            <a:off x="4860425" y="1490675"/>
            <a:ext cx="41592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wenn Consent-Cookies übergeben: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 sz="1600">
                <a:solidFill>
                  <a:srgbClr val="000000"/>
                </a:solidFill>
              </a:rPr>
              <a:t>durchschnittlich 7.42x mehr angefragte einzigartige Hosts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 sz="1600">
                <a:solidFill>
                  <a:srgbClr val="000000"/>
                </a:solidFill>
              </a:rPr>
              <a:t>durchschnittlich 2.55x mehr First-Party-Cookies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 sz="1600">
                <a:solidFill>
                  <a:srgbClr val="000000"/>
                </a:solidFill>
              </a:rPr>
              <a:t>durchschnittlich 38.6x mehr Third-Party-Cookies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 sz="1600">
                <a:solidFill>
                  <a:srgbClr val="000000"/>
                </a:solidFill>
              </a:rPr>
              <a:t>durchschnittlich 8.31x mehr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Web Beacons (Tracker)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durch Erweiterung werden wesentlich mehr Analysedaten gesammelt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→"/>
            </a:pPr>
            <a:r>
              <a:rPr lang="de" sz="1600">
                <a:solidFill>
                  <a:srgbClr val="000000"/>
                </a:solidFill>
              </a:rPr>
              <a:t>Akzeptieren des Cookie-Banners sollte bei einem realen Besuch von Websites in jedem Fall vermieden werden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e220726a9c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1e220726a9c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1e220726a9c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g1e220726a9c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Website-Analysen</a:t>
            </a:r>
            <a:endParaRPr/>
          </a:p>
        </p:txBody>
      </p:sp>
      <p:graphicFrame>
        <p:nvGraphicFramePr>
          <p:cNvPr id="118" name="Google Shape;118;g1e220726a9c_0_29"/>
          <p:cNvGraphicFramePr/>
          <p:nvPr/>
        </p:nvGraphicFramePr>
        <p:xfrm>
          <a:off x="324825" y="14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{BCD84D03-47D2-48F1-B0EB-FB049BAB3A03}</a:tableStyleId>
              </a:tblPr>
              <a:tblGrid>
                <a:gridCol w="1844375"/>
                <a:gridCol w="6649975"/>
              </a:tblGrid>
              <a:tr h="20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Website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Ergebnisse: PrivacyScore, webbkoll, EDPS Website Evidence Collector </a:t>
                      </a:r>
                      <a:r>
                        <a:rPr lang="de" sz="1000"/>
                        <a:t>[PS/wk/EDPS]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https://www.kliniken.de/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einzigartige Third-Party-Hosts: 1/0/3, davon Tracker: 0/0/0, First-Party-Cookies: 0/0/3, Third-Party-Cookies: 0/0/2</a:t>
                      </a:r>
                      <a:br>
                        <a:rPr lang="de" sz="800"/>
                      </a:br>
                      <a:r>
                        <a:rPr b="1" lang="de" sz="800"/>
                        <a:t>PrivacyScore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nicht gesetzt): HSTS-preloading, CSP-Header Referrer-Policy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800"/>
                        <a:t>webbkoll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inkorrekt/unvollständig implementiert): CSP, Referrer-Policy; </a:t>
                      </a:r>
                      <a:r>
                        <a:rPr i="1" lang="de" sz="800"/>
                        <a:t>SRI</a:t>
                      </a:r>
                      <a:r>
                        <a:rPr lang="de" sz="800"/>
                        <a:t>: 29 Objekte von unsicheren Quellen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https://www.docinsider.de/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einzigartige Third-Party-Hosts: 13/13/13, davon Tracker: 6/9/14, First-Party-Cookies: 6/2/3, Third-Party-Cookies: 1/2/5</a:t>
                      </a:r>
                      <a:br>
                        <a:rPr lang="de" sz="800"/>
                      </a:br>
                      <a:r>
                        <a:rPr b="1" lang="de" sz="800"/>
                        <a:t>PrivacyScore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nicht gesetzt):HSTS-preloading, CSP-Header, XFO-Header, Referrer-Policy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800"/>
                        <a:t>webbkoll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inkorrekt/unvollständig implementiert): CSP, Referrer-Policy; </a:t>
                      </a:r>
                      <a:r>
                        <a:rPr i="1" lang="de" sz="800"/>
                        <a:t>SRI</a:t>
                      </a:r>
                      <a:r>
                        <a:rPr lang="de" sz="800"/>
                        <a:t>: 29 Objekte von unsicheren Quellen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https://www.jameda.de/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einzigartige Third-Party-Hosts: 17/16/41, davon Tracker: 6/3/14, First-Party-Cookies: 2/2/4, Third-Party-Cookies: 1/1/21</a:t>
                      </a:r>
                      <a:br>
                        <a:rPr lang="de" sz="800"/>
                      </a:br>
                      <a:r>
                        <a:rPr b="1" lang="de" sz="800"/>
                        <a:t>PrivacyScore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nicht gesetzt): XFO-Header, X-XSS-Protection-Header, X-Content-Type-Header, Referrer-Policy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800"/>
                        <a:t>webbkoll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inkorrekt/unvollständig implementiert)</a:t>
                      </a:r>
                      <a:r>
                        <a:rPr lang="de" sz="800"/>
                        <a:t>: CSP, Referrer-Policy; </a:t>
                      </a:r>
                      <a:r>
                        <a:rPr i="1" lang="de" sz="800"/>
                        <a:t>SRI</a:t>
                      </a:r>
                      <a:r>
                        <a:rPr lang="de" sz="800"/>
                        <a:t>: 29 Objekte von unsicheren Quellen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2 “Tracking-Pixel” (GIF) von verschiedenen Hosts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https://www.sanego.de/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einzigartige Third-Party-Hosts: 9/10/179, davon Tracker: 3/4/65, First-Party-Cookies: 9/8/7, Third-Party-Cookies: 0/0/220</a:t>
                      </a:r>
                      <a:br>
                        <a:rPr lang="de" sz="800"/>
                      </a:br>
                      <a:r>
                        <a:rPr b="1" lang="de" sz="800"/>
                        <a:t>PrivacyScore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nicht gesetzt): XFO-Header, X-XSS-Protection-Header, X-Content-Type-Header, Referrer-Policy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webbkoll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inkorrekt/unvollständig implementiert): CSP, Referrer-Policy; </a:t>
                      </a:r>
                      <a:r>
                        <a:rPr i="1" lang="de" sz="800"/>
                        <a:t>SRI</a:t>
                      </a:r>
                      <a:r>
                        <a:rPr lang="de" sz="800"/>
                        <a:t>: 8 Objekte von unsicheren Quellen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mehrere (10+)  “Tracking-Pixel” (GIF, Jpeg) von verschiedenen Hosts, teilweise erst per Redirect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https://www.seniorenportal.de/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einzigartige Third-Party-Hosts: 10/10/126, davon Tracker: 3/2/52, First-Party-Cookies: 11/11/12, Third-Party-Cookies: 0/0/126</a:t>
                      </a:r>
                      <a:r>
                        <a:rPr lang="de" sz="800"/>
                        <a:t>,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PrivacyScore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nicht gesetzt): HSTS-preloading, CSP-Header Referrer-Policy,XFO-Header, X-Content-Type-Header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webbkoll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inkorrekt/unvollständig implementiert): CSP, Referrer-Policy; </a:t>
                      </a:r>
                      <a:r>
                        <a:rPr i="1" lang="de" sz="800"/>
                        <a:t>SRI</a:t>
                      </a:r>
                      <a:r>
                        <a:rPr lang="de" sz="800"/>
                        <a:t>: 5 Objekte von unsicheren Quellen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https://www.gesundheit.de/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einzigartige Third-Party-Hosts: 9/9/81, davon Tracker: 2/0/34, First-Party-Cookies: 2/2/3, Third-Party-Cookies: 1/1/35,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PrivacyScore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nicht gesetzt): CSP-Header, Referrer-Policy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webbkoll</a:t>
                      </a:r>
                      <a:r>
                        <a:rPr lang="de" sz="800"/>
                        <a:t> (</a:t>
                      </a:r>
                      <a:r>
                        <a:rPr i="1" lang="de" sz="800"/>
                        <a:t>potentielle Schwachstellen</a:t>
                      </a:r>
                      <a:r>
                        <a:rPr lang="de" sz="800"/>
                        <a:t>, da inkorrekt/unvollständig implementiert): CSP, Referrer-Policy; </a:t>
                      </a:r>
                      <a:r>
                        <a:rPr i="1" lang="de" sz="800"/>
                        <a:t>SRI</a:t>
                      </a:r>
                      <a:r>
                        <a:rPr lang="de" sz="800"/>
                        <a:t>: 49 Objekte von unsicheren Quellen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518b783ff2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518b783ff2_0_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518b783ff2_0_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6" name="Google Shape;126;g2518b783ff2_0_5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Website-Analysen</a:t>
            </a:r>
            <a:endParaRPr/>
          </a:p>
        </p:txBody>
      </p:sp>
      <p:graphicFrame>
        <p:nvGraphicFramePr>
          <p:cNvPr id="127" name="Google Shape;127;g2518b783ff2_0_5"/>
          <p:cNvGraphicFramePr/>
          <p:nvPr/>
        </p:nvGraphicFramePr>
        <p:xfrm>
          <a:off x="406350" y="14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{BCD84D03-47D2-48F1-B0EB-FB049BAB3A03}</a:tableStyleId>
              </a:tblPr>
              <a:tblGrid>
                <a:gridCol w="1844375"/>
                <a:gridCol w="6486925"/>
              </a:tblGrid>
              <a:tr h="20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Website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Ergebnisse: Firefox ESR, NoScript, uBlockOrigin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https://www.kliniken.de/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1.69 MB bei 31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1.69 MB bei 31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NoScript blockiert alles außer “kliniken.de”, um Kernfunktionalität zu erhalten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https://www.docinsider.de/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4.87 MB bei 84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3.50 MB bei 46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NoScript blockiert alles außer “docinsider.de”, um Kernfunktionalität zu erhalten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https://www.jameda.de/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4.46 MB bei 66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2.33 MB bei 45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NoScript blockiert alles außer “jameda.de”, “docplanner.com”, “sentry.io”, “maps.googleapis.com”, um Kernfunktionalität zu erhalten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https://www.sanego.de/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11.96 MB bei 370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1.11 MB bei 11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NoScript blockiert alles außer “sanego.de”, um Kernfunktionalität zu erhalten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https://www.seniorenportal.de/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1.88 MB bei 59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mit Blockiermaßnahmen*: 0.99 MB  bei 45 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NoScript blockiert alles außer “seniorenportal.de”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https://www.gesundheit.de/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5.72 MB bei 160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mit Blockiermaßnahmen*: 625 KB bei 21 Anfragen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NoScript blockiert alles außer “gesundheit.de” um Kernfunktionalität zu erhalten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28" name="Google Shape;128;g2518b783ff2_0_5"/>
          <p:cNvSpPr txBox="1"/>
          <p:nvPr/>
        </p:nvSpPr>
        <p:spPr>
          <a:xfrm>
            <a:off x="326525" y="4898950"/>
            <a:ext cx="68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Lato"/>
                <a:ea typeface="Lato"/>
                <a:cs typeface="Lato"/>
                <a:sym typeface="Lato"/>
              </a:rPr>
              <a:t>*Blockiermaßnahmen, die die Funktionalität </a:t>
            </a:r>
            <a:r>
              <a:rPr b="1" lang="de" sz="800">
                <a:latin typeface="Lato"/>
                <a:ea typeface="Lato"/>
                <a:cs typeface="Lato"/>
                <a:sym typeface="Lato"/>
              </a:rPr>
              <a:t>nicht</a:t>
            </a:r>
            <a:r>
              <a:rPr lang="de" sz="800">
                <a:latin typeface="Lato"/>
                <a:ea typeface="Lato"/>
                <a:cs typeface="Lato"/>
                <a:sym typeface="Lato"/>
              </a:rPr>
              <a:t> einschränken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518b783ff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g2518b783ff2_0_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518b783ff2_0_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6" name="Google Shape;136;g2518b783ff2_0_13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Website-Analysen</a:t>
            </a:r>
            <a:endParaRPr/>
          </a:p>
        </p:txBody>
      </p:sp>
      <p:graphicFrame>
        <p:nvGraphicFramePr>
          <p:cNvPr id="137" name="Google Shape;137;g2518b783ff2_0_13"/>
          <p:cNvGraphicFramePr/>
          <p:nvPr/>
        </p:nvGraphicFramePr>
        <p:xfrm>
          <a:off x="406350" y="16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{BCD84D03-47D2-48F1-B0EB-FB049BAB3A03}</a:tableStyleId>
              </a:tblPr>
              <a:tblGrid>
                <a:gridCol w="1844375"/>
                <a:gridCol w="6486925"/>
              </a:tblGrid>
              <a:tr h="20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Website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Ergebnisse: Wireshark</a:t>
                      </a:r>
                      <a:r>
                        <a:rPr lang="de" sz="1000"/>
                        <a:t> [S = Server, C = Client]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https://www.kliniken.de/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15 einzigartige DNS-Anfragen, S→C: 354 Pakete (645 KB), C→S: 322 Pakete (35 KB)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15 einzigartige DNS-Anfragen, S→C: 354 Pakete (645 KB), C→S: 322 Pakete (35 KB)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https://www.docinsider.de/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25 einzigartige DNS-Anfragen, S→C: 1322 Pakete (2918 KB), C→S: 922 Pakete (129 KB)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15 einzigartige DNS-Anfragen, S→C: 661 Pakete (2155 KB), C→S: 574 Pakete (53 KB)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https://www.jameda.de/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</a:t>
                      </a:r>
                      <a:r>
                        <a:rPr lang="de" sz="800"/>
                        <a:t>60 einzigartige DNS-Anfragen, </a:t>
                      </a:r>
                      <a:r>
                        <a:rPr lang="de" sz="800"/>
                        <a:t>S→C: 4376 Pakete (5050 KB), C→S: 2291 Pakete (457 KB)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</a:t>
                      </a:r>
                      <a:r>
                        <a:rPr lang="de" sz="800"/>
                        <a:t>Blockiermaßnahmen*</a:t>
                      </a:r>
                      <a:r>
                        <a:rPr lang="de" sz="800"/>
                        <a:t>: </a:t>
                      </a:r>
                      <a:r>
                        <a:rPr lang="de" sz="800"/>
                        <a:t>21 einzigartige DNS-Anfragen, </a:t>
                      </a:r>
                      <a:r>
                        <a:rPr lang="de" sz="800"/>
                        <a:t>S→C: 2228 Pakete (3018 KB), C→S: 819 Pakete (128 KB)</a:t>
                      </a:r>
                      <a:endParaRPr sz="800" u="none" cap="none" strike="noStrike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https://www.sanego.de/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153 einzigartige DNS-Anfragen, S→C: 8369 Pakete (13 MB), C→S: 7073 Pakete (1735 KB)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  mit Blockiermaßnahmen*: 12 einzigartige DNS-Anfragen, S→C: 171 Pakete (528 KB), C→S: 153 Pakete (17 KB)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https://www.seniorenportal.de/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116 einzigartige DNS-Anfragen, S→C: 3647 Pakete (2153KB), C→S: 2273 Pakete (1978 KB)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mit Blockiermaßnahmen*:   42 einzigartige DNS-Anfragen, S→C: 1880 Pakete (1999 KB), C→S: 745 Pakete (203 KB)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https://www.gesundheit.de/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ohne Blockiermaßnahmen: 162 einzigartige DNS-Anfragen, S→C: 3144 Pakete (3502KB), C→S: 2910 Pakete (747 KB)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mit Blockiermaßnahmen*: 22 einzigartige DNS-Anfragen, S→C: 1574 Pakete (2345 KB), C→S: 1388 Pakete (162 KB)</a:t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38" name="Google Shape;138;g2518b783ff2_0_13"/>
          <p:cNvSpPr txBox="1"/>
          <p:nvPr/>
        </p:nvSpPr>
        <p:spPr>
          <a:xfrm>
            <a:off x="326525" y="4898950"/>
            <a:ext cx="68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Lato"/>
                <a:ea typeface="Lato"/>
                <a:cs typeface="Lato"/>
                <a:sym typeface="Lato"/>
              </a:rPr>
              <a:t>*Blockiermaßnahmen, die die Funktionalität </a:t>
            </a:r>
            <a:r>
              <a:rPr b="1" lang="de" sz="800">
                <a:latin typeface="Lato"/>
                <a:ea typeface="Lato"/>
                <a:cs typeface="Lato"/>
                <a:sym typeface="Lato"/>
              </a:rPr>
              <a:t>nicht</a:t>
            </a:r>
            <a:r>
              <a:rPr lang="de" sz="800">
                <a:latin typeface="Lato"/>
                <a:ea typeface="Lato"/>
                <a:cs typeface="Lato"/>
                <a:sym typeface="Lato"/>
              </a:rPr>
              <a:t> einschränken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51f081c03c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251f081c03c_1_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51f081c03c_1_8"/>
          <p:cNvSpPr txBox="1"/>
          <p:nvPr>
            <p:ph idx="4294967295" type="body"/>
          </p:nvPr>
        </p:nvSpPr>
        <p:spPr>
          <a:xfrm>
            <a:off x="1416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de" sz="1700">
                <a:solidFill>
                  <a:srgbClr val="000000"/>
                </a:solidFill>
              </a:rPr>
              <a:t>Ziel: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</a:rPr>
              <a:t>           -Erstellung eines Programms, um die Überprüfung von Trackern zu automatisieren,    indem Netzwerk Aufzeichnungen (Wireshark) mit der DuckDuckGo Tracker Radar Liste abgeglichen werden.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</a:rPr>
              <a:t>Der Hauptfokus liegt darauf, die Privatsphäre der Benutzer zu schützen.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de" sz="1700">
                <a:solidFill>
                  <a:srgbClr val="000000"/>
                </a:solidFill>
              </a:rPr>
              <a:t>Fortschritte: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</a:rPr>
              <a:t>-Die verwendete methode in SPASS2 untersuchen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</a:rPr>
              <a:t>-Programm für die Automatisierung der dynamischen Analyse erstellen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6" name="Google Shape;146;g251f081c03c_1_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7" name="Google Shape;147;g251f081c03c_1_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Dynamische Analyse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518b783ff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2518b783ff2_0_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2518b783ff2_0_21"/>
          <p:cNvSpPr txBox="1"/>
          <p:nvPr>
            <p:ph idx="4294967295" type="body"/>
          </p:nvPr>
        </p:nvSpPr>
        <p:spPr>
          <a:xfrm>
            <a:off x="1416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78">
                <a:solidFill>
                  <a:srgbClr val="000000"/>
                </a:solidFill>
              </a:rPr>
              <a:t>Dynamische Analyse in SPASS2:</a:t>
            </a:r>
            <a:endParaRPr b="1" sz="2378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de" sz="1900">
                <a:solidFill>
                  <a:srgbClr val="000000"/>
                </a:solidFill>
              </a:rPr>
              <a:t>Verwendung von Tshark zur Erfassung von Netzwerkdaten über das Terminal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de" sz="1900">
                <a:solidFill>
                  <a:srgbClr val="000000"/>
                </a:solidFill>
              </a:rPr>
              <a:t>Filtern von Source Hosts und Destination Hosts mit: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000000"/>
                </a:solidFill>
              </a:rPr>
              <a:t>              Auflösung der IP-Adresse in Domain Names 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000000"/>
                </a:solidFill>
              </a:rPr>
              <a:t>              Auflösung der MAC Adresse und Network Adresse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de" sz="1900">
                <a:solidFill>
                  <a:srgbClr val="000000"/>
                </a:solidFill>
              </a:rPr>
              <a:t>Ergebnis dieser Analyse durchgehen und mit den Tracker Liste (DisconnectMe Liste,..) vergleichen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de" sz="1900">
                <a:solidFill>
                  <a:srgbClr val="000000"/>
                </a:solidFill>
              </a:rPr>
              <a:t>Gefundene Tracker speichern</a:t>
            </a:r>
            <a:endParaRPr sz="1900"/>
          </a:p>
        </p:txBody>
      </p:sp>
      <p:sp>
        <p:nvSpPr>
          <p:cNvPr id="155" name="Google Shape;155;g2518b783ff2_0_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6" name="Google Shape;156;g2518b783ff2_0_21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Dynamische Analyse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51f081c03c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51f081c03c_1_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251f081c03c_1_16"/>
          <p:cNvSpPr txBox="1"/>
          <p:nvPr>
            <p:ph idx="4294967295" type="body"/>
          </p:nvPr>
        </p:nvSpPr>
        <p:spPr>
          <a:xfrm>
            <a:off x="1416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78">
                <a:solidFill>
                  <a:srgbClr val="000000"/>
                </a:solidFill>
              </a:rPr>
              <a:t>Dynamische Analyse in SPASS1:</a:t>
            </a:r>
            <a:endParaRPr b="1" sz="2378">
              <a:solidFill>
                <a:srgbClr val="000000"/>
              </a:solidFill>
            </a:endParaRPr>
          </a:p>
          <a:p>
            <a:pPr indent="-3351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Char char="-"/>
            </a:pPr>
            <a:r>
              <a:rPr lang="de" sz="1678">
                <a:solidFill>
                  <a:srgbClr val="000000"/>
                </a:solidFill>
              </a:rPr>
              <a:t>Automatisierte Öffnen eines Browsers, von dem aus Wireshark den Netzwerkverkehr erfassen wird</a:t>
            </a:r>
            <a:endParaRPr sz="1678">
              <a:solidFill>
                <a:srgbClr val="000000"/>
              </a:solidFill>
            </a:endParaRPr>
          </a:p>
          <a:p>
            <a:pPr indent="-3351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Char char="-"/>
            </a:pPr>
            <a:r>
              <a:rPr lang="de" sz="1678">
                <a:solidFill>
                  <a:srgbClr val="000000"/>
                </a:solidFill>
              </a:rPr>
              <a:t>im geöffneten Browser surfen</a:t>
            </a:r>
            <a:endParaRPr sz="1678">
              <a:solidFill>
                <a:srgbClr val="000000"/>
              </a:solidFill>
            </a:endParaRPr>
          </a:p>
          <a:p>
            <a:pPr indent="-3351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Char char="-"/>
            </a:pPr>
            <a:r>
              <a:rPr lang="de" sz="1678">
                <a:solidFill>
                  <a:srgbClr val="000000"/>
                </a:solidFill>
              </a:rPr>
              <a:t>wenn nicht mehr aufgezeichnet werden soll, Browser schließen (Aufzeichnung mit Tshark)</a:t>
            </a:r>
            <a:endParaRPr sz="1678">
              <a:solidFill>
                <a:srgbClr val="000000"/>
              </a:solidFill>
            </a:endParaRPr>
          </a:p>
          <a:p>
            <a:pPr indent="-3351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Char char="-"/>
            </a:pPr>
            <a:r>
              <a:rPr lang="de" sz="1678">
                <a:solidFill>
                  <a:srgbClr val="000000"/>
                </a:solidFill>
              </a:rPr>
              <a:t>Ergebnis der Analyse speichern</a:t>
            </a:r>
            <a:endParaRPr sz="1678">
              <a:solidFill>
                <a:srgbClr val="000000"/>
              </a:solidFill>
            </a:endParaRPr>
          </a:p>
          <a:p>
            <a:pPr indent="-3351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Char char="-"/>
            </a:pPr>
            <a:r>
              <a:rPr lang="de" sz="1678">
                <a:solidFill>
                  <a:srgbClr val="000000"/>
                </a:solidFill>
              </a:rPr>
              <a:t>Vergleich der Tshark Analyse mit der DuckDuckGo Liste</a:t>
            </a:r>
            <a:endParaRPr sz="1678">
              <a:solidFill>
                <a:srgbClr val="000000"/>
              </a:solidFill>
            </a:endParaRPr>
          </a:p>
          <a:p>
            <a:pPr indent="-3351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Char char="-"/>
            </a:pPr>
            <a:r>
              <a:rPr lang="de" sz="1678">
                <a:solidFill>
                  <a:srgbClr val="000000"/>
                </a:solidFill>
              </a:rPr>
              <a:t>Gefundene Tracker speichern</a:t>
            </a:r>
            <a:endParaRPr sz="1678">
              <a:solidFill>
                <a:srgbClr val="000000"/>
              </a:solidFill>
            </a:endParaRPr>
          </a:p>
        </p:txBody>
      </p:sp>
      <p:sp>
        <p:nvSpPr>
          <p:cNvPr id="164" name="Google Shape;164;g251f081c03c_1_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5" name="Google Shape;165;g251f081c03c_1_16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Projektfortschritte: Dynamische Analyse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