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6KYEcJavXZEPvCuuEz5Vf51uk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2E444B-F556-4B23-A33F-9EB6003666C3}">
  <a:tblStyle styleId="{842E444B-F556-4B23-A33F-9EB6003666C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9134a79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39134a79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8d8c54fd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38d8c54fd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8d8c54fd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38d8c54fd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PaymentTraces:</a:t>
            </a:r>
            <a:endParaRPr b="1" i="0" sz="2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2355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gone but not forgotten!</a:t>
            </a:r>
            <a:endParaRPr b="1" i="0" sz="2355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38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SMKITS/IFOR</a:t>
            </a:r>
            <a:endParaRPr b="0" i="0" sz="238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26.04.2023</a:t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Tobias Heitmüller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Pascal Heiroth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Glenn Diebetz</a:t>
            </a:r>
            <a:b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Sönke Otten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239134a79c5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g239134a79c5_0_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g239134a79c5_0_4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8. Nächste Schritte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7" name="Google Shape;177;g239134a79c5_0_4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Android VM  intern vorbereiten (App(s) installieren, Konten einrichten)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Bezahlvorgänge auf Teammitglieder verteilen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Analyse-Tools vorbereiten und konfigurieren (Parameter festlegen, etc.)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Analyse-Methodik entwickeln (Was wird wann wo und wie analysiert?)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Erste Probedurchläufe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Draft erstellen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Vertrautmachen mit: Ontologie “Mitre Att@ck Schema”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8" name="Google Shape;178;g239134a79c5_0_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10"/>
          <p:cNvSpPr txBox="1"/>
          <p:nvPr>
            <p:ph idx="4294967295" type="title"/>
          </p:nvPr>
        </p:nvSpPr>
        <p:spPr>
          <a:xfrm>
            <a:off x="192750" y="2593875"/>
            <a:ext cx="8758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Danke </a:t>
            </a:r>
            <a:r>
              <a:rPr b="0" lang="de"/>
              <a:t>für Ihre Aufmerksamkeit!</a:t>
            </a:r>
            <a:endParaRPr b="0"/>
          </a:p>
        </p:txBody>
      </p:sp>
      <p:sp>
        <p:nvSpPr>
          <p:cNvPr id="186" name="Google Shape;18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141675" y="163470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Team-Organisation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Motivation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Aufgabenverständnis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Fortschritte und Probleme bei der Umsetzung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Tabellarische Zusammenfassung als Wissensbasis mit Referenzen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Tabellarische Zusammenfassung für Tool-Auswahl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Bezahlmethoden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Nächsten Schritte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5"/>
          <p:cNvSpPr txBox="1"/>
          <p:nvPr>
            <p:ph idx="4294967295" type="title"/>
          </p:nvPr>
        </p:nvSpPr>
        <p:spPr>
          <a:xfrm>
            <a:off x="326525" y="969875"/>
            <a:ext cx="688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Team-Organisation</a:t>
            </a:r>
            <a:endParaRPr/>
          </a:p>
        </p:txBody>
      </p:sp>
      <p:sp>
        <p:nvSpPr>
          <p:cNvPr id="107" name="Google Shape;107;p5"/>
          <p:cNvSpPr txBox="1"/>
          <p:nvPr>
            <p:ph idx="4294967295" type="body"/>
          </p:nvPr>
        </p:nvSpPr>
        <p:spPr>
          <a:xfrm>
            <a:off x="114507" y="149068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Tobias Heitmüller 		Informatik				IT-Forensik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Sönke Otten			Informatik				IT-Forensik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Glenn Diebetz			Informatik				SMKITS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Pascal Heiroth 			Ingenieurinformatik			SMKITS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Bernhard Birnbaum 		Informatik				IT-Forensik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Organisation: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Wöchentliches Team-internes Meeting sowie Meeting mit S. Kiltz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Bei Bedarf: Absprachen mit S. Kiltz für Sondertermin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Dynamische Aufgabenteilung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8" name="Google Shape;10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3"/>
          <p:cNvSpPr txBox="1"/>
          <p:nvPr>
            <p:ph idx="4294967295" type="title"/>
          </p:nvPr>
        </p:nvSpPr>
        <p:spPr>
          <a:xfrm>
            <a:off x="326525" y="969875"/>
            <a:ext cx="3706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2. Motivation</a:t>
            </a:r>
            <a:endParaRPr/>
          </a:p>
        </p:txBody>
      </p:sp>
      <p:sp>
        <p:nvSpPr>
          <p:cNvPr id="116" name="Google Shape;116;p3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App-basierte Zahlungssysteme benötigen netzbasierte Zugriffe auf Systeme von Zahlungsdienstleistern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Datensicherheit und Datenschutz sind von großer Bedeutung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oftmals werden nicht notwendige, datenschutzrelevante Daten übermittelt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auch Drittanbieter können kontaktiert und Informationen transferiert werden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IT-Sicherheitsaspekte werden verletzt: Vertraulichkeit, Authentizität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forensische Untersuchung von App-basierten Bezahlvorgängen kann potentielle Bedrohungen aufdecken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>
            <p:ph idx="4294967295" type="title"/>
          </p:nvPr>
        </p:nvSpPr>
        <p:spPr>
          <a:xfrm>
            <a:off x="326525" y="969875"/>
            <a:ext cx="68871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3. Aufgabenverständnis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de" sz="1600">
                <a:solidFill>
                  <a:srgbClr val="000000"/>
                </a:solidFill>
              </a:rPr>
              <a:t>Ziel: Forensische Untersuchung von App-basierten Bezahlvorgängen im Rahmen eines Demonstrators*</a:t>
            </a:r>
            <a:endParaRPr b="1" sz="1600">
              <a:solidFill>
                <a:srgbClr val="000000"/>
              </a:solidFill>
            </a:endParaRPr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Dokumentation der kompletten Bearbeitungskette (Eingangsdaten, Konfigurationsdaten, Ausgangsdaten) nach existierendem Modell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Einrichtung eines virtualisierten Ökosystems für App Payments, das diesen Anforderungen genügt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App-basierte Zahlungsvorgänge durchführen begleitet mit live+post mortem IT-forensischen Methoden auf den Datenströmen Haupt-, Massenspeicher und Netzwerk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Beschreibung des gesamten Untersuchungsverlaufs als Kette von Untersuchungsmethoden und deren Ein- und Ausgabedaten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Ergänzung/Erweiterung der existierenden Ontologie “Mitre Att@ck Schema”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33240"/>
              <a:buNone/>
            </a:pPr>
            <a:r>
              <a:rPr lang="de" sz="975"/>
              <a:t>*Dieses Thema wurde uns bereitgestellt von der Arbeitsgruppe AMSL.</a:t>
            </a:r>
            <a:endParaRPr sz="975"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38d8c54fd0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238d8c54fd0_2_1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238d8c54fd0_2_18"/>
          <p:cNvSpPr txBox="1"/>
          <p:nvPr>
            <p:ph idx="4294967295" type="title"/>
          </p:nvPr>
        </p:nvSpPr>
        <p:spPr>
          <a:xfrm>
            <a:off x="326525" y="969875"/>
            <a:ext cx="8758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4. Fortschritte und Probleme bei der Umsetzung</a:t>
            </a:r>
            <a:endParaRPr/>
          </a:p>
        </p:txBody>
      </p:sp>
      <p:sp>
        <p:nvSpPr>
          <p:cNvPr id="134" name="Google Shape;134;g238d8c54fd0_2_18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Fortschritte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Jeder hat eine lauffähige Android-VM zur Untersuchung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Jeder hat Zugang zu den benötigten Analyse-Tools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Probleme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Testerstick hat nicht richtig gebootet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Mit Rufus erstellte Sticks waren nicht bootfähig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individuelle Lösungen wurden umgesetzt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5" name="Google Shape;135;g238d8c54fd0_2_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7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5. Tabellarische Zusammenfassung als Wissensbasis mit Referenzen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44" name="Google Shape;144;p7"/>
          <p:cNvGraphicFramePr/>
          <p:nvPr/>
        </p:nvGraphicFramePr>
        <p:xfrm>
          <a:off x="372700" y="192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{842E444B-F556-4B23-A33F-9EB6003666C3}</a:tableStyleId>
              </a:tblPr>
              <a:tblGrid>
                <a:gridCol w="3618525"/>
                <a:gridCol w="1960000"/>
                <a:gridCol w="2712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Titel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Link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Beschreibung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9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[Kil20] Data-Centric Examination Approach (DCEA) for a qualitative determination of error, loss and uncertainty in digital and digitised forensics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http://dx.doi.org/10.25673/34647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zu verwendendes forensisches Datenmodell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[EBE+22] Revisiting Online Privacy and Security Mechanisms Applied in the In-App Payment Realm from the Consumers' Perspective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https://dl.acm.org/doi/abs/10.1145/3538969.3543786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vorangegangene Arbeit zum Thema In-App-Payment mit Fokus auf Privacy und Security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[Mit23] Mitre Att&amp;ck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https://attack.mitre.org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zu erweiternde Ontologie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How to Install Android x86 on Virtual Machine using VMware Player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https://www.youtube.com/watch?v=nFtNKY1g6Lc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Android x86 - Installation</a:t>
                      </a:r>
                      <a:endParaRPr sz="1000" u="none" cap="none" strike="noStrike"/>
                    </a:p>
                  </a:txBody>
                  <a:tcPr marT="36000" marB="36000" marR="36000" marL="36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How to convert .img to usable VirtualBox format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https://superuser.com/questions/554862/how-to-convert-img-to-usable-virtualbox-format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Umwandlung Testerstick-Image in VBox-Format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Bootfähigen Linux USB stick in Mac erstellen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https://www.youtube.com/watch?v=42KWq0OBY1k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Testerstick mit Android Umgebung lauffähig machen auf macOS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38d8c54fd0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g238d8c54fd0_2_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g238d8c54fd0_2_7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6. Tabellarische Zusammenfassung für Tool-Auswahl</a:t>
            </a:r>
            <a:endParaRPr/>
          </a:p>
        </p:txBody>
      </p:sp>
      <p:sp>
        <p:nvSpPr>
          <p:cNvPr id="152" name="Google Shape;152;g238d8c54fd0_2_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53" name="Google Shape;153;g238d8c54fd0_2_7"/>
          <p:cNvGraphicFramePr/>
          <p:nvPr/>
        </p:nvGraphicFramePr>
        <p:xfrm>
          <a:off x="372700" y="192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{842E444B-F556-4B23-A33F-9EB6003666C3}</a:tableStyleId>
              </a:tblPr>
              <a:tblGrid>
                <a:gridCol w="2413000"/>
                <a:gridCol w="2646800"/>
                <a:gridCol w="2179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Titel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Link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Beschreibung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Testerstick der Uni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https://cloud.ovgu.de/s/Pk4RfzFEKzCoMc5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rauscharme Untersuchungsumgebung mit Android-Image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VM Ware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https://www.vmware.com/de.html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Virtualisierungslösung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VirtualBox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https://www.virtualbox.org/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Virtualisierungslösung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Wireshark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https://www.wireshark.org/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Tool zum Analysieren des Netzwerkdatenstroms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Volatility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https://github.com/volatilityfoundation/volatility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Tool zum Analysieren des Speichers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(Genymotion)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https://www.genymotion.com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Non-OpenSource (eventuelle Paywall)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9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7. Bezahlmethoden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1450" y="1572271"/>
            <a:ext cx="2260575" cy="8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275" y="2092975"/>
            <a:ext cx="1516774" cy="8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2200" y="2835175"/>
            <a:ext cx="2585724" cy="4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3720" y="3638495"/>
            <a:ext cx="2547375" cy="71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9"/>
          <p:cNvCxnSpPr/>
          <p:nvPr/>
        </p:nvCxnSpPr>
        <p:spPr>
          <a:xfrm>
            <a:off x="1216350" y="3668875"/>
            <a:ext cx="2119200" cy="6843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00000" dist="19050">
              <a:srgbClr val="000000">
                <a:alpha val="82745"/>
              </a:srgbClr>
            </a:outerShdw>
          </a:effectLst>
        </p:spPr>
      </p:cxnSp>
      <p:cxnSp>
        <p:nvCxnSpPr>
          <p:cNvPr id="168" name="Google Shape;168;p9"/>
          <p:cNvCxnSpPr/>
          <p:nvPr/>
        </p:nvCxnSpPr>
        <p:spPr>
          <a:xfrm flipH="1">
            <a:off x="1107213" y="3660075"/>
            <a:ext cx="2240400" cy="6735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00000" dist="19050">
              <a:srgbClr val="000000">
                <a:alpha val="82745"/>
              </a:srgbClr>
            </a:outerShdw>
          </a:effectLst>
        </p:spPr>
      </p:cxnSp>
      <p:pic>
        <p:nvPicPr>
          <p:cNvPr id="169" name="Google Shape;16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08200" y="3751450"/>
            <a:ext cx="1516774" cy="7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