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45e4dd0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45e4dd0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b1bb84d9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b1bb84d9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b1bb84d9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b1bb84d9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45e4dd3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45e4dd3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046a79a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046a79a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046a79ad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046a79ad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046a79a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046a79a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b1bb84d9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b1bb84d9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f8407ec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f8407ec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b14225b6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b14225b6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b14225b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b14225b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b14225b6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b14225b6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b1bb84d9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b1bb84d9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45e4dd0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45e4dd0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Phishing Infrastructure Knowledge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42450" y="2506375"/>
            <a:ext cx="8520600" cy="2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83"/>
              <a:t>GITS</a:t>
            </a:r>
            <a:endParaRPr sz="238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83">
                <a:latin typeface="Roboto"/>
                <a:ea typeface="Roboto"/>
                <a:cs typeface="Roboto"/>
                <a:sym typeface="Roboto"/>
              </a:rPr>
              <a:t>06.07.22</a:t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3">
                <a:latin typeface="Roboto"/>
                <a:ea typeface="Roboto"/>
                <a:cs typeface="Roboto"/>
                <a:sym typeface="Roboto"/>
              </a:rPr>
              <a:t>Gina Bartenwerfer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3"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3">
                <a:latin typeface="Roboto"/>
                <a:ea typeface="Roboto"/>
                <a:cs typeface="Roboto"/>
                <a:sym typeface="Roboto"/>
              </a:rPr>
              <a:t>Vincent Donat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3">
                <a:latin typeface="Roboto"/>
                <a:ea typeface="Roboto"/>
                <a:cs typeface="Roboto"/>
                <a:sym typeface="Roboto"/>
              </a:rPr>
              <a:t>Felix Gretschel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3">
                <a:latin typeface="Roboto"/>
                <a:ea typeface="Roboto"/>
                <a:cs typeface="Roboto"/>
                <a:sym typeface="Roboto"/>
              </a:rPr>
              <a:t>Abdalla Khalil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3">
                <a:latin typeface="Roboto"/>
                <a:ea typeface="Roboto"/>
                <a:cs typeface="Roboto"/>
                <a:sym typeface="Roboto"/>
              </a:rPr>
              <a:t>Michelle Kirst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4294967295" type="title"/>
          </p:nvPr>
        </p:nvSpPr>
        <p:spPr>
          <a:xfrm>
            <a:off x="311700" y="10281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Konzept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311700" y="2019600"/>
            <a:ext cx="1575300" cy="61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Vorbereitung der Testumgebung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311700" y="2871825"/>
            <a:ext cx="8126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Die Analyse betrachtet folgende aufgezeichneten Daten: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Metadaten werden auf auffällige Daten untersucht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Analyse der Netzwerkverbindungen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Untersuchung der Verbindungen in Wireshark/ Mitmproxy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Arbeitsspeicher wird mittels String vorsortiert und anschließend untersucht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Massenspeicher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Cookies von TB und Firefox mit SQLite analysiert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Formulardaten die in Firefox eingegeben wurden ebenfalls in SQLite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978875" y="2158500"/>
            <a:ext cx="927600" cy="3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2983550" y="2019600"/>
            <a:ext cx="1575300" cy="61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Datensammlung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635925" y="2158500"/>
            <a:ext cx="927600" cy="3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5640600" y="2019600"/>
            <a:ext cx="1575300" cy="61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Datenanalyse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4294967295" type="body"/>
          </p:nvPr>
        </p:nvSpPr>
        <p:spPr>
          <a:xfrm>
            <a:off x="141250" y="1959050"/>
            <a:ext cx="86658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Nutzung des Testersticks der Uni (rauscharme Umgebung) mit Hilfe von VirtualBox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E-Mail-System mit synthetischen Daten für die Phishing-Mails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Tools zur </a:t>
            </a:r>
            <a:r>
              <a:rPr lang="en-GB">
                <a:solidFill>
                  <a:srgbClr val="000000"/>
                </a:solidFill>
              </a:rPr>
              <a:t>Datenakquise (Firefox ESR, Wireshark, mitmproxy, Thunderbird und Evolution)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Bei der Untersuchung von Phishing-Mails ein eigenes Skript erstellt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Anmelden auf vielen Seiten an Foren/Netzwerke, um Phishing-Mails zu gelangen (auf Newsletter, Dating-Seiten und tempr.email 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Wireshark und MITMProxy (Eingriff in Datenstrom) für Netzwerk-Traffic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Main-Storage mit SQLite-Viewer und vmdump mit Strings konvertiert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3"/>
          <p:cNvSpPr txBox="1"/>
          <p:nvPr>
            <p:ph idx="4294967295" type="title"/>
          </p:nvPr>
        </p:nvSpPr>
        <p:spPr>
          <a:xfrm>
            <a:off x="304325" y="13520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Implementierung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4"/>
          <p:cNvSpPr txBox="1"/>
          <p:nvPr>
            <p:ph idx="4294967295" type="title"/>
          </p:nvPr>
        </p:nvSpPr>
        <p:spPr>
          <a:xfrm>
            <a:off x="304325" y="13520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Evaluierung</a:t>
            </a:r>
            <a:endParaRPr/>
          </a:p>
        </p:txBody>
      </p:sp>
      <p:sp>
        <p:nvSpPr>
          <p:cNvPr id="183" name="Google Shape;183;p24"/>
          <p:cNvSpPr txBox="1"/>
          <p:nvPr>
            <p:ph idx="4294967295" type="body"/>
          </p:nvPr>
        </p:nvSpPr>
        <p:spPr>
          <a:xfrm>
            <a:off x="141250" y="1959050"/>
            <a:ext cx="86658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Hauptproblem:</a:t>
            </a:r>
            <a:endParaRPr sz="1500">
              <a:solidFill>
                <a:srgbClr val="000000"/>
              </a:solidFill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Fehlende Phishing E-Mails</a:t>
            </a:r>
            <a:endParaRPr sz="1300">
              <a:solidFill>
                <a:srgbClr val="000000"/>
              </a:solidFill>
            </a:endParaRPr>
          </a:p>
          <a:p>
            <a:pPr indent="-31115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Eher normaler Spam</a:t>
            </a:r>
            <a:endParaRPr sz="1300">
              <a:solidFill>
                <a:srgbClr val="000000"/>
              </a:solidFill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Wir konnten jede Art von Phishing E-Mail untersuchen (URL-Obfuscation, HTML-Attachment, Open-Redirect)</a:t>
            </a:r>
            <a:endParaRPr sz="1300">
              <a:solidFill>
                <a:srgbClr val="000000"/>
              </a:solidFill>
            </a:endParaRPr>
          </a:p>
          <a:p>
            <a:pPr indent="-31115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Aber auch von denen nur wenige</a:t>
            </a:r>
            <a:endParaRPr sz="13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→ wir konnten nicht das volle Spektrum analysieren</a:t>
            </a:r>
            <a:endParaRPr>
              <a:solidFill>
                <a:srgbClr val="000000"/>
              </a:solidFill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Warum ist das so?</a:t>
            </a:r>
            <a:endParaRPr sz="1500">
              <a:solidFill>
                <a:srgbClr val="000000"/>
              </a:solidFill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“Published” Leute haben den Vorteil, dass ihre E-Mail-Adresse im Internet verbreitet ist</a:t>
            </a:r>
            <a:endParaRPr sz="1300">
              <a:solidFill>
                <a:srgbClr val="000000"/>
              </a:solidFill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Unsere benutzte E-Mail Adresse ist nicht öffentlich genug</a:t>
            </a:r>
            <a:endParaRPr sz="1300">
              <a:solidFill>
                <a:srgbClr val="000000"/>
              </a:solidFill>
            </a:endParaRPr>
          </a:p>
          <a:p>
            <a:pPr indent="-31115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Dadurch nicht genug authentische Phishing E-Mails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4294967295" type="title"/>
          </p:nvPr>
        </p:nvSpPr>
        <p:spPr>
          <a:xfrm>
            <a:off x="304325" y="13520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Evaluierung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5"/>
          <p:cNvSpPr txBox="1"/>
          <p:nvPr>
            <p:ph idx="4294967295" type="body"/>
          </p:nvPr>
        </p:nvSpPr>
        <p:spPr>
          <a:xfrm>
            <a:off x="141250" y="1959050"/>
            <a:ext cx="86658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Tracker in E-Mails</a:t>
            </a:r>
            <a:endParaRPr sz="1400">
              <a:solidFill>
                <a:srgbClr val="000000"/>
              </a:solidFill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Dienstanbieter haben Mails auf Servern zu liegen </a:t>
            </a:r>
            <a:endParaRPr sz="1200">
              <a:solidFill>
                <a:srgbClr val="000000"/>
              </a:solidFill>
            </a:endParaRPr>
          </a:p>
          <a:p>
            <a:pPr indent="-30480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GB" sz="1200">
                <a:solidFill>
                  <a:srgbClr val="000000"/>
                </a:solidFill>
              </a:rPr>
              <a:t>Existenz/Status müssen ihnen bekannt sein</a:t>
            </a:r>
            <a:endParaRPr sz="1200">
              <a:solidFill>
                <a:srgbClr val="000000"/>
              </a:solidFill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Anhand der E-Mail fast unmöglich herauszufinden, ob es sich um Phishing oder legitime E-Mail handelt</a:t>
            </a:r>
            <a:endParaRPr sz="12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Tracker auf Phishing Seiten</a:t>
            </a:r>
            <a:endParaRPr sz="1400">
              <a:solidFill>
                <a:srgbClr val="000000"/>
              </a:solidFill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Große Dienstanbieter haben zwar die Möglichkeit Links in E-Mails zu verfolgen</a:t>
            </a:r>
            <a:endParaRPr sz="1200">
              <a:solidFill>
                <a:srgbClr val="000000"/>
              </a:solidFill>
            </a:endParaRPr>
          </a:p>
          <a:p>
            <a:pPr indent="-30480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GB" sz="1200">
                <a:solidFill>
                  <a:srgbClr val="000000"/>
                </a:solidFill>
              </a:rPr>
              <a:t>Aufgrund von Kosten aber unwahrscheinlich</a:t>
            </a:r>
            <a:endParaRPr sz="1200">
              <a:solidFill>
                <a:srgbClr val="000000"/>
              </a:solidFill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>
                <a:solidFill>
                  <a:srgbClr val="000000"/>
                </a:solidFill>
              </a:rPr>
              <a:t>Automatisierte Phishing Erkennung theoretisch durch Abgleich und Markierung möglich</a:t>
            </a:r>
            <a:endParaRPr sz="1200">
              <a:solidFill>
                <a:srgbClr val="000000"/>
              </a:solidFill>
            </a:endParaRPr>
          </a:p>
          <a:p>
            <a:pPr indent="-30480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GB" sz="1200">
                <a:solidFill>
                  <a:srgbClr val="000000"/>
                </a:solidFill>
              </a:rPr>
              <a:t>Dazu müsste Phishing Adresse aber bereits bekannt sein</a:t>
            </a:r>
            <a:endParaRPr sz="1200">
              <a:solidFill>
                <a:srgbClr val="000000"/>
              </a:solidFill>
            </a:endParaRPr>
          </a:p>
          <a:p>
            <a:pPr indent="-30480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GB" sz="1200">
                <a:solidFill>
                  <a:srgbClr val="000000"/>
                </a:solidFill>
              </a:rPr>
              <a:t>Unterscheidung ansonsten schwierig (Unsere Interaktion mit Website müsste beobachtet werden)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6"/>
          <p:cNvSpPr txBox="1"/>
          <p:nvPr>
            <p:ph idx="4294967295" type="body"/>
          </p:nvPr>
        </p:nvSpPr>
        <p:spPr>
          <a:xfrm>
            <a:off x="141250" y="1959050"/>
            <a:ext cx="86658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Projekt mehr oder weniger erfolgreich</a:t>
            </a:r>
            <a:endParaRPr sz="1500">
              <a:solidFill>
                <a:srgbClr val="000000"/>
              </a:solidFill>
            </a:endParaRPr>
          </a:p>
          <a:p>
            <a:pPr indent="-31115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Untersuchungen konnten zwar durchgeführt werden, allerdings kann die geringe Menge der Analysen nicht das vollständige Spektrum aller Phishing-Angriffe abdecken</a:t>
            </a:r>
            <a:endParaRPr sz="1300">
              <a:solidFill>
                <a:srgbClr val="000000"/>
              </a:solidFill>
            </a:endParaRPr>
          </a:p>
          <a:p>
            <a:pPr indent="-31115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Große Dienstanbieter können durchaus Phishing-Angriffe wahrnehmen:</a:t>
            </a:r>
            <a:endParaRPr sz="1300">
              <a:solidFill>
                <a:srgbClr val="000000"/>
              </a:solidFill>
            </a:endParaRPr>
          </a:p>
          <a:p>
            <a:pPr indent="-311150" lvl="2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Tracker in E-Mails (JavaScript, Schriftarten, Stylesheets)</a:t>
            </a:r>
            <a:endParaRPr sz="1300">
              <a:solidFill>
                <a:srgbClr val="000000"/>
              </a:solidFill>
            </a:endParaRPr>
          </a:p>
          <a:p>
            <a:pPr indent="-311150" lvl="2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Redirects/URL-Shortener (z.B. goo.gl bzw. Firebase Dynamic Links, …)</a:t>
            </a:r>
            <a:endParaRPr sz="1300">
              <a:solidFill>
                <a:srgbClr val="000000"/>
              </a:solidFill>
            </a:endParaRPr>
          </a:p>
          <a:p>
            <a:pPr indent="-31115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Viel Raum für weiterführende Untersuchungen</a:t>
            </a:r>
            <a:endParaRPr sz="1300">
              <a:solidFill>
                <a:srgbClr val="000000"/>
              </a:solidFill>
            </a:endParaRPr>
          </a:p>
          <a:p>
            <a:pPr indent="-311150" lvl="2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Was könnten Dienstanbieter tun, um Phishing-Angriffe zu verhindern?</a:t>
            </a:r>
            <a:endParaRPr sz="1300">
              <a:solidFill>
                <a:srgbClr val="000000"/>
              </a:solidFill>
            </a:endParaRPr>
          </a:p>
          <a:p>
            <a:pPr indent="-311150" lvl="2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Gibt es weitere Mechanismen, wodurch Dienstanbieter von solchen Angriffen wissen können? (mit Hilfe eines größeren Testsets)</a:t>
            </a:r>
            <a:endParaRPr sz="1300">
              <a:solidFill>
                <a:srgbClr val="000000"/>
              </a:solidFill>
            </a:endParaRPr>
          </a:p>
          <a:p>
            <a:pPr indent="-311150" lvl="2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Welche weiteren Tools könnten hilfreich sein, um die Analyse effizienter durchzuführen (z.B. Volatility, …)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26"/>
          <p:cNvSpPr txBox="1"/>
          <p:nvPr>
            <p:ph idx="4294967295" type="title"/>
          </p:nvPr>
        </p:nvSpPr>
        <p:spPr>
          <a:xfrm>
            <a:off x="304325" y="1352000"/>
            <a:ext cx="7084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Zusammenfassung &amp; Ausblick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idx="4294967295" type="title"/>
          </p:nvPr>
        </p:nvSpPr>
        <p:spPr>
          <a:xfrm>
            <a:off x="311700" y="12892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Fragen?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Inhaltsverzeichnis</a:t>
            </a:r>
            <a:endParaRPr/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Organisation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Motivation &amp; Stand der Technik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Konzept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Implementierung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Evaluierung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Zusammenfassung &amp; Ausblick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Fragen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Organisation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20 Treffen (Stand 04.07)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HedgeDoc für Protokoll und wöchentliche Aufgabenverteilung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OVGU Cloud für Dateien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Dynamische Organisation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Keine festen Rollen und Aufgaben, sondern Einteilung je nach Bedarf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4294967295" type="title"/>
          </p:nvPr>
        </p:nvSpPr>
        <p:spPr>
          <a:xfrm>
            <a:off x="311700" y="10187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&amp; Stand der Technik</a:t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Zentrale Fragestellung: welche Daten im Zusammenhang mit Phishing-Attacken stehen den Dienstanbietern zur Verfügung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In welchem Umfang können diese Dienstanbieter solche Angriffe erkennen bzw. unterbinden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Sicherheitsaspekte werden verletzt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Sicherheitsaspekte, die unsere Fragestellung betreffen sind: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sz="1400">
                <a:solidFill>
                  <a:schemeClr val="dk1"/>
                </a:solidFill>
              </a:rPr>
              <a:t>Authentizität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sz="1400">
                <a:solidFill>
                  <a:schemeClr val="dk1"/>
                </a:solidFill>
              </a:rPr>
              <a:t>Vertraulichkeit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sz="1400">
                <a:solidFill>
                  <a:schemeClr val="dk1"/>
                </a:solidFill>
              </a:rPr>
              <a:t>Nichtabstreitbarkeit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372700" y="17721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Werkzeuge</a:t>
            </a:r>
            <a:endParaRPr sz="19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GB" sz="1700">
                <a:solidFill>
                  <a:srgbClr val="000000"/>
                </a:solidFill>
              </a:rPr>
              <a:t>Mitmproxy 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GB" sz="1700">
                <a:solidFill>
                  <a:srgbClr val="000000"/>
                </a:solidFill>
              </a:rPr>
              <a:t>Wireshark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GB" sz="1700">
                <a:solidFill>
                  <a:srgbClr val="000000"/>
                </a:solidFill>
              </a:rPr>
              <a:t>Thunderbird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GB" sz="1700">
                <a:solidFill>
                  <a:srgbClr val="000000"/>
                </a:solidFill>
              </a:rPr>
              <a:t>Evolution</a:t>
            </a:r>
            <a:endParaRPr sz="17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600" y="1792500"/>
            <a:ext cx="1289450" cy="12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900" y="3174769"/>
            <a:ext cx="1331400" cy="131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050" y="1846675"/>
            <a:ext cx="11811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52" y="3174775"/>
            <a:ext cx="1417549" cy="131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311700" y="10187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&amp; Stand der Technik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444650" y="2005250"/>
            <a:ext cx="9840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Angreifer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610975" y="2003925"/>
            <a:ext cx="9840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zeuge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2777288" y="2005250"/>
            <a:ext cx="9840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Schwach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stelle	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951963" y="2005250"/>
            <a:ext cx="9840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Aktion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143375" y="2005250"/>
            <a:ext cx="9840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Ziel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6368238" y="2005250"/>
            <a:ext cx="9840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Resultat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660025" y="2005250"/>
            <a:ext cx="9840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Absicht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444650" y="2764850"/>
            <a:ext cx="1005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Kriminelle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Beauftragte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589425" y="2764850"/>
            <a:ext cx="100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Malware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Websites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Nachrichten</a:t>
            </a:r>
            <a:endParaRPr sz="1200"/>
          </a:p>
        </p:txBody>
      </p:sp>
      <p:sp>
        <p:nvSpPr>
          <p:cNvPr id="117" name="Google Shape;117;p18"/>
          <p:cNvSpPr txBox="1"/>
          <p:nvPr/>
        </p:nvSpPr>
        <p:spPr>
          <a:xfrm>
            <a:off x="2777450" y="2764850"/>
            <a:ext cx="98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Mensch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Adressobfuskation</a:t>
            </a:r>
            <a:endParaRPr sz="1200"/>
          </a:p>
        </p:txBody>
      </p:sp>
      <p:sp>
        <p:nvSpPr>
          <p:cNvPr id="118" name="Google Shape;118;p18"/>
          <p:cNvSpPr txBox="1"/>
          <p:nvPr/>
        </p:nvSpPr>
        <p:spPr>
          <a:xfrm>
            <a:off x="3951925" y="2764850"/>
            <a:ext cx="1066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Masquerade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Stehlen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Auslesen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9" name="Google Shape;119;p18"/>
          <p:cNvSpPr txBox="1"/>
          <p:nvPr/>
        </p:nvSpPr>
        <p:spPr>
          <a:xfrm>
            <a:off x="5143375" y="2764850"/>
            <a:ext cx="98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Account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Daten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Informationen</a:t>
            </a:r>
            <a:endParaRPr sz="1200"/>
          </a:p>
        </p:txBody>
      </p:sp>
      <p:sp>
        <p:nvSpPr>
          <p:cNvPr id="120" name="Google Shape;120;p18"/>
          <p:cNvSpPr txBox="1"/>
          <p:nvPr/>
        </p:nvSpPr>
        <p:spPr>
          <a:xfrm>
            <a:off x="6362200" y="2764850"/>
            <a:ext cx="984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Zugriff auf persönliche Daten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Unerlaubter Zugriff auf Informationen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1" name="Google Shape;121;p18"/>
          <p:cNvSpPr txBox="1"/>
          <p:nvPr/>
        </p:nvSpPr>
        <p:spPr>
          <a:xfrm>
            <a:off x="7685950" y="2764850"/>
            <a:ext cx="98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Finanziell motiviert</a:t>
            </a:r>
            <a:endParaRPr sz="1200"/>
          </a:p>
        </p:txBody>
      </p:sp>
      <p:sp>
        <p:nvSpPr>
          <p:cNvPr id="122" name="Google Shape;122;p18"/>
          <p:cNvSpPr txBox="1"/>
          <p:nvPr/>
        </p:nvSpPr>
        <p:spPr>
          <a:xfrm>
            <a:off x="217275" y="1517825"/>
            <a:ext cx="627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CERT-Taxonomie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 txBox="1"/>
          <p:nvPr>
            <p:ph idx="4294967295" type="title"/>
          </p:nvPr>
        </p:nvSpPr>
        <p:spPr>
          <a:xfrm>
            <a:off x="311700" y="10187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&amp; Stand der Technik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4294967295" type="body"/>
          </p:nvPr>
        </p:nvSpPr>
        <p:spPr>
          <a:xfrm>
            <a:off x="15525" y="1829200"/>
            <a:ext cx="4277100" cy="4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800">
                <a:solidFill>
                  <a:srgbClr val="000000"/>
                </a:solidFill>
              </a:rPr>
              <a:t>Kill-Chain</a:t>
            </a:r>
            <a:endParaRPr sz="1800">
              <a:solidFill>
                <a:srgbClr val="000000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-GB" sz="1800">
                <a:solidFill>
                  <a:srgbClr val="000000"/>
                </a:solidFill>
              </a:rPr>
              <a:t>Basiert auf militärischem Konzept</a:t>
            </a:r>
            <a:endParaRPr sz="1800">
              <a:solidFill>
                <a:srgbClr val="000000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-GB" sz="1800">
                <a:solidFill>
                  <a:srgbClr val="000000"/>
                </a:solidFill>
              </a:rPr>
              <a:t>Beschreibt einen Angriff aus der Sicht des Angreifers </a:t>
            </a:r>
            <a:endParaRPr sz="1800">
              <a:solidFill>
                <a:srgbClr val="000000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-GB" sz="1800">
                <a:solidFill>
                  <a:srgbClr val="000000"/>
                </a:solidFill>
              </a:rPr>
              <a:t>Unterteilt sich in 7 Ebenen</a:t>
            </a:r>
            <a:endParaRPr sz="1800">
              <a:solidFill>
                <a:srgbClr val="000000"/>
              </a:solidFill>
            </a:endParaRPr>
          </a:p>
          <a:p>
            <a:pPr indent="-334327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-GB" sz="1800">
                <a:solidFill>
                  <a:srgbClr val="000000"/>
                </a:solidFill>
              </a:rPr>
              <a:t>Reconnaissance</a:t>
            </a:r>
            <a:endParaRPr sz="1800">
              <a:solidFill>
                <a:srgbClr val="000000"/>
              </a:solidFill>
            </a:endParaRPr>
          </a:p>
          <a:p>
            <a:pPr indent="-334327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-GB" sz="1800">
                <a:solidFill>
                  <a:srgbClr val="000000"/>
                </a:solidFill>
              </a:rPr>
              <a:t>Weaponization</a:t>
            </a:r>
            <a:endParaRPr sz="1800">
              <a:solidFill>
                <a:srgbClr val="000000"/>
              </a:solidFill>
            </a:endParaRPr>
          </a:p>
          <a:p>
            <a:pPr indent="-334327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-GB" sz="1800">
                <a:solidFill>
                  <a:srgbClr val="000000"/>
                </a:solidFill>
              </a:rPr>
              <a:t>Delivery</a:t>
            </a:r>
            <a:endParaRPr sz="1800">
              <a:solidFill>
                <a:srgbClr val="000000"/>
              </a:solidFill>
            </a:endParaRPr>
          </a:p>
          <a:p>
            <a:pPr indent="-334327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-GB" sz="1800">
                <a:solidFill>
                  <a:srgbClr val="000000"/>
                </a:solidFill>
              </a:rPr>
              <a:t>Exploitation</a:t>
            </a:r>
            <a:endParaRPr sz="1800">
              <a:solidFill>
                <a:srgbClr val="000000"/>
              </a:solidFill>
            </a:endParaRPr>
          </a:p>
          <a:p>
            <a:pPr indent="-334327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-GB" sz="1800">
                <a:solidFill>
                  <a:srgbClr val="000000"/>
                </a:solidFill>
              </a:rPr>
              <a:t>Installation</a:t>
            </a:r>
            <a:endParaRPr sz="1800">
              <a:solidFill>
                <a:srgbClr val="000000"/>
              </a:solidFill>
            </a:endParaRPr>
          </a:p>
          <a:p>
            <a:pPr indent="-334327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-GB" sz="1800">
                <a:solidFill>
                  <a:srgbClr val="000000"/>
                </a:solidFill>
              </a:rPr>
              <a:t>Command and Control </a:t>
            </a:r>
            <a:endParaRPr sz="1800">
              <a:solidFill>
                <a:srgbClr val="000000"/>
              </a:solidFill>
            </a:endParaRPr>
          </a:p>
          <a:p>
            <a:pPr indent="-334327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-GB" sz="1800">
                <a:solidFill>
                  <a:srgbClr val="000000"/>
                </a:solidFill>
              </a:rPr>
              <a:t>Actions on objective</a:t>
            </a:r>
            <a:endParaRPr sz="18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200" y="1098275"/>
            <a:ext cx="3419076" cy="398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4294967295" type="title"/>
          </p:nvPr>
        </p:nvSpPr>
        <p:spPr>
          <a:xfrm>
            <a:off x="311700" y="10187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&amp; Stand 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372700" y="2727000"/>
            <a:ext cx="81261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In der Testumgebung müssen folgende Anforderungen und Eigenschaften erfüllt sein</a:t>
            </a: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Rauscharme Umgebung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Virtual Machine mit Linux OS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Netzwerkverkehr aufzeichnen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mittels Mitmproxy und Wireshark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E-Mails öffnen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durch Thunderbird und Evolution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Arbeitsspeicher festhalten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Funktion der VM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Massenspeicher sichern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kopieren der wichtigen Dateien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0"/>
          <p:cNvSpPr/>
          <p:nvPr/>
        </p:nvSpPr>
        <p:spPr>
          <a:xfrm>
            <a:off x="311700" y="2019600"/>
            <a:ext cx="1575300" cy="61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Vorbereitung der Testumgebung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0"/>
          <p:cNvSpPr txBox="1"/>
          <p:nvPr>
            <p:ph idx="4294967295" type="title"/>
          </p:nvPr>
        </p:nvSpPr>
        <p:spPr>
          <a:xfrm>
            <a:off x="311700" y="10281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Konzept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311700" y="2019600"/>
            <a:ext cx="1575300" cy="61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Vorbereitung der Testumgebung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11700" y="2953225"/>
            <a:ext cx="8126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 der Datensammlung werden folgende Daten erhoben: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Metadaten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Header der Mail und Sender der Mail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Netzwerkverkehr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Öffnen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der Mail in TB/ Evol.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Öffnung der verlinkten Website in Firefox und die dortige Eingabe von Daten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Arbeitsspeicher und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Massenspeicher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vor Schließung aller relevanten Programme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1971475" y="2158500"/>
            <a:ext cx="927600" cy="3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2983550" y="2019600"/>
            <a:ext cx="1575300" cy="61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Datensammlung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1"/>
          <p:cNvSpPr txBox="1"/>
          <p:nvPr>
            <p:ph idx="4294967295" type="title"/>
          </p:nvPr>
        </p:nvSpPr>
        <p:spPr>
          <a:xfrm>
            <a:off x="311700" y="10281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Konzept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