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39c328bb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39c328bb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c0d3e20d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c0d3e20d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4f028c5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d4f028c5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cc0d3e20d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cc0d3e20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39c328b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39c328b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39c328bb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39c328bb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39c328bb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39c328bb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cc0d3e20d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cc0d3e20d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cc0d3e20d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cc0d3e20d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c0d3e20d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cc0d3e20d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c0d3e20d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cc0d3e20d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c0d3e20d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c0d3e20d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311700" y="16599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de"/>
              <a:t>StegoDetect: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698"/>
              <a:buFont typeface="Arial"/>
              <a:buNone/>
            </a:pPr>
            <a:r>
              <a:rPr lang="de" sz="2355"/>
              <a:t>Steganographie und verdeckte Kommunikation - Attributierung</a:t>
            </a:r>
            <a:endParaRPr sz="2355"/>
          </a:p>
        </p:txBody>
      </p:sp>
      <p:sp>
        <p:nvSpPr>
          <p:cNvPr id="87" name="Google Shape;87;p13"/>
          <p:cNvSpPr txBox="1"/>
          <p:nvPr/>
        </p:nvSpPr>
        <p:spPr>
          <a:xfrm>
            <a:off x="442450" y="2992575"/>
            <a:ext cx="82752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383"/>
              <a:t>SMKITS</a:t>
            </a:r>
            <a:endParaRPr sz="238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583">
                <a:latin typeface="Roboto"/>
                <a:ea typeface="Roboto"/>
                <a:cs typeface="Roboto"/>
                <a:sym typeface="Roboto"/>
              </a:rPr>
              <a:t>18</a:t>
            </a:r>
            <a:r>
              <a:rPr lang="de" sz="2583">
                <a:latin typeface="Roboto"/>
                <a:ea typeface="Roboto"/>
                <a:cs typeface="Roboto"/>
                <a:sym typeface="Roboto"/>
              </a:rPr>
              <a:t>.01.2023</a:t>
            </a:r>
            <a:endParaRPr sz="25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83">
                <a:latin typeface="Roboto"/>
                <a:ea typeface="Roboto"/>
                <a:cs typeface="Roboto"/>
                <a:sym typeface="Roboto"/>
              </a:rPr>
              <a:t>Bernhard Birnbaum</a:t>
            </a:r>
            <a:endParaRPr sz="20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3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2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2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4"/>
            </a:pPr>
            <a:r>
              <a:rPr lang="de"/>
              <a:t>Umgehen der Attributierung</a:t>
            </a:r>
            <a:endParaRPr/>
          </a:p>
        </p:txBody>
      </p:sp>
      <p:sp>
        <p:nvSpPr>
          <p:cNvPr id="169" name="Google Shape;169;p22"/>
          <p:cNvSpPr txBox="1"/>
          <p:nvPr>
            <p:ph idx="4294967295" type="body"/>
          </p:nvPr>
        </p:nvSpPr>
        <p:spPr>
          <a:xfrm>
            <a:off x="141675" y="1634575"/>
            <a:ext cx="53022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de" sz="1600">
                <a:solidFill>
                  <a:srgbClr val="000000"/>
                </a:solidFill>
              </a:rPr>
              <a:t>volles Ausnutzen der Einbettungskapazität des Cover-Mediums macht Manipulationen einfacher zu erkennen                                                                                                   → Daten sollten so kurz wie möglich sein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Dateiheader und Metadaten sollten authentisch bleiben und nicht überschrieben werden                             → keine JPEG-Neukompression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erzeugte Stego-Datei sollte nicht beschädigt sein          → kein Einbetten von Daten direkt in den Header;        → kein Überschreiten der Einbettungskapazität;          sonst ist Erkennung trivial! (</a:t>
            </a:r>
            <a:r>
              <a:rPr i="1" lang="de" sz="1600">
                <a:solidFill>
                  <a:srgbClr val="000000"/>
                </a:solidFill>
              </a:rPr>
              <a:t>jsteg</a:t>
            </a:r>
            <a:r>
              <a:rPr lang="de" sz="1600">
                <a:solidFill>
                  <a:srgbClr val="000000"/>
                </a:solidFill>
              </a:rPr>
              <a:t>)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9400" y="1634575"/>
            <a:ext cx="3160026" cy="316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3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3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5"/>
            </a:pPr>
            <a:r>
              <a:rPr lang="de"/>
              <a:t>Aussicht</a:t>
            </a:r>
            <a:endParaRPr/>
          </a:p>
        </p:txBody>
      </p:sp>
      <p:sp>
        <p:nvSpPr>
          <p:cNvPr id="179" name="Google Shape;179;p23"/>
          <p:cNvSpPr txBox="1"/>
          <p:nvPr>
            <p:ph idx="4294967295" type="body"/>
          </p:nvPr>
        </p:nvSpPr>
        <p:spPr>
          <a:xfrm>
            <a:off x="141675" y="1634575"/>
            <a:ext cx="88452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de" sz="1600">
                <a:solidFill>
                  <a:srgbClr val="000000"/>
                </a:solidFill>
              </a:rPr>
              <a:t>Finalisieren des Reports m.H. der letzten Anmerkungen</a:t>
            </a:r>
            <a:endParaRPr sz="16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de" sz="1600">
                <a:solidFill>
                  <a:srgbClr val="000000"/>
                </a:solidFill>
              </a:rPr>
              <a:t>zahlreiche Ansatzpunkte für weiterführende Untersuchungen</a:t>
            </a:r>
            <a:endParaRPr sz="16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erweiterte Detailanalyse (weitere Merkmale, Bildklassen, Analysetools, …)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Codeanalyse der Stego-Tools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Intermedienvergleich (Vergleich mit anderen Bild- oder Audioformaten, …)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parallele Implementierung (schnelleres Untersuchen größerer Coverdaten-Sets)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verbesserte inhaltsbasierte Untersuchung (Differenzbildzerlegung in Quadranten, AI-Methoden, …)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Stego-Analyse-Pipeline (Detektion → Tool-Attributierung → Datenattributierung)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4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4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6"/>
            </a:pPr>
            <a:r>
              <a:rPr lang="de"/>
              <a:t>Quellen</a:t>
            </a:r>
            <a:endParaRPr/>
          </a:p>
        </p:txBody>
      </p:sp>
      <p:sp>
        <p:nvSpPr>
          <p:cNvPr id="188" name="Google Shape;188;p24"/>
          <p:cNvSpPr txBox="1"/>
          <p:nvPr>
            <p:ph idx="4294967295" type="body"/>
          </p:nvPr>
        </p:nvSpPr>
        <p:spPr>
          <a:xfrm>
            <a:off x="141675" y="1634575"/>
            <a:ext cx="88452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siehe Draft-Literaturverzeichnis</a:t>
            </a:r>
            <a:endParaRPr/>
          </a:p>
        </p:txBody>
      </p:sp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4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4"/>
          <p:cNvSpPr txBox="1"/>
          <p:nvPr>
            <p:ph idx="4294967295" type="title"/>
          </p:nvPr>
        </p:nvSpPr>
        <p:spPr>
          <a:xfrm>
            <a:off x="326525" y="9698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Inhalt</a:t>
            </a:r>
            <a:endParaRPr/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Fortschritte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Identifizierte Attributierungsmerkmale</a:t>
            </a:r>
            <a:endParaRPr sz="1600">
              <a:solidFill>
                <a:srgbClr val="000000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Detektion</a:t>
            </a:r>
            <a:endParaRPr sz="1600">
              <a:solidFill>
                <a:srgbClr val="000000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Tool-Attributierung</a:t>
            </a:r>
            <a:endParaRPr sz="1600">
              <a:solidFill>
                <a:srgbClr val="000000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Daten-Attributierung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Implementierte Attributierung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Umgehen der Attributierung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Aussicht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Quellen &amp; Fragen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5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5"/>
          <p:cNvSpPr txBox="1"/>
          <p:nvPr>
            <p:ph idx="4294967295" type="title"/>
          </p:nvPr>
        </p:nvSpPr>
        <p:spPr>
          <a:xfrm>
            <a:off x="326525" y="969875"/>
            <a:ext cx="6887100" cy="44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"/>
              <a:t>Fortschritte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Organisation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141675" y="1634575"/>
            <a:ext cx="8614800" cy="4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Umsetzung abgeschlossen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Detailanalyse und Auswertung beendet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(abgeänderte) Aufgabenstellung vollständig bearbeitet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Abschlussreport prinzipiell fertig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wöchentliche Task-Coach-Meetings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Code-Verwaltung und Dokumentation in GitHub-Repository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6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6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Merkmale zur Stego-Detektion</a:t>
            </a:r>
            <a:endParaRPr/>
          </a:p>
        </p:txBody>
      </p:sp>
      <p:sp>
        <p:nvSpPr>
          <p:cNvPr id="116" name="Google Shape;116;p16"/>
          <p:cNvSpPr txBox="1"/>
          <p:nvPr>
            <p:ph idx="4294967295" type="body"/>
          </p:nvPr>
        </p:nvSpPr>
        <p:spPr>
          <a:xfrm>
            <a:off x="141675" y="1634575"/>
            <a:ext cx="88452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Entropie</a:t>
            </a:r>
            <a:r>
              <a:rPr lang="de" sz="1600">
                <a:solidFill>
                  <a:srgbClr val="000000"/>
                </a:solidFill>
              </a:rPr>
              <a:t>: höhere Entropie weist auf Stego-Manipulation hin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Aufnahme-Kamera</a:t>
            </a:r>
            <a:r>
              <a:rPr lang="de" sz="1600">
                <a:solidFill>
                  <a:srgbClr val="000000"/>
                </a:solidFill>
              </a:rPr>
              <a:t>: Metadaten wie Aufnahme-Kamera oder Geo-Daten werden durch Stego-Einbettungen verworfen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Encoding</a:t>
            </a:r>
            <a:r>
              <a:rPr lang="de" sz="1600">
                <a:solidFill>
                  <a:srgbClr val="000000"/>
                </a:solidFill>
              </a:rPr>
              <a:t>: alle untersuchten Stego-Einbettungen wurden mit Baseline-DCT encodiert, auch wenn das Originalbild Progressive-DCT verwendet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7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7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Merkmale zur Tool-Attributierung</a:t>
            </a:r>
            <a:endParaRPr/>
          </a:p>
        </p:txBody>
      </p:sp>
      <p:sp>
        <p:nvSpPr>
          <p:cNvPr id="125" name="Google Shape;125;p17"/>
          <p:cNvSpPr txBox="1"/>
          <p:nvPr>
            <p:ph idx="4294967295" type="body"/>
          </p:nvPr>
        </p:nvSpPr>
        <p:spPr>
          <a:xfrm>
            <a:off x="141675" y="1634575"/>
            <a:ext cx="88452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Dateityp</a:t>
            </a:r>
            <a:r>
              <a:rPr lang="de" sz="1600">
                <a:solidFill>
                  <a:srgbClr val="000000"/>
                </a:solidFill>
              </a:rPr>
              <a:t>: bei </a:t>
            </a:r>
            <a:r>
              <a:rPr i="1" lang="de" sz="1600">
                <a:solidFill>
                  <a:srgbClr val="000000"/>
                </a:solidFill>
              </a:rPr>
              <a:t>jsteg</a:t>
            </a:r>
            <a:r>
              <a:rPr lang="de" sz="1600">
                <a:solidFill>
                  <a:srgbClr val="000000"/>
                </a:solidFill>
              </a:rPr>
              <a:t>-Manipulationen kann der Dateityp über </a:t>
            </a:r>
            <a:r>
              <a:rPr i="1" lang="de" sz="1600">
                <a:solidFill>
                  <a:srgbClr val="000000"/>
                </a:solidFill>
              </a:rPr>
              <a:t>binwalk </a:t>
            </a:r>
            <a:r>
              <a:rPr lang="de" sz="1600">
                <a:solidFill>
                  <a:srgbClr val="000000"/>
                </a:solidFill>
              </a:rPr>
              <a:t>nicht ausgelesen werden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JFIF-Version</a:t>
            </a:r>
            <a:r>
              <a:rPr lang="de" sz="1600">
                <a:solidFill>
                  <a:srgbClr val="000000"/>
                </a:solidFill>
              </a:rPr>
              <a:t>: </a:t>
            </a:r>
            <a:r>
              <a:rPr lang="de" sz="1600">
                <a:solidFill>
                  <a:srgbClr val="000000"/>
                </a:solidFill>
              </a:rPr>
              <a:t>bei </a:t>
            </a:r>
            <a:r>
              <a:rPr i="1" lang="de" sz="1600">
                <a:solidFill>
                  <a:srgbClr val="000000"/>
                </a:solidFill>
              </a:rPr>
              <a:t>jsteg</a:t>
            </a:r>
            <a:r>
              <a:rPr lang="de" sz="1600">
                <a:solidFill>
                  <a:srgbClr val="000000"/>
                </a:solidFill>
              </a:rPr>
              <a:t>-Manipulationen kann die JFIF-Version über </a:t>
            </a:r>
            <a:r>
              <a:rPr i="1" lang="de" sz="1600">
                <a:solidFill>
                  <a:srgbClr val="000000"/>
                </a:solidFill>
              </a:rPr>
              <a:t>binwalk </a:t>
            </a:r>
            <a:r>
              <a:rPr lang="de" sz="1600">
                <a:solidFill>
                  <a:srgbClr val="000000"/>
                </a:solidFill>
              </a:rPr>
              <a:t>als auch </a:t>
            </a:r>
            <a:r>
              <a:rPr i="1" lang="de" sz="1600">
                <a:solidFill>
                  <a:srgbClr val="000000"/>
                </a:solidFill>
              </a:rPr>
              <a:t>exiftool </a:t>
            </a:r>
            <a:r>
              <a:rPr lang="de" sz="1600">
                <a:solidFill>
                  <a:srgbClr val="000000"/>
                </a:solidFill>
              </a:rPr>
              <a:t>nicht ausgelesen werden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Dateiheader</a:t>
            </a:r>
            <a:r>
              <a:rPr lang="de" sz="1600">
                <a:solidFill>
                  <a:srgbClr val="000000"/>
                </a:solidFill>
              </a:rPr>
              <a:t>: </a:t>
            </a:r>
            <a:r>
              <a:rPr i="1" lang="de" sz="1600">
                <a:solidFill>
                  <a:srgbClr val="000000"/>
                </a:solidFill>
              </a:rPr>
              <a:t>jsteg</a:t>
            </a:r>
            <a:r>
              <a:rPr lang="de" sz="1600">
                <a:solidFill>
                  <a:srgbClr val="000000"/>
                </a:solidFill>
              </a:rPr>
              <a:t>-, </a:t>
            </a:r>
            <a:r>
              <a:rPr i="1" lang="de" sz="1600">
                <a:solidFill>
                  <a:srgbClr val="000000"/>
                </a:solidFill>
              </a:rPr>
              <a:t>outguess</a:t>
            </a:r>
            <a:r>
              <a:rPr lang="de" sz="1600">
                <a:solidFill>
                  <a:srgbClr val="000000"/>
                </a:solidFill>
              </a:rPr>
              <a:t>/</a:t>
            </a:r>
            <a:r>
              <a:rPr i="1" lang="de" sz="1600">
                <a:solidFill>
                  <a:srgbClr val="000000"/>
                </a:solidFill>
              </a:rPr>
              <a:t>outguess-0.13</a:t>
            </a:r>
            <a:r>
              <a:rPr lang="de" sz="1600">
                <a:solidFill>
                  <a:srgbClr val="000000"/>
                </a:solidFill>
              </a:rPr>
              <a:t>- sowie </a:t>
            </a:r>
            <a:r>
              <a:rPr i="1" lang="de" sz="1600">
                <a:solidFill>
                  <a:srgbClr val="000000"/>
                </a:solidFill>
              </a:rPr>
              <a:t>f5</a:t>
            </a:r>
            <a:r>
              <a:rPr lang="de" sz="1600">
                <a:solidFill>
                  <a:srgbClr val="000000"/>
                </a:solidFill>
              </a:rPr>
              <a:t>-Einbettungen haben jeweils immer den gleichen Dateiheader (durch für JPEG-Kompression verwendete Bibliotheken)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Detektionstools </a:t>
            </a:r>
            <a:r>
              <a:rPr i="1" lang="de" sz="1600">
                <a:solidFill>
                  <a:srgbClr val="000000"/>
                </a:solidFill>
              </a:rPr>
              <a:t>stegdetect</a:t>
            </a:r>
            <a:r>
              <a:rPr lang="de" sz="1600">
                <a:solidFill>
                  <a:srgbClr val="000000"/>
                </a:solidFill>
              </a:rPr>
              <a:t>/</a:t>
            </a:r>
            <a:r>
              <a:rPr i="1" lang="de" sz="1600">
                <a:solidFill>
                  <a:srgbClr val="000000"/>
                </a:solidFill>
              </a:rPr>
              <a:t>stegbreak</a:t>
            </a:r>
            <a:r>
              <a:rPr lang="de" sz="1600">
                <a:solidFill>
                  <a:srgbClr val="000000"/>
                </a:solidFill>
              </a:rPr>
              <a:t>: Detektion von </a:t>
            </a:r>
            <a:r>
              <a:rPr i="1" lang="de" sz="1600">
                <a:solidFill>
                  <a:srgbClr val="000000"/>
                </a:solidFill>
              </a:rPr>
              <a:t>jsteg</a:t>
            </a:r>
            <a:r>
              <a:rPr lang="de" sz="1600">
                <a:solidFill>
                  <a:srgbClr val="000000"/>
                </a:solidFill>
              </a:rPr>
              <a:t>- (0-22%) und </a:t>
            </a:r>
            <a:r>
              <a:rPr i="1" lang="de" sz="1600">
                <a:solidFill>
                  <a:srgbClr val="000000"/>
                </a:solidFill>
              </a:rPr>
              <a:t>outguess-0.13</a:t>
            </a:r>
            <a:r>
              <a:rPr lang="de" sz="1600">
                <a:solidFill>
                  <a:srgbClr val="000000"/>
                </a:solidFill>
              </a:rPr>
              <a:t>-Einbettungen (0-20%)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Stego-Cover-Differenzbild</a:t>
            </a:r>
            <a:r>
              <a:rPr lang="de" sz="1600">
                <a:solidFill>
                  <a:srgbClr val="000000"/>
                </a:solidFill>
              </a:rPr>
              <a:t>: </a:t>
            </a:r>
            <a:r>
              <a:rPr i="1" lang="de" sz="1600">
                <a:solidFill>
                  <a:srgbClr val="000000"/>
                </a:solidFill>
              </a:rPr>
              <a:t>steghide </a:t>
            </a:r>
            <a:r>
              <a:rPr lang="de" sz="1600">
                <a:solidFill>
                  <a:srgbClr val="000000"/>
                </a:solidFill>
              </a:rPr>
              <a:t>fällt durch Nähe zum Original-Bild auf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alle Tools bis auf </a:t>
            </a:r>
            <a:r>
              <a:rPr i="1" lang="de" sz="1600">
                <a:solidFill>
                  <a:srgbClr val="000000"/>
                </a:solidFill>
              </a:rPr>
              <a:t>steghide </a:t>
            </a:r>
            <a:r>
              <a:rPr lang="de" sz="1600">
                <a:solidFill>
                  <a:srgbClr val="000000"/>
                </a:solidFill>
              </a:rPr>
              <a:t>führen bei der Speicherung des Stego-Bildes eine JPEG-Kompression durch, </a:t>
            </a:r>
            <a:r>
              <a:rPr i="1" lang="de" sz="1600">
                <a:solidFill>
                  <a:srgbClr val="000000"/>
                </a:solidFill>
              </a:rPr>
              <a:t>steghide </a:t>
            </a:r>
            <a:r>
              <a:rPr lang="de" sz="1600">
                <a:solidFill>
                  <a:srgbClr val="000000"/>
                </a:solidFill>
              </a:rPr>
              <a:t>komprimiert die Einbettungsdaten vor der Einbettung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8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150" y="1069375"/>
            <a:ext cx="6969706" cy="403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9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9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Merkmale zur Einbettungsdaten-Attributierung</a:t>
            </a:r>
            <a:endParaRPr/>
          </a:p>
        </p:txBody>
      </p:sp>
      <p:sp>
        <p:nvSpPr>
          <p:cNvPr id="142" name="Google Shape;142;p19"/>
          <p:cNvSpPr txBox="1"/>
          <p:nvPr>
            <p:ph idx="4294967295" type="body"/>
          </p:nvPr>
        </p:nvSpPr>
        <p:spPr>
          <a:xfrm>
            <a:off x="141675" y="1634575"/>
            <a:ext cx="88452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Möglichkeit der Einbettungsdatenattributierung abhängig vom verwendeten Stego-Tool und Bildklasse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vom Original </a:t>
            </a:r>
            <a:r>
              <a:rPr b="1" lang="de" sz="1600">
                <a:solidFill>
                  <a:srgbClr val="000000"/>
                </a:solidFill>
              </a:rPr>
              <a:t>stärker abweichende Entropie</a:t>
            </a:r>
            <a:r>
              <a:rPr lang="de" sz="1600">
                <a:solidFill>
                  <a:srgbClr val="000000"/>
                </a:solidFill>
              </a:rPr>
              <a:t> deutet auf mehr Einbettungsdaten hin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zunehmende Einbettungsdatenlänge erzeugt </a:t>
            </a:r>
            <a:r>
              <a:rPr b="1" lang="de" sz="1600">
                <a:solidFill>
                  <a:srgbClr val="000000"/>
                </a:solidFill>
              </a:rPr>
              <a:t>mehr Änderungen im Differenzbild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Beispiel Dateigröße</a:t>
            </a:r>
            <a:r>
              <a:rPr b="1" lang="de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i="1" lang="de" sz="1100">
                <a:solidFill>
                  <a:srgbClr val="000000"/>
                </a:solidFill>
              </a:rPr>
              <a:t>jsteg</a:t>
            </a:r>
            <a:r>
              <a:rPr lang="de" sz="1100">
                <a:solidFill>
                  <a:srgbClr val="000000"/>
                </a:solidFill>
              </a:rPr>
              <a:t>: JPEG-Kompression, unabhängig von Einbettungsdaten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i="1" lang="de" sz="1100">
                <a:solidFill>
                  <a:srgbClr val="000000"/>
                </a:solidFill>
              </a:rPr>
              <a:t>outguess</a:t>
            </a:r>
            <a:r>
              <a:rPr lang="de" sz="1100">
                <a:solidFill>
                  <a:srgbClr val="000000"/>
                </a:solidFill>
              </a:rPr>
              <a:t>/</a:t>
            </a:r>
            <a:r>
              <a:rPr i="1" lang="de" sz="1100">
                <a:solidFill>
                  <a:srgbClr val="000000"/>
                </a:solidFill>
              </a:rPr>
              <a:t>outguess-0.13</a:t>
            </a:r>
            <a:r>
              <a:rPr lang="de" sz="1100">
                <a:solidFill>
                  <a:srgbClr val="000000"/>
                </a:solidFill>
              </a:rPr>
              <a:t>: JPEG-Kompression, Stego-Bilder werden mit zunehmender Einbettungsdatenlänge größer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i="1" lang="de" sz="1100">
                <a:solidFill>
                  <a:srgbClr val="000000"/>
                </a:solidFill>
              </a:rPr>
              <a:t>steghide</a:t>
            </a:r>
            <a:r>
              <a:rPr lang="de" sz="1100">
                <a:solidFill>
                  <a:srgbClr val="000000"/>
                </a:solidFill>
              </a:rPr>
              <a:t>: wie Original, unabhängig von Einbettungsdaten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i="1" lang="de" sz="1100">
                <a:solidFill>
                  <a:srgbClr val="000000"/>
                </a:solidFill>
              </a:rPr>
              <a:t>f5</a:t>
            </a:r>
            <a:r>
              <a:rPr lang="de" sz="1100">
                <a:solidFill>
                  <a:srgbClr val="000000"/>
                </a:solidFill>
              </a:rPr>
              <a:t>: JPEG-Kompression, Stego-Bilder werden mit zunehmender Einbettungsdatenlänge kleiner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variiert zusätzlich in Details beim Intramedienvergleich</a:t>
            </a:r>
            <a:endParaRPr sz="11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stark von Stego-Tool abhängig → Analyse/Implementierung von Attributierungsmerkmalen für Einbettungsdaten sehr aufwändig und z.T. sehr unscharf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0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Implementierte Attributierung</a:t>
            </a:r>
            <a:endParaRPr/>
          </a:p>
        </p:txBody>
      </p:sp>
      <p:sp>
        <p:nvSpPr>
          <p:cNvPr id="151" name="Google Shape;151;p20"/>
          <p:cNvSpPr txBox="1"/>
          <p:nvPr>
            <p:ph idx="4294967295" type="body"/>
          </p:nvPr>
        </p:nvSpPr>
        <p:spPr>
          <a:xfrm>
            <a:off x="141675" y="1634575"/>
            <a:ext cx="40509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bei der Implementierung liegt der Fokus auf der Tool-Attributierung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direkte/vergleichende Attribute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Test der Attributierung mit</a:t>
            </a:r>
            <a:endParaRPr sz="16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kurzen Einbettungsdaten, da diese tendenziell am schwierigsten zu erkennen sind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ohne Schlüsselvariation, da Einfluss auf Merkmale minimal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701" y="1577050"/>
            <a:ext cx="4530301" cy="317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1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275" y="1112625"/>
            <a:ext cx="6973462" cy="39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