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idFzxC5MXyAIwl/v8i2LNY/4N/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4A3367-B97F-4424-BD96-A8A053638E80}">
  <a:tblStyle styleId="{A74A3367-B97F-4424-BD96-A8A053638E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23611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5723611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723611e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5723611e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23611e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5723611e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23611e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5723611e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12f9720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512f9720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463419f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e463419f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6e608af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56e608af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73546d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573546d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7295f35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57295f35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f0071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1f0071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63419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e463419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63419fa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463419fa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63419f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e463419f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63419fa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463419fa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63419f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463419f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2f9720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512f9720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PaymentTraces:</a:t>
            </a:r>
            <a:endParaRPr b="1" i="0" sz="2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355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gone but not forgotten!</a:t>
            </a:r>
            <a:endParaRPr b="1" i="0" sz="2355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SMKITS/IFOR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05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Tobias Heitmüller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Pascal Heiroth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Glenn Diebetz</a:t>
            </a:r>
            <a:b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Sönke Otten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5723611e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25723611e0a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25723611e0a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2" name="Google Shape;172;g25723611e0a_0_0"/>
          <p:cNvSpPr txBox="1"/>
          <p:nvPr>
            <p:ph idx="4294967295" type="title"/>
          </p:nvPr>
        </p:nvSpPr>
        <p:spPr>
          <a:xfrm>
            <a:off x="326525" y="969875"/>
            <a:ext cx="856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2500"/>
              <a:t>4. MITRE ATTACK: Ontologie</a:t>
            </a:r>
            <a:endParaRPr sz="2500"/>
          </a:p>
        </p:txBody>
      </p:sp>
      <p:sp>
        <p:nvSpPr>
          <p:cNvPr id="173" name="Google Shape;173;g25723611e0a_0_0"/>
          <p:cNvSpPr txBox="1"/>
          <p:nvPr>
            <p:ph idx="4294967295" type="body"/>
          </p:nvPr>
        </p:nvSpPr>
        <p:spPr>
          <a:xfrm>
            <a:off x="149400" y="2310613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4" name="Google Shape;174;g25723611e0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150" y="3089076"/>
            <a:ext cx="3522550" cy="19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5723611e0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300" y="215675"/>
            <a:ext cx="3671382" cy="2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5723611e0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875" y="1662052"/>
            <a:ext cx="3220250" cy="18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5723611e0a_0_0"/>
          <p:cNvSpPr/>
          <p:nvPr/>
        </p:nvSpPr>
        <p:spPr>
          <a:xfrm>
            <a:off x="4735600" y="3089075"/>
            <a:ext cx="1124100" cy="121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5723611e0a_0_0"/>
          <p:cNvSpPr/>
          <p:nvPr/>
        </p:nvSpPr>
        <p:spPr>
          <a:xfrm>
            <a:off x="3477125" y="3397500"/>
            <a:ext cx="1150800" cy="301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723611e0a_0_0"/>
          <p:cNvSpPr/>
          <p:nvPr/>
        </p:nvSpPr>
        <p:spPr>
          <a:xfrm>
            <a:off x="7755050" y="2014625"/>
            <a:ext cx="696300" cy="46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5723611e0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25723611e0a_0_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25723611e0a_0_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7" name="Google Shape;187;g25723611e0a_0_13"/>
          <p:cNvSpPr txBox="1"/>
          <p:nvPr>
            <p:ph idx="4294967295" type="title"/>
          </p:nvPr>
        </p:nvSpPr>
        <p:spPr>
          <a:xfrm>
            <a:off x="326525" y="969875"/>
            <a:ext cx="856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2500"/>
              <a:t>4. MITRE ATTACK: Ontologie</a:t>
            </a:r>
            <a:endParaRPr sz="2500"/>
          </a:p>
        </p:txBody>
      </p:sp>
      <p:sp>
        <p:nvSpPr>
          <p:cNvPr id="188" name="Google Shape;188;g25723611e0a_0_13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9" name="Google Shape;189;g25723611e0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76" y="1535675"/>
            <a:ext cx="3767325" cy="33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5723611e0a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150" y="1088200"/>
            <a:ext cx="3432600" cy="403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5723611e0a_0_13"/>
          <p:cNvSpPr/>
          <p:nvPr/>
        </p:nvSpPr>
        <p:spPr>
          <a:xfrm>
            <a:off x="2288225" y="4024275"/>
            <a:ext cx="795900" cy="9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723611e0a_0_13"/>
          <p:cNvSpPr/>
          <p:nvPr/>
        </p:nvSpPr>
        <p:spPr>
          <a:xfrm>
            <a:off x="5181500" y="4770425"/>
            <a:ext cx="2703000" cy="30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5723611e0a_0_13"/>
          <p:cNvSpPr/>
          <p:nvPr/>
        </p:nvSpPr>
        <p:spPr>
          <a:xfrm>
            <a:off x="6767600" y="1634575"/>
            <a:ext cx="1457100" cy="831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723611e0a_0_13"/>
          <p:cNvSpPr/>
          <p:nvPr/>
        </p:nvSpPr>
        <p:spPr>
          <a:xfrm>
            <a:off x="7456100" y="2831025"/>
            <a:ext cx="7362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723611e0a_0_13"/>
          <p:cNvSpPr/>
          <p:nvPr/>
        </p:nvSpPr>
        <p:spPr>
          <a:xfrm>
            <a:off x="6958150" y="3700275"/>
            <a:ext cx="736200" cy="9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25723611e0a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g25723611e0a_0_2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g25723611e0a_0_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3" name="Google Shape;203;g25723611e0a_0_26"/>
          <p:cNvSpPr txBox="1"/>
          <p:nvPr>
            <p:ph idx="4294967295" type="title"/>
          </p:nvPr>
        </p:nvSpPr>
        <p:spPr>
          <a:xfrm>
            <a:off x="326525" y="969875"/>
            <a:ext cx="856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2500"/>
              <a:t>4. MITRE ATTACK: Ontologie</a:t>
            </a:r>
            <a:endParaRPr sz="2500"/>
          </a:p>
        </p:txBody>
      </p:sp>
      <p:sp>
        <p:nvSpPr>
          <p:cNvPr id="204" name="Google Shape;204;g25723611e0a_0_26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5" name="Google Shape;205;g25723611e0a_0_26"/>
          <p:cNvPicPr preferRelativeResize="0"/>
          <p:nvPr/>
        </p:nvPicPr>
        <p:blipFill rotWithShape="1">
          <a:blip r:embed="rId4">
            <a:alphaModFix/>
          </a:blip>
          <a:srcRect b="1095" l="0" r="0" t="1085"/>
          <a:stretch/>
        </p:blipFill>
        <p:spPr>
          <a:xfrm>
            <a:off x="407900" y="1441150"/>
            <a:ext cx="6232876" cy="355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5723611e0a_0_26"/>
          <p:cNvSpPr/>
          <p:nvPr/>
        </p:nvSpPr>
        <p:spPr>
          <a:xfrm>
            <a:off x="482525" y="2571750"/>
            <a:ext cx="2427600" cy="122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5723611e0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g25723611e0a_0_6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25723611e0a_0_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4" name="Google Shape;214;g25723611e0a_0_60"/>
          <p:cNvSpPr txBox="1"/>
          <p:nvPr>
            <p:ph idx="4294967295" type="title"/>
          </p:nvPr>
        </p:nvSpPr>
        <p:spPr>
          <a:xfrm>
            <a:off x="326525" y="969875"/>
            <a:ext cx="856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2500"/>
              <a:t>4. MITRE ATTACK: Ontologie</a:t>
            </a:r>
            <a:endParaRPr sz="2500"/>
          </a:p>
        </p:txBody>
      </p:sp>
      <p:sp>
        <p:nvSpPr>
          <p:cNvPr id="215" name="Google Shape;215;g25723611e0a_0_60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6" name="Google Shape;216;g25723611e0a_0_60"/>
          <p:cNvPicPr preferRelativeResize="0"/>
          <p:nvPr/>
        </p:nvPicPr>
        <p:blipFill rotWithShape="1">
          <a:blip r:embed="rId4">
            <a:alphaModFix/>
          </a:blip>
          <a:srcRect b="1095" l="0" r="0" t="1085"/>
          <a:stretch/>
        </p:blipFill>
        <p:spPr>
          <a:xfrm>
            <a:off x="407900" y="1441150"/>
            <a:ext cx="6232876" cy="355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723611e0a_0_60"/>
          <p:cNvSpPr/>
          <p:nvPr/>
        </p:nvSpPr>
        <p:spPr>
          <a:xfrm>
            <a:off x="482525" y="2571750"/>
            <a:ext cx="2427600" cy="1228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5723611e0a_0_60"/>
          <p:cNvSpPr/>
          <p:nvPr/>
        </p:nvSpPr>
        <p:spPr>
          <a:xfrm>
            <a:off x="4447100" y="1989775"/>
            <a:ext cx="1383000" cy="9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5723611e0a_0_60"/>
          <p:cNvSpPr/>
          <p:nvPr/>
        </p:nvSpPr>
        <p:spPr>
          <a:xfrm>
            <a:off x="4614425" y="3838400"/>
            <a:ext cx="696300" cy="76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5723611e0a_0_60"/>
          <p:cNvSpPr/>
          <p:nvPr/>
        </p:nvSpPr>
        <p:spPr>
          <a:xfrm>
            <a:off x="3130250" y="4770425"/>
            <a:ext cx="2262000" cy="29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723611e0a_0_60"/>
          <p:cNvSpPr/>
          <p:nvPr/>
        </p:nvSpPr>
        <p:spPr>
          <a:xfrm>
            <a:off x="5133800" y="3069175"/>
            <a:ext cx="576900" cy="32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512f9720e3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512f9720e3_0_2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2512f9720e3_0_28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5. Aussicht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9" name="Google Shape;229;g2512f9720e3_0_28"/>
          <p:cNvSpPr txBox="1"/>
          <p:nvPr>
            <p:ph idx="4294967295" type="body"/>
          </p:nvPr>
        </p:nvSpPr>
        <p:spPr>
          <a:xfrm>
            <a:off x="141675" y="1634575"/>
            <a:ext cx="88452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Bericht fertig schreiben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Ausblick für zukünftige Arbeiten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Vereinigung der statischen und dynamischen Untersuchungsumgebung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Volatility-Profil für Android-x86-RAM-Analyse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GenyMotion als alternative VM, um App-Kompatibilität zu verbessern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de" sz="1600">
                <a:solidFill>
                  <a:srgbClr val="000000"/>
                </a:solidFill>
              </a:rPr>
              <a:t>Frameworks wie Xposed oder Magisk verwenden, um Rooting zu verbergen bzw. Safety-Check zu bestehen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SMKITS: Management Report abschließen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30" name="Google Shape;230;g2512f9720e3_0_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238" name="Google Shape;23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1e463419fa8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1e463419fa8_2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1e463419fa8_2_0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"/>
              <a:t>Ergebnistabelle </a:t>
            </a:r>
            <a:r>
              <a:rPr lang="de"/>
              <a:t>- Amazon App Store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6" name="Google Shape;246;g1e463419fa8_2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47" name="Google Shape;247;g1e463419fa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24675"/>
            <a:ext cx="8839204" cy="24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256e608af6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g256e608af60_0_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g256e608af60_0_4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"/>
              <a:t>Ergebnistabelle - UserLAnd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5" name="Google Shape;255;g256e608af60_0_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56" name="Google Shape;256;g256e608af6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13" y="1572275"/>
            <a:ext cx="7254777" cy="3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2573546da1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2573546da11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g2573546da11_0_0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"/>
              <a:t>Ergebnistabelle - GooglePlayStore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4" name="Google Shape;264;g2573546da11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65" name="Google Shape;265;g2573546da1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75" y="1572275"/>
            <a:ext cx="7842119" cy="28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57295f359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g257295f3595_0_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g257295f3595_0_5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de"/>
              <a:t>Ergebnistabelle - Anton 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3" name="Google Shape;273;g257295f3595_0_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74" name="Google Shape;274;g257295f359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14" y="1774475"/>
            <a:ext cx="7844475" cy="2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Aufgabenverteilung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Konzept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finale Werkzeugauswahl mit Datenarten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Aufbau der Untersuchungsinfrastruktur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Untersuchungsmethodik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 startAt="2"/>
            </a:pPr>
            <a:r>
              <a:rPr lang="de" sz="1600">
                <a:solidFill>
                  <a:srgbClr val="000000"/>
                </a:solidFill>
              </a:rPr>
              <a:t>Evaluierung der </a:t>
            </a:r>
            <a:r>
              <a:rPr lang="de" sz="1600">
                <a:solidFill>
                  <a:srgbClr val="000000"/>
                </a:solidFill>
              </a:rPr>
              <a:t>Untersuchungsergebnisse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 startAt="2"/>
            </a:pPr>
            <a:r>
              <a:rPr lang="de" sz="1600">
                <a:solidFill>
                  <a:srgbClr val="000000"/>
                </a:solidFill>
              </a:rPr>
              <a:t>MITRE ATTACK: Ontologie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 startAt="2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51f0071d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51f0071dcb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251f0071dcb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7" name="Google Shape;107;g251f0071dcb_0_0"/>
          <p:cNvSpPr txBox="1"/>
          <p:nvPr>
            <p:ph idx="4294967295" type="title"/>
          </p:nvPr>
        </p:nvSpPr>
        <p:spPr>
          <a:xfrm>
            <a:off x="326525" y="969875"/>
            <a:ext cx="688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2500"/>
              <a:t>1. individuelle Teamaufgaben</a:t>
            </a:r>
            <a:endParaRPr sz="2500"/>
          </a:p>
        </p:txBody>
      </p:sp>
      <p:graphicFrame>
        <p:nvGraphicFramePr>
          <p:cNvPr id="108" name="Google Shape;108;g251f0071dcb_0_0"/>
          <p:cNvGraphicFramePr/>
          <p:nvPr/>
        </p:nvGraphicFramePr>
        <p:xfrm>
          <a:off x="326525" y="16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{A74A3367-B97F-4424-BD96-A8A053638E80}</a:tableStyleId>
              </a:tblPr>
              <a:tblGrid>
                <a:gridCol w="1659525"/>
                <a:gridCol w="6825575"/>
              </a:tblGrid>
              <a:tr h="24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Teammitglied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 u="none" cap="none" strike="noStrike"/>
                        <a:t>Aufgaben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5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Bernhard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Konzept zum Aufbau der Untersuchungsinfrastruktur</a:t>
                      </a:r>
                      <a:r>
                        <a:rPr lang="de" sz="1000" u="none" cap="none" strike="noStrike"/>
                        <a:t>, </a:t>
                      </a:r>
                      <a:r>
                        <a:rPr lang="de" sz="1000"/>
                        <a:t>Datenströme und -arten, Bezahlvorgang In-App-Kauf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Glenn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Konzept und Analyse des Haupt- und Massenspeichers, Bezahlvorgang Anton-App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Pascal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Bezahlvorgang Amazon</a:t>
                      </a:r>
                      <a:r>
                        <a:rPr lang="de" sz="1000"/>
                        <a:t>, Vorbereitung Draft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Tobias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Konzept und Implementierung der </a:t>
                      </a:r>
                      <a:r>
                        <a:rPr lang="de" sz="1000" u="none" cap="none" strike="noStrike"/>
                        <a:t>MitrAtt@ck Ontologie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  <a:tr h="12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 u="none" cap="none" strike="noStrike"/>
                        <a:t>Sönke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1000"/>
                        <a:t>Bezahlvorgang Google Play Store, </a:t>
                      </a:r>
                      <a:r>
                        <a:rPr lang="de" sz="1000" u="none" cap="none" strike="noStrike"/>
                        <a:t>Vorbereitung Draft</a:t>
                      </a:r>
                      <a:endParaRPr sz="1000" u="none" cap="none" strike="noStrike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e463419fa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1e463419fa8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1e463419fa8_0_0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2. Konzept: </a:t>
            </a:r>
            <a:r>
              <a:rPr lang="de"/>
              <a:t>finale Werkzeugauswahl mit Datenarten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g1e463419fa8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7" name="Google Shape;117;g1e463419fa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75" y="1572275"/>
            <a:ext cx="5695375" cy="23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e463419fa8_0_0"/>
          <p:cNvSpPr txBox="1"/>
          <p:nvPr/>
        </p:nvSpPr>
        <p:spPr>
          <a:xfrm>
            <a:off x="6383025" y="1596675"/>
            <a:ext cx="270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Legende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DS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Netzwerkdatenstrom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DS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Hauptspeicher</a:t>
            </a:r>
            <a:br>
              <a:rPr lang="de" sz="1000">
                <a:latin typeface="Lato"/>
                <a:ea typeface="Lato"/>
                <a:cs typeface="Lato"/>
                <a:sym typeface="Lato"/>
              </a:rPr>
            </a:br>
            <a:r>
              <a:rPr lang="de" sz="1000">
                <a:latin typeface="Lato"/>
                <a:ea typeface="Lato"/>
                <a:cs typeface="Lato"/>
                <a:sym typeface="Lato"/>
              </a:rPr>
              <a:t>  DS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Massenspeicher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Rohdaten</a:t>
            </a:r>
            <a:br>
              <a:rPr lang="de" sz="1000">
                <a:latin typeface="Lato"/>
                <a:ea typeface="Lato"/>
                <a:cs typeface="Lato"/>
                <a:sym typeface="Lato"/>
              </a:rPr>
            </a:b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Metadaten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Konfigurationsdaten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Kommunikationsprotokolldaten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Prozessdaten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Sitzungsdaten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DT</a:t>
            </a:r>
            <a:r>
              <a:rPr lang="de" sz="700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de" sz="1000">
                <a:latin typeface="Lato"/>
                <a:ea typeface="Lato"/>
                <a:cs typeface="Lato"/>
                <a:sym typeface="Lato"/>
              </a:rPr>
              <a:t>: Nutzerdaten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s: statische Umgebung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d: dynamische Umgebung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Lato"/>
                <a:ea typeface="Lato"/>
                <a:cs typeface="Lato"/>
                <a:sym typeface="Lato"/>
              </a:rPr>
              <a:t>  pm: post-mortem Umgebung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463419fa8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e463419fa8_1_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1e463419fa8_1_9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2. Konzept: Aufbau der Untersuchungsinfrastruktur</a:t>
            </a:r>
            <a:endParaRPr/>
          </a:p>
        </p:txBody>
      </p:sp>
      <p:sp>
        <p:nvSpPr>
          <p:cNvPr id="126" name="Google Shape;126;g1e463419fa8_1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7" name="Google Shape;127;g1e463419fa8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425" y="1572275"/>
            <a:ext cx="4332695" cy="32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e463419fa8_1_9"/>
          <p:cNvSpPr txBox="1"/>
          <p:nvPr/>
        </p:nvSpPr>
        <p:spPr>
          <a:xfrm>
            <a:off x="2539425" y="4762000"/>
            <a:ext cx="29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Lato"/>
                <a:ea typeface="Lato"/>
                <a:cs typeface="Lato"/>
                <a:sym typeface="Lato"/>
              </a:rPr>
              <a:t>IT-Systemlandschaft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e463419fa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g1e463419fa8_1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1e463419fa8_1_0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2. Konzept: Aufbau der Untersuchungsinfrastruktur</a:t>
            </a:r>
            <a:endParaRPr/>
          </a:p>
        </p:txBody>
      </p:sp>
      <p:sp>
        <p:nvSpPr>
          <p:cNvPr id="136" name="Google Shape;136;g1e463419fa8_1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7" name="Google Shape;137;g1e463419fa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600" y="1572275"/>
            <a:ext cx="5560796" cy="3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e463419fa8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1e463419fa8_1_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1e463419fa8_1_18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2. Konzept: </a:t>
            </a:r>
            <a:r>
              <a:rPr lang="de"/>
              <a:t>Untersuchungsmethodik / Phase 1</a:t>
            </a:r>
            <a:endParaRPr/>
          </a:p>
        </p:txBody>
      </p:sp>
      <p:sp>
        <p:nvSpPr>
          <p:cNvPr id="145" name="Google Shape;145;g1e463419fa8_1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6" name="Google Shape;146;g1e463419fa8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825" y="1572275"/>
            <a:ext cx="6585901" cy="3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e463419fa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1e463419fa8_0_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1e463419fa8_0_9"/>
          <p:cNvSpPr txBox="1"/>
          <p:nvPr>
            <p:ph idx="4294967295" type="title"/>
          </p:nvPr>
        </p:nvSpPr>
        <p:spPr>
          <a:xfrm>
            <a:off x="326525" y="969875"/>
            <a:ext cx="8758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2. Konzept: Untersuchungsmethodik / Phase 2</a:t>
            </a:r>
            <a:endParaRPr/>
          </a:p>
        </p:txBody>
      </p:sp>
      <p:sp>
        <p:nvSpPr>
          <p:cNvPr id="154" name="Google Shape;154;g1e463419fa8_0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5" name="Google Shape;155;g1e463419fa8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338" y="1572275"/>
            <a:ext cx="6275327" cy="27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512f9720e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2512f9720e3_0_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2512f9720e3_0_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3" name="Google Shape;163;g2512f9720e3_0_20"/>
          <p:cNvSpPr txBox="1"/>
          <p:nvPr>
            <p:ph idx="4294967295" type="title"/>
          </p:nvPr>
        </p:nvSpPr>
        <p:spPr>
          <a:xfrm>
            <a:off x="326525" y="969875"/>
            <a:ext cx="856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2500"/>
              <a:t>3. </a:t>
            </a:r>
            <a:r>
              <a:rPr lang="de" sz="2500"/>
              <a:t>Evaluierung der Untersuchungsergebnisse</a:t>
            </a:r>
            <a:endParaRPr sz="2500"/>
          </a:p>
        </p:txBody>
      </p:sp>
      <p:graphicFrame>
        <p:nvGraphicFramePr>
          <p:cNvPr id="164" name="Google Shape;164;g2512f9720e3_0_20"/>
          <p:cNvGraphicFramePr/>
          <p:nvPr/>
        </p:nvGraphicFramePr>
        <p:xfrm>
          <a:off x="326525" y="16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{A74A3367-B97F-4424-BD96-A8A053638E80}</a:tableStyleId>
              </a:tblPr>
              <a:tblGrid>
                <a:gridCol w="2074350"/>
                <a:gridCol w="6410750"/>
              </a:tblGrid>
              <a:tr h="24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Bezahlvorgang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de" sz="1000"/>
                        <a:t>Ergebnisse (Auswahl)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5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Amazon App Store: App-Kauf</a:t>
                      </a:r>
                      <a:endParaRPr sz="800" u="none" cap="none" strike="noStrike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DS</a:t>
                      </a:r>
                      <a:r>
                        <a:rPr lang="de" sz="500"/>
                        <a:t>N</a:t>
                      </a:r>
                      <a:r>
                        <a:rPr lang="de" sz="800"/>
                        <a:t>: 12 einzigartige DNS-Anfragen z.B. device-metrics-us-ud.amazon.com - personalisierte Werbung nach Gerätemetriken, DS</a:t>
                      </a:r>
                      <a:r>
                        <a:rPr lang="de" sz="500"/>
                        <a:t>M</a:t>
                      </a:r>
                      <a:r>
                        <a:rPr lang="de" sz="800"/>
                        <a:t>: Suche nach Passwort/IBAN, keine Ergebnisse - keine Zwischenspeicherung, DS</a:t>
                      </a:r>
                      <a:r>
                        <a:rPr lang="de" sz="500"/>
                        <a:t>T</a:t>
                      </a:r>
                      <a:r>
                        <a:rPr lang="de" sz="800"/>
                        <a:t>: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>
                          <a:highlight>
                            <a:srgbClr val="FFFFFF"/>
                          </a:highlight>
                        </a:rPr>
                        <a:t>26 Ergebnisse zu SSL/TLS, Certificate Transparency, </a:t>
                      </a:r>
                      <a:r>
                        <a:rPr lang="de" sz="800">
                          <a:solidFill>
                            <a:srgbClr val="040C28"/>
                          </a:solidFill>
                        </a:rPr>
                        <a:t>Content Delivery Network</a:t>
                      </a:r>
                      <a:r>
                        <a:rPr lang="de" sz="800">
                          <a:highlight>
                            <a:srgbClr val="FFFFFF"/>
                          </a:highlight>
                        </a:rPr>
                        <a:t>, Frameworks, Certificate Operations</a:t>
                      </a:r>
                      <a:endParaRPr sz="800" u="none" cap="none" strike="noStrike"/>
                    </a:p>
                  </a:txBody>
                  <a:tcPr marT="36000" marB="36000" marR="36000" marL="36000"/>
                </a:tc>
              </a:tr>
              <a:tr h="1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Google Play Store: In-App-Abo ANTON-App</a:t>
                      </a:r>
                      <a:endParaRPr sz="800" u="none" cap="none" strike="noStrike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DS</a:t>
                      </a:r>
                      <a:r>
                        <a:rPr lang="de" sz="500"/>
                        <a:t>N</a:t>
                      </a:r>
                      <a:r>
                        <a:rPr lang="de" sz="800"/>
                        <a:t>: 9 einzigartige DNS-Anfragen z.B. logger-lb-4.anton.app, Server in Deutschland , Account Token im Klartext, E-Mail Adresse im Klartext  DS</a:t>
                      </a:r>
                      <a:r>
                        <a:rPr lang="de" sz="500"/>
                        <a:t>M</a:t>
                      </a:r>
                      <a:r>
                        <a:rPr lang="de" sz="800"/>
                        <a:t>: Suche nach E-Mail Adresse lieferte ein Ergebnis,  DS</a:t>
                      </a:r>
                      <a:r>
                        <a:rPr lang="de" sz="500"/>
                        <a:t>T</a:t>
                      </a:r>
                      <a:r>
                        <a:rPr lang="de" sz="800"/>
                        <a:t>: E-Mail Adresse und Bearer-Auth-Token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Google Play Store: App-Kauf</a:t>
                      </a:r>
                      <a:endParaRPr sz="800" u="none" cap="none" strike="noStrike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DS</a:t>
                      </a:r>
                      <a:r>
                        <a:rPr lang="de" sz="500"/>
                        <a:t>N</a:t>
                      </a:r>
                      <a:r>
                        <a:rPr lang="de" sz="800"/>
                        <a:t>: 18 einzigartige DNS-Anfragen z.B.Tracker ‘app-measurement.com’ und ‘region1.app-measurement.com’  , E-Mail Adresse sowie Passwort im Klartext im entschlüsselten Datenstrom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DS</a:t>
                      </a:r>
                      <a:r>
                        <a:rPr lang="de" sz="500"/>
                        <a:t>M</a:t>
                      </a:r>
                      <a:r>
                        <a:rPr lang="de" sz="800"/>
                        <a:t>: Im Dump E-Mail Adresse im Klartext gefunden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DS</a:t>
                      </a:r>
                      <a:r>
                        <a:rPr lang="de" sz="500"/>
                        <a:t>T</a:t>
                      </a:r>
                      <a:r>
                        <a:rPr lang="de" sz="800"/>
                        <a:t>: E-Mail Adresse sowie Bearer-Auth-Tokens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Google Play Store</a:t>
                      </a:r>
                      <a:r>
                        <a:rPr lang="de" sz="800"/>
                        <a:t>: In-App-Kauf UserLAnd</a:t>
                      </a:r>
                      <a:endParaRPr sz="800" u="none" cap="none" strike="noStrike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de" sz="800"/>
                        <a:t>DS</a:t>
                      </a:r>
                      <a:r>
                        <a:rPr lang="de" sz="500"/>
                        <a:t>N</a:t>
                      </a:r>
                      <a:r>
                        <a:rPr lang="de" sz="800"/>
                        <a:t>: Server in USA, CNAME-Tracking ‘app-measurement.com’ schreibt den Kaufvorgang mit (Anzahl, Artikel, Währung, …), </a:t>
                      </a:r>
                      <a:r>
                        <a:rPr b="1" lang="de" sz="800"/>
                        <a:t>vollständige Login-Daten im Klartext</a:t>
                      </a:r>
                      <a:r>
                        <a:rPr lang="de" sz="800"/>
                        <a:t> im entschlüsselten Datenstrom, Bearer-Auth-Tokens; DS</a:t>
                      </a:r>
                      <a:r>
                        <a:rPr lang="de" sz="500"/>
                        <a:t>M</a:t>
                      </a:r>
                      <a:r>
                        <a:rPr lang="de" sz="800"/>
                        <a:t>: vollständige Login-Daten im Klartext im Dump gefunden; DS</a:t>
                      </a:r>
                      <a:r>
                        <a:rPr lang="de" sz="500"/>
                        <a:t>T</a:t>
                      </a:r>
                      <a:r>
                        <a:rPr lang="de" sz="800"/>
                        <a:t>: E-Mail-Adresse sowie Bearer-Auth-Tokens</a:t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