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39c328b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39c328b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c0d3e20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c0d3e20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4f028c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4f028c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c0d3e20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c0d3e20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9c328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9c328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9c328b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9c328b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39c328b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39c328b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c0d3e20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c0d3e20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c0d3e20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c0d3e20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c0d3e20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c0d3e20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c0d3e20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c0d3e20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c0d3e20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c0d3e20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StegoDetect: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de" sz="2355"/>
              <a:t>Steganographie und verdeckte Kommunikation - Attributierung</a:t>
            </a:r>
            <a:endParaRPr sz="2355"/>
          </a:p>
        </p:txBody>
      </p:sp>
      <p:sp>
        <p:nvSpPr>
          <p:cNvPr id="87" name="Google Shape;87;p13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83"/>
              <a:t>SMKITS</a:t>
            </a:r>
            <a:endParaRPr sz="23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.01.2023</a:t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Umgehen der Attributierung</a:t>
            </a:r>
            <a:endParaRPr/>
          </a:p>
        </p:txBody>
      </p:sp>
      <p:sp>
        <p:nvSpPr>
          <p:cNvPr id="169" name="Google Shape;169;p22"/>
          <p:cNvSpPr txBox="1"/>
          <p:nvPr>
            <p:ph idx="4294967295" type="body"/>
          </p:nvPr>
        </p:nvSpPr>
        <p:spPr>
          <a:xfrm>
            <a:off x="141675" y="1634575"/>
            <a:ext cx="5302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volles Ausnutzen der Einbettungskapazität des Cover-Mediums macht Manipulationen einfacher zu erkennen                                                                                             → Daten sollten so kurz wie möglich sein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Dateiheader und Metadaten sollten authentisch bleiben und nicht überschrieben werden                       → keine JPEG-Neukompression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erzeugte Stego-Datei sollte nicht beschädigt sein    → kein Einbetten von Daten direkt in den Header;     → kein Überschreiten der Einbettungskapazität); sonst ist Erkennung trivial! (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400" y="1634575"/>
            <a:ext cx="3160026" cy="31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3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Aussicht</a:t>
            </a:r>
            <a:endParaRPr/>
          </a:p>
        </p:txBody>
      </p:sp>
      <p:sp>
        <p:nvSpPr>
          <p:cNvPr id="179" name="Google Shape;179;p23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Finalisieren des Reports m.H. der letzten Anmerkungen</a:t>
            </a: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zahlreiche Ansatzpunkte für weiterführende Untersuchungen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erweiterte Detailanalyse (weitere Merkmale, Bildklassen, Analysetools,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Codeanalyse der Stego-Tools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Intermedienvergleich (Vergleich mit anderen Bild- oder Audioformaten,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parallele Implementierung (schnelleres Untersuchen größerer Coverdaten-Sets)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verbesserte inhaltsbasierte Untersuchung (Differenzbildzerlegung in Quadranten, AI-Methoden,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Stego-Analyse-Pipeline (Detektion → Tool-Attributierung → Datenattributierung)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de"/>
              <a:t>Quellen</a:t>
            </a:r>
            <a:endParaRPr/>
          </a:p>
        </p:txBody>
      </p:sp>
      <p:sp>
        <p:nvSpPr>
          <p:cNvPr id="188" name="Google Shape;188;p24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siehe Draft-Literaturverzeichnis</a:t>
            </a:r>
            <a:endParaRPr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Identifizierte Attributierungsmerkmale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Detektion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Tool-Attributierung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Daten-Attributierung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Implementierte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Umgehen der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Quellen &amp; Fragen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326525" y="969875"/>
            <a:ext cx="6887100" cy="4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Fortschritte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41675" y="1634575"/>
            <a:ext cx="86148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Umsetzung abgeschlossen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Detailanalyse und Auswertung beendet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(abgeänderte) Aufgabenstellung vollständig bearbeitet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Abschlussreport prinzipiell fertig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wöchentliche Task-Coach-Meetings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Code-Verwaltung und Dokumentation in GitHub-Repository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Stego-Detektion</a:t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Entropie</a:t>
            </a:r>
            <a:r>
              <a:rPr lang="de" sz="1600">
                <a:solidFill>
                  <a:srgbClr val="000000"/>
                </a:solidFill>
              </a:rPr>
              <a:t>: höhere Entropie weist auf Stego-Manipulation hin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Aufnahme-Kamera</a:t>
            </a:r>
            <a:r>
              <a:rPr lang="de" sz="1600">
                <a:solidFill>
                  <a:srgbClr val="000000"/>
                </a:solidFill>
              </a:rPr>
              <a:t>: Metadaten wie Aufnahme-Kamera oder Geo-Daten werden durch Stego-Einbettungen verworfen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Encoding</a:t>
            </a:r>
            <a:r>
              <a:rPr lang="de" sz="1600">
                <a:solidFill>
                  <a:srgbClr val="000000"/>
                </a:solidFill>
              </a:rPr>
              <a:t>: alle untersuchten Stego-Einbettungen wurden mit Baseline-DCT encodiert, auch wenn das Originalbild Progressive-DCT verwendet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Tool-Attributierung</a:t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Dateityp</a:t>
            </a:r>
            <a:r>
              <a:rPr lang="de" sz="1600">
                <a:solidFill>
                  <a:srgbClr val="000000"/>
                </a:solidFill>
              </a:rPr>
              <a:t>: bei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-Manipulationen kann der Dateityp über </a:t>
            </a:r>
            <a:r>
              <a:rPr i="1" lang="de" sz="1600">
                <a:solidFill>
                  <a:srgbClr val="000000"/>
                </a:solidFill>
              </a:rPr>
              <a:t>binwalk </a:t>
            </a:r>
            <a:r>
              <a:rPr lang="de" sz="1600">
                <a:solidFill>
                  <a:srgbClr val="000000"/>
                </a:solidFill>
              </a:rPr>
              <a:t>nicht ausgelesen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JFIF-Version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lang="de" sz="1600">
                <a:solidFill>
                  <a:srgbClr val="000000"/>
                </a:solidFill>
              </a:rPr>
              <a:t>bei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-Manipulationen kann die JFIF-Version über </a:t>
            </a:r>
            <a:r>
              <a:rPr i="1" lang="de" sz="1600">
                <a:solidFill>
                  <a:srgbClr val="000000"/>
                </a:solidFill>
              </a:rPr>
              <a:t>binwalk </a:t>
            </a:r>
            <a:r>
              <a:rPr lang="de" sz="1600">
                <a:solidFill>
                  <a:srgbClr val="000000"/>
                </a:solidFill>
              </a:rPr>
              <a:t>als auch </a:t>
            </a:r>
            <a:r>
              <a:rPr i="1" lang="de" sz="1600">
                <a:solidFill>
                  <a:srgbClr val="000000"/>
                </a:solidFill>
              </a:rPr>
              <a:t>exiftool </a:t>
            </a:r>
            <a:r>
              <a:rPr lang="de" sz="1600">
                <a:solidFill>
                  <a:srgbClr val="000000"/>
                </a:solidFill>
              </a:rPr>
              <a:t>nicht ausgelesen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Dateiheader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-, </a:t>
            </a:r>
            <a:r>
              <a:rPr i="1" lang="de" sz="1600">
                <a:solidFill>
                  <a:srgbClr val="000000"/>
                </a:solidFill>
              </a:rPr>
              <a:t>outguess</a:t>
            </a:r>
            <a:r>
              <a:rPr lang="de" sz="1600">
                <a:solidFill>
                  <a:srgbClr val="000000"/>
                </a:solidFill>
              </a:rPr>
              <a:t>/</a:t>
            </a:r>
            <a:r>
              <a:rPr i="1" lang="de" sz="1600">
                <a:solidFill>
                  <a:srgbClr val="000000"/>
                </a:solidFill>
              </a:rPr>
              <a:t>outguess-0.13</a:t>
            </a:r>
            <a:r>
              <a:rPr lang="de" sz="1600">
                <a:solidFill>
                  <a:srgbClr val="000000"/>
                </a:solidFill>
              </a:rPr>
              <a:t>- sowie </a:t>
            </a:r>
            <a:r>
              <a:rPr i="1" lang="de" sz="1600">
                <a:solidFill>
                  <a:srgbClr val="000000"/>
                </a:solidFill>
              </a:rPr>
              <a:t>f5</a:t>
            </a:r>
            <a:r>
              <a:rPr lang="de" sz="1600">
                <a:solidFill>
                  <a:srgbClr val="000000"/>
                </a:solidFill>
              </a:rPr>
              <a:t>-Einbettungen haben jeweils immer den gleichen Dateiheader (durch für JPEG-Kompression verwendete Bibliotheken)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Detektionstools </a:t>
            </a:r>
            <a:r>
              <a:rPr i="1" lang="de" sz="1600">
                <a:solidFill>
                  <a:srgbClr val="000000"/>
                </a:solidFill>
              </a:rPr>
              <a:t>stegdetect</a:t>
            </a:r>
            <a:r>
              <a:rPr lang="de" sz="1600">
                <a:solidFill>
                  <a:srgbClr val="000000"/>
                </a:solidFill>
              </a:rPr>
              <a:t>/</a:t>
            </a:r>
            <a:r>
              <a:rPr i="1" lang="de" sz="1600">
                <a:solidFill>
                  <a:srgbClr val="000000"/>
                </a:solidFill>
              </a:rPr>
              <a:t>stegbreak</a:t>
            </a:r>
            <a:r>
              <a:rPr lang="de" sz="1600">
                <a:solidFill>
                  <a:srgbClr val="000000"/>
                </a:solidFill>
              </a:rPr>
              <a:t>: Detektion von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 (0-22%) und </a:t>
            </a:r>
            <a:r>
              <a:rPr i="1" lang="de" sz="1600">
                <a:solidFill>
                  <a:srgbClr val="000000"/>
                </a:solidFill>
              </a:rPr>
              <a:t>outguess-0.13</a:t>
            </a:r>
            <a:r>
              <a:rPr lang="de" sz="1600">
                <a:solidFill>
                  <a:srgbClr val="000000"/>
                </a:solidFill>
              </a:rPr>
              <a:t>-Einbettungen (0-20%)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Stego-Cover-Differenzbild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fällt durch Nähe zum Original-Bild auf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alle Tools bis auf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führen bei der Speicherung des Stego-Bildes eine JPEG-Kompression durch,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komprimiert die Einbettungsdaten vor der Einbettung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150" y="1069375"/>
            <a:ext cx="6969706" cy="40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Einbettungsdaten-Attributierung</a:t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 der Einbettungsdatenattributierung abhängig vom verwendeten Stego-Tool und Bildklasse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vom Original </a:t>
            </a:r>
            <a:r>
              <a:rPr b="1" lang="de" sz="1600">
                <a:solidFill>
                  <a:srgbClr val="000000"/>
                </a:solidFill>
              </a:rPr>
              <a:t>stärker abweichende Entropie</a:t>
            </a:r>
            <a:r>
              <a:rPr lang="de" sz="1600">
                <a:solidFill>
                  <a:srgbClr val="000000"/>
                </a:solidFill>
              </a:rPr>
              <a:t> deutet auf mehr Einbettungsdaten hin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zunehmende Einbettungsdatenlänge erzeugt </a:t>
            </a:r>
            <a:r>
              <a:rPr b="1" lang="de" sz="1600">
                <a:solidFill>
                  <a:srgbClr val="000000"/>
                </a:solidFill>
              </a:rPr>
              <a:t>mehr Änderungen im Differenzbild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Beispiel Dateigröße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jsteg</a:t>
            </a:r>
            <a:r>
              <a:rPr lang="de" sz="1100">
                <a:solidFill>
                  <a:srgbClr val="000000"/>
                </a:solidFill>
              </a:rPr>
              <a:t>: JPEG-Kompression, unabhängig von Einbettungsdaten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outguess</a:t>
            </a:r>
            <a:r>
              <a:rPr lang="de" sz="1100">
                <a:solidFill>
                  <a:srgbClr val="000000"/>
                </a:solidFill>
              </a:rPr>
              <a:t>/</a:t>
            </a:r>
            <a:r>
              <a:rPr i="1" lang="de" sz="1100">
                <a:solidFill>
                  <a:srgbClr val="000000"/>
                </a:solidFill>
              </a:rPr>
              <a:t>outguess-0.13</a:t>
            </a:r>
            <a:r>
              <a:rPr lang="de" sz="1100">
                <a:solidFill>
                  <a:srgbClr val="000000"/>
                </a:solidFill>
              </a:rPr>
              <a:t>: JPEG-Kompression, Stego-Bilder werden mit zunehmender Einbettungsdatenlänge größer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steghide</a:t>
            </a:r>
            <a:r>
              <a:rPr lang="de" sz="1100">
                <a:solidFill>
                  <a:srgbClr val="000000"/>
                </a:solidFill>
              </a:rPr>
              <a:t>: wie Original, unabhängig von Einbettungsdaten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f5</a:t>
            </a:r>
            <a:r>
              <a:rPr lang="de" sz="1100">
                <a:solidFill>
                  <a:srgbClr val="000000"/>
                </a:solidFill>
              </a:rPr>
              <a:t>: JPEG-Kompression, Stego-Bilder werden mit zunehmender Einbettungsdatenlänge kleiner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variiert zusätzlich in Details beim Intramedienvergleich</a:t>
            </a:r>
            <a:endParaRPr sz="1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stark von Stego-Tool abhängig → Analyse/Implementierung von Attributierungsmerkmalen für Einbettungsdaten sehr aufwändig und z.T. sehr unscharf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Implementierte Attributierung</a:t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141675" y="1634575"/>
            <a:ext cx="40509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 der Implementierung liegt der Fokus auf der Tool-Attributierung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direkte/vergleichende Attribute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Test der Attributierung mit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kurzen Einbettungsdaten, da diese tendenziell am schwierigsten zu erkennen sind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ohne Schlüsselvariation, da Einfluss auf Merkmale minimal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701" y="1577050"/>
            <a:ext cx="4530301" cy="31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75" y="1112625"/>
            <a:ext cx="6973462" cy="39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