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70" r:id="rId5"/>
    <p:sldId id="271" r:id="rId6"/>
    <p:sldId id="276" r:id="rId7"/>
    <p:sldId id="272" r:id="rId8"/>
    <p:sldId id="275" r:id="rId9"/>
    <p:sldId id="273" r:id="rId10"/>
    <p:sldId id="274" r:id="rId11"/>
    <p:sldId id="269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18"/>
    <a:srgbClr val="644C00"/>
    <a:srgbClr val="FFF8E1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097C84-064A-44A1-83E5-1A017E1CB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C6EC5-4012-4CBB-9E0A-B4FDAE51FF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D3C32-1C64-405C-894B-CF6B3B6AB83D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D8959-D09F-4F6D-A1C3-8323310954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00235-6B91-4DE5-BE62-7B0C1269B8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2F4BF-D194-417A-B7B4-9A288D8B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70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07355-4B04-4CED-9B48-9E3E0DA2FEFD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88DB1-930B-4F84-8D39-E42FC81F3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44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B8F07-EC46-4B94-8E4A-56C131B89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B6707-18F4-4BAB-A6F5-BFAC0555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FE05-CC52-4019-A0E5-065A5529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849-DDD4-4B3D-8691-730E38811A6A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430D-043B-450C-90D6-C6E2352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24819-887E-4CC0-9072-7AECB9D2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5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96620-AD03-40F4-A510-21C8EDFC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4AE32-C58B-4591-826E-11D0AA35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59FCD-7908-4358-B179-9E68EF6A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9980-81A0-4381-B34B-FD7894D1F791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C307D-AC95-4742-B385-737ADE0E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5FCF-4740-497A-8323-A962291B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7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5773C-4CA1-40CA-A1FA-7E4BB6C52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89198-9E10-499B-BE5C-84049A0D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9C2C-8D8B-4C10-8187-7AA29214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73AA-A87F-4E2C-B6B8-D20C44F03087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7B231-C6F8-4384-9F9A-959808F2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176D8-ED7E-4F6B-BB7A-C74A2E1F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4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A1E6-DD3B-4EDB-AAC6-5FB095CF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2A303-B811-4706-8A85-AB767377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4428E-6E04-411B-B9C2-B2B8845C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2FF-3FEF-4346-A33F-1CE6E375AC4A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17928-F300-4D3E-9FC5-320B6C40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B9D91-9AA5-4F03-909B-F1AC18C7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4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4673-6711-4499-BE42-7C92ED64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3029E-FE41-4511-A173-2969DB7A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417B-19F5-4364-ABBC-1CDA60D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B79-6B43-4E27-91E7-9B3568E14E81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DD913-6A40-4DA9-8127-5E7DA04E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D0CBD-85C1-4706-B0B2-C8305956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6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778A-685E-4F1D-99A4-AC7174BA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67E7-74FF-4AD0-BCC6-AC8DDB13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079A9-9FB9-4097-B89C-1B78F53A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57FDF-47A6-450B-ADA2-DB9742E6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E395-1F05-4271-8A7C-1983A31E25C2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042BA-245C-48DC-B7FA-D6FBDD4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EBE38-AFBE-4355-A7F1-48FF5D08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7494-F419-439F-853B-2C7E1F2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58540-A7CA-4D02-8614-5A26F560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1B66A-798F-47A3-9A6A-95603545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AF7CC9-5021-48B7-8AE9-728C0596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70ADF-AEB0-4591-805D-4E5A8F12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1CE75-5BC5-4261-9A8A-6E5D5DE7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4ED-1DA9-45FE-BA0F-2335424E3024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079202-1ADC-4722-9320-87F8901E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33FFB8-6135-474F-97CC-13817E9B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F9222-6041-4565-B5A1-F8A5DB47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C408B-CC1C-48A8-84EA-9DF973CC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43EB-5EDF-401B-A509-E686152EC72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1BCCF0-5489-4CAE-83B0-527E74D2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9B0EC-C61C-405B-8139-BC10994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CAA088-B223-4911-933C-2189EC8D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9249-B074-4A08-9C02-604797D9C822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A2C9F-BBB7-4C6A-9E91-704710B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1FE5C-8B36-4141-A46E-6EAC2A5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1400-78D1-4EC5-8152-931A4181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1D785-4869-4579-B3F1-77CC5787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585F5-B8F7-4DC3-94FD-C7EAEFED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689E1-A4B8-4C05-A087-F22CEA8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843-5D32-4559-AB0E-9409987F6A84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C6FDD-ED0F-4FBA-A104-6A35E58C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20E04-1DAE-45DE-A340-FE49AFEF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9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BA17-17EB-45D9-83D9-F80ED7E0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42BB4B-B380-4F73-8A3E-6109355C0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58754-24CE-477D-A839-8B6A2E9E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054B8-67E6-4065-88C1-E73DF6A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A437-8600-4F69-8BF6-B51EFC07F4D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20088-B5B6-474B-AD03-0CFD576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B744F-BEBD-4E10-B683-D959F50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18EFA9-BECC-4D86-B4B4-4D383B7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CDFD3-4493-4F44-84A5-3CDB0571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4599-C7D4-41DD-ACC4-7EF44F11B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6728-CDB1-45B6-94C8-74CF1F6AA7F7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4C20A-2F35-49E0-B942-DE32CB3D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B0C6B-8123-4379-8296-86F69833F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9C11-9433-4E13-B5ED-D4B87A258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4473F6F4-C166-4B75-A364-1AE6A8C29C48}"/>
              </a:ext>
            </a:extLst>
          </p:cNvPr>
          <p:cNvSpPr/>
          <p:nvPr/>
        </p:nvSpPr>
        <p:spPr>
          <a:xfrm>
            <a:off x="1885950" y="1354535"/>
            <a:ext cx="8420100" cy="2072482"/>
          </a:xfrm>
          <a:prstGeom prst="snip1Rect">
            <a:avLst/>
          </a:prstGeom>
          <a:solidFill>
            <a:srgbClr val="FFF8E1"/>
          </a:solidFill>
          <a:ln w="19050">
            <a:solidFill>
              <a:srgbClr val="273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60030D-4081-4D77-80F6-D4503BBD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445"/>
            <a:ext cx="9144000" cy="17446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accent6">
                    <a:lumMod val="50000"/>
                  </a:schemeClr>
                </a:solidFill>
              </a:rPr>
              <a:t>캡스톤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 디자인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b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3000" b="1" dirty="0">
                <a:solidFill>
                  <a:srgbClr val="644C00"/>
                </a:solidFill>
              </a:rPr>
              <a:t>(3/19)</a:t>
            </a:r>
            <a:endParaRPr lang="ko-KR" altLang="en-US" sz="3000" b="1" dirty="0">
              <a:solidFill>
                <a:srgbClr val="644C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63DF1-67B4-4A29-9D8D-BB6871AE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7224"/>
            <a:ext cx="9144000" cy="1744662"/>
          </a:xfrm>
        </p:spPr>
        <p:txBody>
          <a:bodyPr>
            <a:normAutofit fontScale="77500" lnSpcReduction="20000"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273C18"/>
                </a:solidFill>
              </a:rPr>
              <a:t>201513465 </a:t>
            </a:r>
            <a:r>
              <a:rPr lang="ko-KR" altLang="en-US" sz="2800" b="1" dirty="0">
                <a:solidFill>
                  <a:srgbClr val="273C18"/>
                </a:solidFill>
              </a:rPr>
              <a:t>김보현</a:t>
            </a:r>
            <a:endParaRPr lang="en-US" altLang="ko-KR" sz="2800" b="1" dirty="0">
              <a:solidFill>
                <a:srgbClr val="273C18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273C18"/>
                </a:solidFill>
              </a:rPr>
              <a:t>201513473 </a:t>
            </a:r>
            <a:r>
              <a:rPr lang="ko-KR" altLang="en-US" sz="2800" b="1" dirty="0">
                <a:solidFill>
                  <a:srgbClr val="273C18"/>
                </a:solidFill>
              </a:rPr>
              <a:t>김태민</a:t>
            </a:r>
            <a:endParaRPr lang="en-US" altLang="ko-KR" sz="2800" b="1" dirty="0">
              <a:solidFill>
                <a:srgbClr val="273C18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273C18"/>
                </a:solidFill>
              </a:rPr>
              <a:t>201514875 </a:t>
            </a:r>
            <a:r>
              <a:rPr lang="ko-KR" altLang="en-US" sz="2800" b="1" dirty="0">
                <a:solidFill>
                  <a:srgbClr val="273C18"/>
                </a:solidFill>
              </a:rPr>
              <a:t>박은진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02CE69-4DB9-482E-90B3-561A72E5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기능 </a:t>
            </a:r>
            <a:r>
              <a:rPr lang="en-US" altLang="ko-KR" sz="4500" dirty="0">
                <a:solidFill>
                  <a:srgbClr val="273C18"/>
                </a:solidFill>
              </a:rPr>
              <a:t>-&gt; </a:t>
            </a:r>
            <a:r>
              <a:rPr lang="ko-KR" altLang="en-US" sz="4500" dirty="0">
                <a:solidFill>
                  <a:srgbClr val="273C18"/>
                </a:solidFill>
              </a:rPr>
              <a:t>네트워크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6B357A-677C-42EC-99E4-BC509B5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8425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네트워크를 통해 원거리 통신이 가능하게 하여 기존의 아날로그 </a:t>
            </a:r>
            <a:r>
              <a:rPr lang="ko-KR" altLang="en-US" sz="2600" dirty="0" err="1">
                <a:solidFill>
                  <a:srgbClr val="273C18"/>
                </a:solidFill>
              </a:rPr>
              <a:t>다마고치</a:t>
            </a:r>
            <a:r>
              <a:rPr lang="ko-KR" altLang="en-US" sz="2600" dirty="0">
                <a:solidFill>
                  <a:srgbClr val="273C18"/>
                </a:solidFill>
              </a:rPr>
              <a:t> 게임과 차별화 함</a:t>
            </a:r>
            <a:endParaRPr lang="en-US" altLang="ko-KR" sz="2600" dirty="0">
              <a:solidFill>
                <a:srgbClr val="273C18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네트워크를 통해 연결된 상대와 게임기록을 비교하여 더 높은 기록을 가진 사용자에게 메달을 부여함</a:t>
            </a:r>
            <a:endParaRPr lang="en-US" altLang="ko-KR" sz="2600" dirty="0">
              <a:solidFill>
                <a:srgbClr val="273C18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메달 수에 따른 랭킹을 확인 가능</a:t>
            </a:r>
            <a:endParaRPr lang="en-US" altLang="ko-KR" sz="2600" dirty="0">
              <a:solidFill>
                <a:srgbClr val="273C18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09AC93-4E23-4660-8F1D-816CA7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개발 환경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6B357A-677C-42EC-99E4-BC509B5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73C18"/>
                </a:solidFill>
              </a:rPr>
              <a:t> 사용 툴 </a:t>
            </a:r>
            <a:r>
              <a:rPr lang="en-US" altLang="ko-KR" dirty="0">
                <a:solidFill>
                  <a:srgbClr val="273C18"/>
                </a:solidFill>
              </a:rPr>
              <a:t>: Android</a:t>
            </a:r>
            <a:r>
              <a:rPr lang="ko-KR" altLang="en-US" dirty="0">
                <a:solidFill>
                  <a:srgbClr val="273C18"/>
                </a:solidFill>
              </a:rPr>
              <a:t> </a:t>
            </a:r>
            <a:r>
              <a:rPr lang="en-US" altLang="ko-KR" dirty="0">
                <a:solidFill>
                  <a:srgbClr val="273C18"/>
                </a:solidFill>
              </a:rPr>
              <a:t>Studio,</a:t>
            </a:r>
            <a:r>
              <a:rPr lang="ko-KR" altLang="en-US" dirty="0">
                <a:solidFill>
                  <a:srgbClr val="273C18"/>
                </a:solidFill>
              </a:rPr>
              <a:t> </a:t>
            </a:r>
            <a:r>
              <a:rPr lang="en-US" altLang="ko-KR" dirty="0">
                <a:solidFill>
                  <a:srgbClr val="273C18"/>
                </a:solidFill>
              </a:rPr>
              <a:t>Node.js, MySQL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사용 언어 </a:t>
            </a:r>
            <a:r>
              <a:rPr lang="en-US" altLang="ko-KR" sz="2600" dirty="0">
                <a:solidFill>
                  <a:srgbClr val="273C18"/>
                </a:solidFill>
              </a:rPr>
              <a:t>: Java, Java Script, SQL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디자인 툴 </a:t>
            </a:r>
            <a:r>
              <a:rPr lang="en-US" altLang="ko-KR" sz="2600" dirty="0">
                <a:solidFill>
                  <a:srgbClr val="273C18"/>
                </a:solidFill>
              </a:rPr>
              <a:t>: Photo Shop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78FBD9-7C18-4CE0-8A59-5D609533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1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F0907FC4-538E-408C-9711-4A9BA28DEA31}"/>
              </a:ext>
            </a:extLst>
          </p:cNvPr>
          <p:cNvSpPr/>
          <p:nvPr/>
        </p:nvSpPr>
        <p:spPr>
          <a:xfrm>
            <a:off x="1885950" y="2601317"/>
            <a:ext cx="8420100" cy="1655366"/>
          </a:xfrm>
          <a:prstGeom prst="snip1Rect">
            <a:avLst/>
          </a:prstGeom>
          <a:solidFill>
            <a:srgbClr val="FFF8E1"/>
          </a:solidFill>
          <a:ln w="19050">
            <a:solidFill>
              <a:srgbClr val="273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rgbClr val="273C18"/>
                </a:solidFill>
              </a:rPr>
              <a:t>Q&amp;A</a:t>
            </a:r>
            <a:endParaRPr lang="ko-KR" altLang="en-US" sz="6000" b="1" dirty="0">
              <a:solidFill>
                <a:srgbClr val="273C18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92C65A-DE93-459C-99CC-F497B9F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5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ADBA-5980-4904-8FF1-B180BF16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8216D-0C27-41B1-9F8A-4015A911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73C18"/>
                </a:solidFill>
              </a:rPr>
              <a:t> 개요</a:t>
            </a:r>
            <a:endParaRPr lang="en-US" altLang="ko-KR" dirty="0">
              <a:solidFill>
                <a:srgbClr val="273C18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73C18"/>
                </a:solidFill>
              </a:rPr>
              <a:t> </a:t>
            </a:r>
            <a:r>
              <a:rPr lang="ko-KR" altLang="en-US" dirty="0">
                <a:solidFill>
                  <a:srgbClr val="273C18"/>
                </a:solidFill>
              </a:rPr>
              <a:t>화면 구성</a:t>
            </a:r>
            <a:r>
              <a:rPr lang="en-US" altLang="ko-KR" dirty="0">
                <a:solidFill>
                  <a:srgbClr val="273C18"/>
                </a:solidFill>
              </a:rPr>
              <a:t> </a:t>
            </a:r>
            <a:r>
              <a:rPr lang="ko-KR" altLang="en-US" dirty="0">
                <a:solidFill>
                  <a:srgbClr val="273C18"/>
                </a:solidFill>
              </a:rPr>
              <a:t>및 기능</a:t>
            </a:r>
            <a:endParaRPr lang="en-US" altLang="ko-KR" dirty="0">
              <a:solidFill>
                <a:srgbClr val="273C18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73C18"/>
                </a:solidFill>
              </a:rPr>
              <a:t> </a:t>
            </a:r>
            <a:r>
              <a:rPr lang="ko-KR" altLang="en-US" dirty="0">
                <a:solidFill>
                  <a:srgbClr val="273C18"/>
                </a:solidFill>
              </a:rPr>
              <a:t>개발 환경</a:t>
            </a:r>
            <a:r>
              <a:rPr lang="en-US" altLang="ko-KR" dirty="0">
                <a:solidFill>
                  <a:srgbClr val="273C18"/>
                </a:solidFill>
              </a:rPr>
              <a:t> </a:t>
            </a:r>
            <a:endParaRPr lang="ko-KR" altLang="en-US" dirty="0">
              <a:solidFill>
                <a:srgbClr val="273C18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1E444-093D-43C0-9597-10F13834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개요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6B357A-677C-42EC-99E4-BC509B5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73C18"/>
                </a:solidFill>
              </a:rPr>
              <a:t> 프로젝트 명 </a:t>
            </a:r>
            <a:r>
              <a:rPr lang="en-US" altLang="ko-KR" dirty="0">
                <a:solidFill>
                  <a:srgbClr val="273C18"/>
                </a:solidFill>
              </a:rPr>
              <a:t>: “The Farm”(</a:t>
            </a:r>
            <a:r>
              <a:rPr lang="ko-KR" altLang="en-US" dirty="0">
                <a:solidFill>
                  <a:srgbClr val="273C18"/>
                </a:solidFill>
              </a:rPr>
              <a:t>가제</a:t>
            </a:r>
            <a:r>
              <a:rPr lang="en-US" altLang="ko-KR" dirty="0">
                <a:solidFill>
                  <a:srgbClr val="273C18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73C18"/>
                </a:solidFill>
              </a:rPr>
              <a:t> </a:t>
            </a:r>
            <a:r>
              <a:rPr lang="ko-KR" altLang="en-US" dirty="0">
                <a:solidFill>
                  <a:srgbClr val="273C18"/>
                </a:solidFill>
              </a:rPr>
              <a:t>고전게임 </a:t>
            </a:r>
            <a:r>
              <a:rPr lang="en-US" altLang="ko-KR" dirty="0">
                <a:solidFill>
                  <a:srgbClr val="273C18"/>
                </a:solidFill>
              </a:rPr>
              <a:t>“</a:t>
            </a:r>
            <a:r>
              <a:rPr lang="ko-KR" altLang="en-US" dirty="0" err="1">
                <a:solidFill>
                  <a:srgbClr val="273C18"/>
                </a:solidFill>
              </a:rPr>
              <a:t>다마고치</a:t>
            </a:r>
            <a:r>
              <a:rPr lang="en-US" altLang="ko-KR" dirty="0">
                <a:solidFill>
                  <a:srgbClr val="273C18"/>
                </a:solidFill>
              </a:rPr>
              <a:t>” </a:t>
            </a:r>
            <a:r>
              <a:rPr lang="ko-KR" altLang="en-US" dirty="0">
                <a:solidFill>
                  <a:srgbClr val="273C18"/>
                </a:solidFill>
              </a:rPr>
              <a:t>기반의 농작물 키우기 게임</a:t>
            </a:r>
            <a:r>
              <a:rPr lang="en-US" altLang="ko-KR" dirty="0">
                <a:solidFill>
                  <a:srgbClr val="273C18"/>
                </a:solidFill>
              </a:rPr>
              <a:t>(</a:t>
            </a:r>
            <a:r>
              <a:rPr lang="ko-KR" altLang="en-US" dirty="0" err="1">
                <a:solidFill>
                  <a:srgbClr val="644C00"/>
                </a:solidFill>
              </a:rPr>
              <a:t>타이쿤</a:t>
            </a:r>
            <a:r>
              <a:rPr lang="ko-KR" altLang="en-US" dirty="0">
                <a:solidFill>
                  <a:srgbClr val="273C18"/>
                </a:solidFill>
              </a:rPr>
              <a:t> 게임</a:t>
            </a:r>
            <a:r>
              <a:rPr lang="en-US" altLang="ko-KR" dirty="0">
                <a:solidFill>
                  <a:srgbClr val="273C18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73C18"/>
                </a:solidFill>
              </a:rPr>
              <a:t> 네트워크와 </a:t>
            </a:r>
            <a:r>
              <a:rPr lang="en-US" altLang="ko-KR" dirty="0">
                <a:solidFill>
                  <a:srgbClr val="273C18"/>
                </a:solidFill>
              </a:rPr>
              <a:t>DB</a:t>
            </a:r>
            <a:r>
              <a:rPr lang="ko-KR" altLang="en-US" dirty="0">
                <a:solidFill>
                  <a:srgbClr val="273C18"/>
                </a:solidFill>
              </a:rPr>
              <a:t>를 사용하여 캐릭터 정보 및 상태 저장</a:t>
            </a:r>
            <a:r>
              <a:rPr lang="en-US" altLang="ko-KR" dirty="0">
                <a:solidFill>
                  <a:srgbClr val="273C18"/>
                </a:solidFill>
              </a:rPr>
              <a:t>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>
                <a:solidFill>
                  <a:srgbClr val="644C00"/>
                </a:solidFill>
              </a:rPr>
              <a:t> </a:t>
            </a:r>
            <a:r>
              <a:rPr lang="ko-KR" altLang="en-US" sz="2600" i="1" dirty="0" err="1">
                <a:solidFill>
                  <a:srgbClr val="644C00"/>
                </a:solidFill>
              </a:rPr>
              <a:t>타이쿤</a:t>
            </a:r>
            <a:r>
              <a:rPr lang="en-US" altLang="ko-KR" sz="2600" i="1" dirty="0">
                <a:solidFill>
                  <a:srgbClr val="644C00"/>
                </a:solidFill>
              </a:rPr>
              <a:t>(Tycoon) : </a:t>
            </a:r>
            <a:r>
              <a:rPr lang="ko-KR" altLang="en-US" sz="2600" i="1" dirty="0">
                <a:solidFill>
                  <a:srgbClr val="644C00"/>
                </a:solidFill>
              </a:rPr>
              <a:t>경제적인 활동을 통해 무언가를 경영해 나가는 데 초점을 맞춘 경영 시뮬레이션 장르의 게임</a:t>
            </a:r>
            <a:r>
              <a:rPr lang="en-US" altLang="ko-KR" sz="2600" i="1" dirty="0">
                <a:solidFill>
                  <a:srgbClr val="273C18"/>
                </a:solidFill>
              </a:rPr>
              <a:t> </a:t>
            </a: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3351D2AA-A47C-44DB-B6B1-7776AACB5069}"/>
              </a:ext>
            </a:extLst>
          </p:cNvPr>
          <p:cNvSpPr/>
          <p:nvPr/>
        </p:nvSpPr>
        <p:spPr>
          <a:xfrm>
            <a:off x="8382000" y="2914650"/>
            <a:ext cx="219075" cy="20955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A6133282-3E14-4FAC-B0EC-3BE56B730EFB}"/>
              </a:ext>
            </a:extLst>
          </p:cNvPr>
          <p:cNvSpPr/>
          <p:nvPr/>
        </p:nvSpPr>
        <p:spPr>
          <a:xfrm>
            <a:off x="1104900" y="4752975"/>
            <a:ext cx="219075" cy="20955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2F27D9-D216-495C-A571-86722CC4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1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화면 구성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0903D8-9B5A-4875-BC95-6D88649FB19D}"/>
              </a:ext>
            </a:extLst>
          </p:cNvPr>
          <p:cNvGrpSpPr/>
          <p:nvPr/>
        </p:nvGrpSpPr>
        <p:grpSpPr>
          <a:xfrm>
            <a:off x="6786562" y="1747830"/>
            <a:ext cx="2943225" cy="4572000"/>
            <a:chOff x="838200" y="1924050"/>
            <a:chExt cx="2943225" cy="4572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5C1C58-5A43-4D63-8963-6472297F350A}"/>
                </a:ext>
              </a:extLst>
            </p:cNvPr>
            <p:cNvSpPr/>
            <p:nvPr/>
          </p:nvSpPr>
          <p:spPr>
            <a:xfrm>
              <a:off x="838200" y="1924050"/>
              <a:ext cx="2943225" cy="45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2CD68B-3C73-4A13-9058-328004C74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08" y="3783299"/>
              <a:ext cx="731583" cy="7011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D785AF-0710-451A-BDD1-5A571A97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20" y="3783298"/>
              <a:ext cx="731583" cy="7011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2299A62-1425-4967-915E-CABEB53C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311" y="3783297"/>
              <a:ext cx="731583" cy="70110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DDC67D8-57E4-4191-B249-F49437821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21" y="2558321"/>
              <a:ext cx="2817180" cy="701101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5B49C1-5E60-4385-8B28-F489381D0C99}"/>
                </a:ext>
              </a:extLst>
            </p:cNvPr>
            <p:cNvSpPr/>
            <p:nvPr/>
          </p:nvSpPr>
          <p:spPr>
            <a:xfrm>
              <a:off x="1452560" y="5008273"/>
              <a:ext cx="1733551" cy="334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56C7FC-F236-4F0D-8077-05D6569C5388}"/>
                </a:ext>
              </a:extLst>
            </p:cNvPr>
            <p:cNvSpPr/>
            <p:nvPr/>
          </p:nvSpPr>
          <p:spPr>
            <a:xfrm>
              <a:off x="1452560" y="5549321"/>
              <a:ext cx="1733551" cy="334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20F5F1-C23C-4256-950A-F13FE65BB76E}"/>
              </a:ext>
            </a:extLst>
          </p:cNvPr>
          <p:cNvGrpSpPr/>
          <p:nvPr/>
        </p:nvGrpSpPr>
        <p:grpSpPr>
          <a:xfrm>
            <a:off x="2403235" y="1747830"/>
            <a:ext cx="2943225" cy="4572000"/>
            <a:chOff x="4962525" y="1924050"/>
            <a:chExt cx="2943225" cy="4572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F05907-2670-4FD7-A0B6-1B173B58DA5A}"/>
                </a:ext>
              </a:extLst>
            </p:cNvPr>
            <p:cNvSpPr/>
            <p:nvPr/>
          </p:nvSpPr>
          <p:spPr>
            <a:xfrm>
              <a:off x="4962525" y="1924050"/>
              <a:ext cx="2943225" cy="45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85D8D7-B68B-41DC-9D59-FB340FBBBFCF}"/>
                </a:ext>
              </a:extLst>
            </p:cNvPr>
            <p:cNvSpPr/>
            <p:nvPr/>
          </p:nvSpPr>
          <p:spPr>
            <a:xfrm>
              <a:off x="5548310" y="5008273"/>
              <a:ext cx="1733551" cy="334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게임 시작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DC20A7-31EC-42D4-8C7D-61E6F59F1D68}"/>
                </a:ext>
              </a:extLst>
            </p:cNvPr>
            <p:cNvSpPr/>
            <p:nvPr/>
          </p:nvSpPr>
          <p:spPr>
            <a:xfrm>
              <a:off x="5548310" y="5549321"/>
              <a:ext cx="1733551" cy="334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게임 방법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CC7F71-B890-4806-A14A-0EC30AF5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7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화면 구성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F05907-2670-4FD7-A0B6-1B173B58DA5A}"/>
              </a:ext>
            </a:extLst>
          </p:cNvPr>
          <p:cNvSpPr/>
          <p:nvPr/>
        </p:nvSpPr>
        <p:spPr>
          <a:xfrm>
            <a:off x="2019300" y="1768474"/>
            <a:ext cx="2943225" cy="457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A0A2FA-53F8-4382-958F-E456C7759814}"/>
              </a:ext>
            </a:extLst>
          </p:cNvPr>
          <p:cNvSpPr/>
          <p:nvPr/>
        </p:nvSpPr>
        <p:spPr>
          <a:xfrm>
            <a:off x="2019300" y="1768473"/>
            <a:ext cx="2943225" cy="584202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상태바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A6A1B5-EFCC-4714-9E9A-6E6E7E0057B9}"/>
              </a:ext>
            </a:extLst>
          </p:cNvPr>
          <p:cNvSpPr/>
          <p:nvPr/>
        </p:nvSpPr>
        <p:spPr>
          <a:xfrm>
            <a:off x="2838450" y="3902869"/>
            <a:ext cx="1228725" cy="120491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583198-BBFD-40C1-A265-417A4C26348C}"/>
              </a:ext>
            </a:extLst>
          </p:cNvPr>
          <p:cNvSpPr/>
          <p:nvPr/>
        </p:nvSpPr>
        <p:spPr>
          <a:xfrm>
            <a:off x="2019299" y="5756272"/>
            <a:ext cx="2943225" cy="584202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버튼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E28E72-4248-45A5-B151-79840AAB7E14}"/>
              </a:ext>
            </a:extLst>
          </p:cNvPr>
          <p:cNvCxnSpPr>
            <a:stCxn id="2" idx="3"/>
          </p:cNvCxnSpPr>
          <p:nvPr/>
        </p:nvCxnSpPr>
        <p:spPr>
          <a:xfrm flipV="1">
            <a:off x="4962525" y="2047875"/>
            <a:ext cx="1314450" cy="126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63DAB6-9E8D-4B41-9993-5B9061A3E8A2}"/>
              </a:ext>
            </a:extLst>
          </p:cNvPr>
          <p:cNvSpPr txBox="1"/>
          <p:nvPr/>
        </p:nvSpPr>
        <p:spPr>
          <a:xfrm>
            <a:off x="6305792" y="1724709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시간에 따른 캐릭터의 상태 및</a:t>
            </a:r>
            <a:endParaRPr lang="en-US" altLang="ko-KR" dirty="0"/>
          </a:p>
          <a:p>
            <a:r>
              <a:rPr lang="ko-KR" altLang="en-US" dirty="0"/>
              <a:t>경험치를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E7E643-9FA2-48EE-9559-D5A34183994B}"/>
              </a:ext>
            </a:extLst>
          </p:cNvPr>
          <p:cNvSpPr txBox="1"/>
          <p:nvPr/>
        </p:nvSpPr>
        <p:spPr>
          <a:xfrm>
            <a:off x="6391762" y="4182159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정해진 시간이 지나면 성장하는</a:t>
            </a:r>
            <a:endParaRPr lang="en-US" altLang="ko-KR" dirty="0"/>
          </a:p>
          <a:p>
            <a:r>
              <a:rPr lang="ko-KR" altLang="en-US" dirty="0"/>
              <a:t>모습을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B70AE-6583-4B43-A187-4F0BF623ACC0}"/>
              </a:ext>
            </a:extLst>
          </p:cNvPr>
          <p:cNvSpPr txBox="1"/>
          <p:nvPr/>
        </p:nvSpPr>
        <p:spPr>
          <a:xfrm>
            <a:off x="6391762" y="5664883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상태를 유지하기 위해</a:t>
            </a:r>
            <a:endParaRPr lang="en-US" altLang="ko-KR" dirty="0"/>
          </a:p>
          <a:p>
            <a:r>
              <a:rPr lang="ko-KR" altLang="en-US" dirty="0"/>
              <a:t>필요한 기능 버튼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0FA4D1-F7B9-4ABE-AEF8-EE98991016B3}"/>
              </a:ext>
            </a:extLst>
          </p:cNvPr>
          <p:cNvCxnSpPr/>
          <p:nvPr/>
        </p:nvCxnSpPr>
        <p:spPr>
          <a:xfrm flipV="1">
            <a:off x="4976932" y="6035674"/>
            <a:ext cx="1314450" cy="126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39962D-9356-4206-AE54-EFA7C0D3F576}"/>
              </a:ext>
            </a:extLst>
          </p:cNvPr>
          <p:cNvCxnSpPr>
            <a:cxnSpLocks/>
            <a:stCxn id="3" idx="6"/>
            <a:endCxn id="23" idx="1"/>
          </p:cNvCxnSpPr>
          <p:nvPr/>
        </p:nvCxnSpPr>
        <p:spPr>
          <a:xfrm flipV="1">
            <a:off x="4067175" y="4505325"/>
            <a:ext cx="232458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1DEEF-36E9-4F45-B1B7-6860B1BF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9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F0907FC4-538E-408C-9711-4A9BA28DEA31}"/>
              </a:ext>
            </a:extLst>
          </p:cNvPr>
          <p:cNvSpPr/>
          <p:nvPr/>
        </p:nvSpPr>
        <p:spPr>
          <a:xfrm>
            <a:off x="1885950" y="2601317"/>
            <a:ext cx="8420100" cy="1655366"/>
          </a:xfrm>
          <a:prstGeom prst="snip1Rect">
            <a:avLst/>
          </a:prstGeom>
          <a:solidFill>
            <a:srgbClr val="FFF8E1"/>
          </a:solidFill>
          <a:ln w="19050">
            <a:solidFill>
              <a:srgbClr val="273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273C18"/>
                </a:solidFill>
              </a:rPr>
              <a:t>구현 예정 기능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744DE7-6509-4676-800E-4AD7DD9D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9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기능 </a:t>
            </a:r>
            <a:r>
              <a:rPr lang="en-US" altLang="ko-KR" sz="4500" dirty="0">
                <a:solidFill>
                  <a:srgbClr val="273C18"/>
                </a:solidFill>
              </a:rPr>
              <a:t>-&gt; </a:t>
            </a:r>
            <a:r>
              <a:rPr lang="ko-KR" altLang="en-US" sz="4500" dirty="0">
                <a:solidFill>
                  <a:srgbClr val="273C18"/>
                </a:solidFill>
              </a:rPr>
              <a:t>키우기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6B357A-677C-42EC-99E4-BC509B5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상태 </a:t>
            </a:r>
            <a:r>
              <a:rPr lang="en-US" altLang="ko-KR" sz="2600" dirty="0">
                <a:solidFill>
                  <a:srgbClr val="273C18"/>
                </a:solidFill>
              </a:rPr>
              <a:t>: </a:t>
            </a:r>
            <a:r>
              <a:rPr lang="ko-KR" altLang="en-US" sz="2600" dirty="0">
                <a:solidFill>
                  <a:srgbClr val="273C18"/>
                </a:solidFill>
              </a:rPr>
              <a:t>포만감</a:t>
            </a:r>
            <a:r>
              <a:rPr lang="en-US" altLang="ko-KR" sz="2600" dirty="0">
                <a:solidFill>
                  <a:srgbClr val="273C18"/>
                </a:solidFill>
              </a:rPr>
              <a:t>, </a:t>
            </a:r>
            <a:r>
              <a:rPr lang="ko-KR" altLang="en-US" sz="2600" dirty="0">
                <a:solidFill>
                  <a:srgbClr val="273C18"/>
                </a:solidFill>
              </a:rPr>
              <a:t>스트레스</a:t>
            </a:r>
            <a:r>
              <a:rPr lang="en-US" altLang="ko-KR" sz="2600" dirty="0">
                <a:solidFill>
                  <a:srgbClr val="273C18"/>
                </a:solidFill>
              </a:rPr>
              <a:t>, </a:t>
            </a:r>
            <a:r>
              <a:rPr lang="ko-KR" altLang="en-US" sz="2600" dirty="0">
                <a:solidFill>
                  <a:srgbClr val="273C18"/>
                </a:solidFill>
              </a:rPr>
              <a:t>행복</a:t>
            </a:r>
            <a:r>
              <a:rPr lang="en-US" altLang="ko-KR" sz="2600" dirty="0">
                <a:solidFill>
                  <a:srgbClr val="273C18"/>
                </a:solidFill>
              </a:rPr>
              <a:t>, Active, </a:t>
            </a:r>
            <a:r>
              <a:rPr lang="ko-KR" altLang="en-US" sz="2600" dirty="0">
                <a:solidFill>
                  <a:srgbClr val="273C18"/>
                </a:solidFill>
              </a:rPr>
              <a:t>건강</a:t>
            </a:r>
            <a:r>
              <a:rPr lang="en-US" altLang="ko-KR" sz="2600" dirty="0">
                <a:solidFill>
                  <a:srgbClr val="273C18"/>
                </a:solidFill>
              </a:rPr>
              <a:t>, </a:t>
            </a:r>
            <a:r>
              <a:rPr lang="ko-KR" altLang="en-US" sz="2600" dirty="0">
                <a:solidFill>
                  <a:srgbClr val="273C18"/>
                </a:solidFill>
              </a:rPr>
              <a:t>성장속도</a:t>
            </a:r>
            <a:r>
              <a:rPr lang="en-US" altLang="ko-KR" sz="2600" dirty="0">
                <a:solidFill>
                  <a:srgbClr val="273C18"/>
                </a:solidFill>
              </a:rPr>
              <a:t>(</a:t>
            </a:r>
            <a:r>
              <a:rPr lang="ko-KR" altLang="en-US" sz="2600" dirty="0">
                <a:solidFill>
                  <a:srgbClr val="273C18"/>
                </a:solidFill>
              </a:rPr>
              <a:t>경험치</a:t>
            </a:r>
            <a:r>
              <a:rPr lang="en-US" altLang="ko-KR" sz="2600" dirty="0">
                <a:solidFill>
                  <a:srgbClr val="273C18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시간에 따라 각 상태가 변함</a:t>
            </a:r>
            <a:endParaRPr lang="en-US" altLang="ko-KR" sz="2600" dirty="0">
              <a:solidFill>
                <a:srgbClr val="273C18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예</a:t>
            </a:r>
            <a:r>
              <a:rPr lang="en-US" altLang="ko-KR" sz="2600" dirty="0">
                <a:solidFill>
                  <a:srgbClr val="273C18"/>
                </a:solidFill>
              </a:rPr>
              <a:t>) </a:t>
            </a:r>
            <a:r>
              <a:rPr lang="ko-KR" altLang="en-US" sz="2600" dirty="0">
                <a:solidFill>
                  <a:srgbClr val="273C18"/>
                </a:solidFill>
              </a:rPr>
              <a:t>지정된 시간동안 밥을 주지 않으면 포만감 상태가 감소한다</a:t>
            </a:r>
            <a:r>
              <a:rPr lang="en-US" altLang="ko-KR" sz="2600" dirty="0">
                <a:solidFill>
                  <a:srgbClr val="273C18"/>
                </a:solidFill>
              </a:rPr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600" dirty="0">
                <a:solidFill>
                  <a:srgbClr val="273C18"/>
                </a:solidFill>
              </a:rPr>
              <a:t>    </a:t>
            </a:r>
            <a:r>
              <a:rPr lang="en-US" altLang="ko-KR" sz="2600" dirty="0">
                <a:solidFill>
                  <a:srgbClr val="273C18"/>
                </a:solidFill>
              </a:rPr>
              <a:t>-&gt; </a:t>
            </a:r>
            <a:r>
              <a:rPr lang="ko-KR" altLang="en-US" sz="2600" dirty="0">
                <a:solidFill>
                  <a:srgbClr val="273C18"/>
                </a:solidFill>
              </a:rPr>
              <a:t>기능 버튼 중 </a:t>
            </a:r>
            <a:r>
              <a:rPr lang="en-US" altLang="ko-KR" sz="2600" dirty="0">
                <a:solidFill>
                  <a:srgbClr val="273C18"/>
                </a:solidFill>
              </a:rPr>
              <a:t>“</a:t>
            </a:r>
            <a:r>
              <a:rPr lang="ko-KR" altLang="en-US" sz="2600" dirty="0">
                <a:solidFill>
                  <a:srgbClr val="273C18"/>
                </a:solidFill>
              </a:rPr>
              <a:t>밥 주기</a:t>
            </a:r>
            <a:r>
              <a:rPr lang="en-US" altLang="ko-KR" sz="2600" dirty="0">
                <a:solidFill>
                  <a:srgbClr val="273C18"/>
                </a:solidFill>
              </a:rPr>
              <a:t>”</a:t>
            </a:r>
            <a:r>
              <a:rPr lang="ko-KR" altLang="en-US" sz="2600" dirty="0">
                <a:solidFill>
                  <a:srgbClr val="273C18"/>
                </a:solidFill>
              </a:rPr>
              <a:t>를 누르면 포만감 상태가 증가한다</a:t>
            </a:r>
            <a:r>
              <a:rPr lang="en-US" altLang="ko-KR" sz="2600" dirty="0">
                <a:solidFill>
                  <a:srgbClr val="273C18"/>
                </a:solidFill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566223-7E53-49C4-9AEC-686F788D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기능 </a:t>
            </a:r>
            <a:r>
              <a:rPr lang="en-US" altLang="ko-KR" sz="4500" dirty="0">
                <a:solidFill>
                  <a:srgbClr val="273C18"/>
                </a:solidFill>
              </a:rPr>
              <a:t>-&gt; </a:t>
            </a:r>
            <a:r>
              <a:rPr lang="ko-KR" altLang="en-US" sz="4500" dirty="0">
                <a:solidFill>
                  <a:srgbClr val="273C18"/>
                </a:solidFill>
              </a:rPr>
              <a:t>흔들림 감지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6B357A-677C-42EC-99E4-BC509B5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8425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vibrator</a:t>
            </a:r>
            <a:r>
              <a:rPr lang="ko-KR" altLang="en-US" sz="2600" dirty="0">
                <a:solidFill>
                  <a:srgbClr val="273C18"/>
                </a:solidFill>
              </a:rPr>
              <a:t>를 이용하여 흔들림 감지</a:t>
            </a:r>
            <a:endParaRPr lang="en-US" altLang="ko-KR" sz="2600" dirty="0">
              <a:solidFill>
                <a:srgbClr val="273C18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>
                <a:solidFill>
                  <a:srgbClr val="273C18"/>
                </a:solidFill>
              </a:rPr>
              <a:t> 위아래로 흔들릴 때마다 캐릭터가 진동을 느끼고 스트레스 상태가 증가함</a:t>
            </a:r>
            <a:endParaRPr lang="en-US" altLang="ko-KR" sz="2600" dirty="0">
              <a:solidFill>
                <a:srgbClr val="273C18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2DA8BE-F2CA-4A5F-8833-71AD4E8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15911E-F39A-42B1-9C71-5F78DB72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977899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273C18"/>
                </a:solidFill>
              </a:rPr>
              <a:t>기능 </a:t>
            </a:r>
            <a:r>
              <a:rPr lang="en-US" altLang="ko-KR" sz="4500" dirty="0">
                <a:solidFill>
                  <a:srgbClr val="273C18"/>
                </a:solidFill>
              </a:rPr>
              <a:t>-&gt; Notification</a:t>
            </a:r>
            <a:endParaRPr lang="ko-KR" altLang="en-US" sz="4500" dirty="0">
              <a:solidFill>
                <a:srgbClr val="273C18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6B357A-677C-42EC-99E4-BC509B5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>
                <a:solidFill>
                  <a:srgbClr val="273C18"/>
                </a:solidFill>
              </a:rPr>
              <a:t> 어플이 꺼진 상태에서도 일정 시간이 지나면 캐릭터의 상태를 알 수 있도록 알림 창을 띄운다</a:t>
            </a:r>
            <a:r>
              <a:rPr lang="en-US" altLang="ko-KR" sz="2600" dirty="0">
                <a:solidFill>
                  <a:srgbClr val="273C18"/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rgbClr val="273C18"/>
                </a:solidFill>
              </a:rPr>
              <a:t> </a:t>
            </a:r>
            <a:r>
              <a:rPr lang="ko-KR" altLang="en-US" sz="2600" dirty="0">
                <a:solidFill>
                  <a:srgbClr val="273C18"/>
                </a:solidFill>
              </a:rPr>
              <a:t>예</a:t>
            </a:r>
            <a:r>
              <a:rPr lang="en-US" altLang="ko-KR" sz="2600" dirty="0">
                <a:solidFill>
                  <a:srgbClr val="273C18"/>
                </a:solidFill>
              </a:rPr>
              <a:t>) </a:t>
            </a:r>
            <a:r>
              <a:rPr lang="ko-KR" altLang="en-US" sz="2600" dirty="0">
                <a:solidFill>
                  <a:srgbClr val="273C18"/>
                </a:solidFill>
              </a:rPr>
              <a:t>포만감 상태가 일정 수치 이하가 되면 알림 창을 통해 상태를 알려준다</a:t>
            </a:r>
            <a:r>
              <a:rPr lang="en-US" altLang="ko-KR" sz="2600" dirty="0">
                <a:solidFill>
                  <a:srgbClr val="273C18"/>
                </a:solidFill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71E647-6D86-427C-876E-17ED8060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9C11-9433-4E13-B5ED-D4B87A2581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5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305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캡스톤 디자인1 (3/19)</vt:lpstr>
      <vt:lpstr>목차</vt:lpstr>
      <vt:lpstr>개요</vt:lpstr>
      <vt:lpstr>화면 구성</vt:lpstr>
      <vt:lpstr>화면 구성</vt:lpstr>
      <vt:lpstr>PowerPoint 프레젠테이션</vt:lpstr>
      <vt:lpstr>기능 -&gt; 키우기</vt:lpstr>
      <vt:lpstr>기능 -&gt; 흔들림 감지</vt:lpstr>
      <vt:lpstr>기능 -&gt; Notification</vt:lpstr>
      <vt:lpstr>기능 -&gt; 네트워크</vt:lpstr>
      <vt:lpstr>개발 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몇조 피낭러</dc:title>
  <dc:creator>김태민</dc:creator>
  <cp:lastModifiedBy>김보현</cp:lastModifiedBy>
  <cp:revision>15</cp:revision>
  <dcterms:created xsi:type="dcterms:W3CDTF">2018-03-12T09:49:15Z</dcterms:created>
  <dcterms:modified xsi:type="dcterms:W3CDTF">2018-03-18T11:49:48Z</dcterms:modified>
</cp:coreProperties>
</file>