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529" r:id="rId2"/>
    <p:sldId id="504" r:id="rId3"/>
    <p:sldId id="505" r:id="rId4"/>
    <p:sldId id="506" r:id="rId5"/>
    <p:sldId id="528" r:id="rId6"/>
    <p:sldId id="525" r:id="rId7"/>
    <p:sldId id="526" r:id="rId8"/>
    <p:sldId id="527" r:id="rId9"/>
  </p:sldIdLst>
  <p:sldSz cx="9144000" cy="5143500" type="screen16x9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9E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434" autoAdjust="0"/>
  </p:normalViewPr>
  <p:slideViewPr>
    <p:cSldViewPr>
      <p:cViewPr varScale="1">
        <p:scale>
          <a:sx n="88" d="100"/>
          <a:sy n="88" d="100"/>
        </p:scale>
        <p:origin x="-592" y="-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9CAB0-F483-43E1-BFED-B18855D5839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570B-5B27-4C7B-99E0-0DB4F7D54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4F83-1A15-4131-80DA-182DB62E90E9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E6548-BE6E-41DC-A67A-D4C2534020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828801"/>
            <a:ext cx="7772400" cy="871538"/>
          </a:xfrm>
        </p:spPr>
        <p:txBody>
          <a:bodyPr/>
          <a:lstStyle>
            <a:lvl1pPr algn="ctr">
              <a:defRPr sz="4100">
                <a:solidFill>
                  <a:srgbClr val="3760A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6050"/>
            <a:ext cx="6400801" cy="514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92" y="91678"/>
            <a:ext cx="7144540" cy="251222"/>
          </a:xfrm>
        </p:spPr>
        <p:txBody>
          <a:bodyPr/>
          <a:lstStyle>
            <a:lvl1pPr>
              <a:defRPr>
                <a:sym typeface="Wingding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571501"/>
            <a:ext cx="8620125" cy="4286249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>
                <a:solidFill>
                  <a:srgbClr val="3760AA"/>
                </a:solidFill>
              </a:defRPr>
            </a:lvl1pPr>
            <a:lvl2pPr marL="400050" indent="-228600">
              <a:buClr>
                <a:srgbClr val="FFC000"/>
              </a:buClr>
              <a:defRPr/>
            </a:lvl2pPr>
            <a:lvl3pPr marL="628650" indent="-22860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802" y="4923769"/>
            <a:ext cx="431589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19379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2114550"/>
            <a:ext cx="8229601" cy="857250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67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8279"/>
            <a:ext cx="8077200" cy="51435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3968262" cy="4229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6138" y="609600"/>
            <a:ext cx="426353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6138" y="2781300"/>
            <a:ext cx="4273062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0491" y="4923770"/>
            <a:ext cx="3594539" cy="24237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mtClean="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35157463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09550" y="514351"/>
            <a:ext cx="8696325" cy="4343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1802" y="4923769"/>
            <a:ext cx="431589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0413" y="4947418"/>
            <a:ext cx="956109" cy="219731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9122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814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7662" y="91678"/>
            <a:ext cx="7144540" cy="2512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948" y="4893863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06832"/>
            <a:ext cx="400154" cy="24050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0677" y="10236"/>
            <a:ext cx="33762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8277" y="0"/>
            <a:ext cx="52050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677" y="10236"/>
            <a:ext cx="33762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8277" y="0"/>
            <a:ext cx="52050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41517" y="4932844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40677" y="4968468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0677" y="10236"/>
            <a:ext cx="33762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798277" y="0"/>
            <a:ext cx="52050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3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</p:sldLayoutIdLst>
  <p:hf hdr="0" ftr="0" dt="0"/>
  <p:txStyles>
    <p:titleStyle>
      <a:lvl1pPr algn="r" defTabSz="685800" rtl="0" eaLnBrk="1" latinLnBrk="0" hangingPunct="1">
        <a:spcBef>
          <a:spcPct val="0"/>
        </a:spcBef>
        <a:buNone/>
        <a:defRPr sz="2300" b="1" kern="1200">
          <a:solidFill>
            <a:srgbClr val="3760A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69069" indent="-169069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16731" indent="-173831" algn="l" defTabSz="6858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371600" y="1428750"/>
            <a:ext cx="6019800" cy="12954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THỰC HÀNH – BÀI  TẬP CHƯƠNG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282354" cy="4324350"/>
          </a:xfrm>
        </p:spPr>
        <p:txBody>
          <a:bodyPr>
            <a:noAutofit/>
          </a:bodyPr>
          <a:lstStyle/>
          <a:p>
            <a:pPr algn="just"/>
            <a:r>
              <a:rPr lang="en-US" b="0" dirty="0" err="1" smtClean="0"/>
              <a:t>Bài</a:t>
            </a:r>
            <a:r>
              <a:rPr lang="en-US" b="0" dirty="0" smtClean="0"/>
              <a:t> 1</a:t>
            </a:r>
            <a:r>
              <a:rPr lang="en-US" b="0" dirty="0"/>
              <a:t>: </a:t>
            </a:r>
            <a:r>
              <a:rPr lang="en-US" b="0" dirty="0" err="1"/>
              <a:t>Xử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ngoại</a:t>
            </a:r>
            <a:r>
              <a:rPr lang="en-US" b="0" dirty="0"/>
              <a:t> </a:t>
            </a:r>
            <a:r>
              <a:rPr lang="en-US" b="0" dirty="0" err="1"/>
              <a:t>lệ</a:t>
            </a:r>
            <a:r>
              <a:rPr lang="en-US" b="0" dirty="0"/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FileNotFoundError</a:t>
            </a:r>
            <a:r>
              <a:rPr lang="en-US" b="0" dirty="0"/>
              <a:t>:</a:t>
            </a:r>
          </a:p>
          <a:p>
            <a:pPr algn="just"/>
            <a:r>
              <a:rPr lang="en-US" b="0" dirty="0" err="1" smtClean="0"/>
              <a:t>Lỗi</a:t>
            </a:r>
            <a:r>
              <a:rPr lang="en-US" b="0" dirty="0" smtClean="0"/>
              <a:t> </a:t>
            </a:r>
            <a:r>
              <a:rPr lang="en-US" b="0" dirty="0" err="1" smtClean="0"/>
              <a:t>này</a:t>
            </a:r>
            <a:r>
              <a:rPr lang="en-US" b="0" dirty="0" smtClean="0"/>
              <a:t> </a:t>
            </a:r>
            <a:r>
              <a:rPr lang="en-US" b="0" dirty="0" err="1" smtClean="0"/>
              <a:t>xuất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 </a:t>
            </a: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 smtClean="0"/>
              <a:t>mở</a:t>
            </a:r>
            <a:r>
              <a:rPr lang="en-US" b="0" dirty="0" smtClean="0"/>
              <a:t> 1 file </a:t>
            </a:r>
            <a:r>
              <a:rPr lang="en-US" b="0" dirty="0" err="1" smtClean="0"/>
              <a:t>mà</a:t>
            </a:r>
            <a:r>
              <a:rPr lang="en-US" b="0" dirty="0" smtClean="0"/>
              <a:t>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tồn</a:t>
            </a:r>
            <a:r>
              <a:rPr lang="en-US" b="0" dirty="0" smtClean="0"/>
              <a:t> </a:t>
            </a:r>
            <a:r>
              <a:rPr lang="en-US" b="0" dirty="0" err="1" smtClean="0"/>
              <a:t>tại</a:t>
            </a:r>
            <a:r>
              <a:rPr lang="en-US" b="0" dirty="0" smtClean="0"/>
              <a:t>.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tồn</a:t>
            </a:r>
            <a:r>
              <a:rPr lang="en-US" b="0" dirty="0" smtClean="0"/>
              <a:t> </a:t>
            </a:r>
            <a:r>
              <a:rPr lang="en-US" b="0" dirty="0" err="1" smtClean="0"/>
              <a:t>tại</a:t>
            </a:r>
            <a:r>
              <a:rPr lang="en-US" b="0" dirty="0" smtClean="0"/>
              <a:t>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thể</a:t>
            </a:r>
            <a:r>
              <a:rPr lang="en-US" b="0" dirty="0" smtClean="0"/>
              <a:t> do file </a:t>
            </a:r>
            <a:r>
              <a:rPr lang="en-US" b="0" dirty="0" err="1" smtClean="0"/>
              <a:t>chưa</a:t>
            </a:r>
            <a:r>
              <a:rPr lang="en-US" b="0" dirty="0" smtClean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hoặc</a:t>
            </a:r>
            <a:r>
              <a:rPr lang="en-US" b="0" dirty="0" smtClean="0"/>
              <a:t> </a:t>
            </a:r>
            <a:r>
              <a:rPr lang="en-US" b="0" dirty="0" err="1" smtClean="0"/>
              <a:t>đường</a:t>
            </a:r>
            <a:r>
              <a:rPr lang="en-US" b="0" dirty="0" smtClean="0"/>
              <a:t> </a:t>
            </a:r>
            <a:r>
              <a:rPr lang="en-US" b="0" dirty="0" err="1" smtClean="0"/>
              <a:t>dẫn</a:t>
            </a:r>
            <a:r>
              <a:rPr lang="en-US" b="0" dirty="0" smtClean="0"/>
              <a:t> </a:t>
            </a:r>
            <a:r>
              <a:rPr lang="en-US" b="0" dirty="0" err="1" smtClean="0"/>
              <a:t>đến</a:t>
            </a:r>
            <a:r>
              <a:rPr lang="en-US" b="0" dirty="0" smtClean="0"/>
              <a:t> file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đúng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: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alice.txt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contents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33776" lvl="2" indent="-233776" algn="just">
              <a:buClr>
                <a:schemeClr val="accent1"/>
              </a:buClr>
            </a:pPr>
            <a:r>
              <a:rPr lang="en-US" sz="1500" dirty="0" err="1"/>
              <a:t>Vì</a:t>
            </a:r>
            <a:r>
              <a:rPr lang="en-US" sz="1500" dirty="0"/>
              <a:t> </a:t>
            </a:r>
            <a:r>
              <a:rPr lang="en-US" sz="1500" dirty="0" err="1"/>
              <a:t>thế</a:t>
            </a:r>
            <a:r>
              <a:rPr lang="en-US" sz="1500" dirty="0"/>
              <a:t>, </a:t>
            </a:r>
            <a:r>
              <a:rPr lang="en-US" sz="1500" dirty="0" err="1"/>
              <a:t>cần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ngoại</a:t>
            </a:r>
            <a:r>
              <a:rPr lang="en-US" sz="1500" dirty="0"/>
              <a:t> </a:t>
            </a:r>
            <a:r>
              <a:rPr lang="en-US" sz="1500" dirty="0" err="1"/>
              <a:t>lệ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: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"File 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filename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tồn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tại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755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601" y="1885950"/>
            <a:ext cx="4038600" cy="1871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7925" tIns="38963" rIns="77925" bIns="38963">
            <a:spAutoFit/>
          </a:bodyPr>
          <a:lstStyle/>
          <a:p>
            <a:pPr marL="233776" lvl="2" indent="-233776" algn="just">
              <a:spcBef>
                <a:spcPts val="256"/>
              </a:spcBef>
              <a:spcAft>
                <a:spcPts val="256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alice.txt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chưa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lvl="2"/>
            <a:endParaRPr lang="en-US" sz="1400" dirty="0"/>
          </a:p>
          <a:p>
            <a:pPr marL="0" lvl="2"/>
            <a:r>
              <a:rPr lang="en-US" sz="1400" dirty="0"/>
              <a:t>    </a:t>
            </a:r>
            <a:r>
              <a:rPr lang="en-US" sz="1400" dirty="0" err="1"/>
              <a:t>Traceback</a:t>
            </a:r>
            <a:r>
              <a:rPr lang="en-US" sz="1400" dirty="0"/>
              <a:t> (most recent call last):</a:t>
            </a:r>
          </a:p>
          <a:p>
            <a:pPr marL="0" lvl="2"/>
            <a:r>
              <a:rPr lang="en-US" sz="1400" dirty="0"/>
              <a:t>    File "alice.py", line 3, in &lt;module&gt;</a:t>
            </a:r>
          </a:p>
          <a:p>
            <a:pPr marL="0" lvl="2"/>
            <a:r>
              <a:rPr lang="en-US" sz="1400" dirty="0"/>
              <a:t>    with open(filename) as </a:t>
            </a:r>
            <a:r>
              <a:rPr lang="en-US" sz="1400" dirty="0" err="1"/>
              <a:t>f_obj</a:t>
            </a:r>
            <a:r>
              <a:rPr lang="en-US" sz="1400" dirty="0"/>
              <a:t>:</a:t>
            </a:r>
          </a:p>
          <a:p>
            <a:pPr marL="0" lvl="2"/>
            <a:r>
              <a:rPr lang="en-US" sz="1400" dirty="0"/>
              <a:t>    </a:t>
            </a:r>
            <a:r>
              <a:rPr lang="en-US" sz="1400" dirty="0" err="1"/>
              <a:t>FileNotFoundError</a:t>
            </a:r>
            <a:r>
              <a:rPr lang="en-US" sz="1400" dirty="0"/>
              <a:t>: [</a:t>
            </a:r>
            <a:r>
              <a:rPr lang="en-US" sz="1400" dirty="0" err="1"/>
              <a:t>Errno</a:t>
            </a:r>
            <a:r>
              <a:rPr lang="en-US" sz="1400" dirty="0"/>
              <a:t> 2] No such file or     </a:t>
            </a:r>
          </a:p>
          <a:p>
            <a:pPr marL="0" lvl="2"/>
            <a:r>
              <a:rPr lang="en-US" sz="1400" dirty="0"/>
              <a:t>                                       directory: '</a:t>
            </a:r>
            <a:r>
              <a:rPr lang="en-US" sz="1400" dirty="0" err="1"/>
              <a:t>alice.txt</a:t>
            </a:r>
            <a:r>
              <a:rPr lang="en-US" sz="1400" dirty="0"/>
              <a:t>'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2038350"/>
            <a:ext cx="422031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263243" y="2509650"/>
            <a:ext cx="198603" cy="29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04800" y="590550"/>
            <a:ext cx="8610600" cy="4324350"/>
          </a:xfrm>
        </p:spPr>
        <p:txBody>
          <a:bodyPr>
            <a:noAutofit/>
          </a:bodyPr>
          <a:lstStyle/>
          <a:p>
            <a:pPr algn="just"/>
            <a:r>
              <a:rPr lang="en-US" b="0" dirty="0" err="1" smtClean="0"/>
              <a:t>Bài</a:t>
            </a:r>
            <a:r>
              <a:rPr lang="en-US" b="0" dirty="0" smtClean="0"/>
              <a:t> 2</a:t>
            </a:r>
            <a:r>
              <a:rPr lang="en-US" b="0" dirty="0"/>
              <a:t>: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xử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ngoại</a:t>
            </a:r>
            <a:r>
              <a:rPr lang="en-US" b="0" dirty="0"/>
              <a:t> </a:t>
            </a:r>
            <a:r>
              <a:rPr lang="en-US" b="0" dirty="0" err="1"/>
              <a:t>lệ</a:t>
            </a:r>
            <a:r>
              <a:rPr lang="en-US" b="0" dirty="0"/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FileNotFoundError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đếm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file text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('alice.txt')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#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f_obj</a:t>
            </a:r>
            <a:endParaRPr lang="en-US" dirty="0"/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contents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/>
              <a:t>#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file alice.txt  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#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contents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</a:t>
            </a:r>
            <a:r>
              <a:rPr lang="en-US" dirty="0" smtClean="0"/>
              <a:t>#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file 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"File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 filename +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tồn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tại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dirty="0" smtClean="0"/>
              <a:t>#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words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dirty="0"/>
              <a:t>#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smtClean="0"/>
              <a:t>contents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endParaRPr lang="en-US" dirty="0" smtClean="0"/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# 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/>
              <a:t>words</a:t>
            </a:r>
            <a:r>
              <a:rPr lang="en-US" dirty="0" smtClean="0"/>
              <a:t> </a:t>
            </a:r>
            <a:endParaRPr lang="en-US" dirty="0"/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(words)    </a:t>
            </a:r>
            <a:r>
              <a:rPr lang="en-US" dirty="0" smtClean="0"/>
              <a:t>#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num_words</a:t>
            </a:r>
            <a:endParaRPr lang="en-US" dirty="0"/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("File " + filename + "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"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493369" cy="4324350"/>
          </a:xfrm>
        </p:spPr>
        <p:txBody>
          <a:bodyPr>
            <a:noAutofit/>
          </a:bodyPr>
          <a:lstStyle/>
          <a:p>
            <a:pPr algn="just"/>
            <a:r>
              <a:rPr lang="en-US" b="0" dirty="0" err="1" smtClean="0"/>
              <a:t>Bài</a:t>
            </a:r>
            <a:r>
              <a:rPr lang="en-US" b="0" dirty="0" smtClean="0"/>
              <a:t> 3</a:t>
            </a:r>
            <a:r>
              <a:rPr lang="en-US" b="0" dirty="0"/>
              <a:t>: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đếm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file text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 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count_words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contents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f_obj.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en-US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"File "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 filename +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tồn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tại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(words)</a:t>
            </a:r>
            <a:endParaRPr lang="en-US" b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("File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+ filename + "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num_words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"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[‘f1.txt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‘f2.txt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‘f3.txt']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filenames:</a:t>
            </a:r>
          </a:p>
          <a:p>
            <a:pPr marL="233776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count_words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b="0" dirty="0" smtClean="0"/>
              <a:t>                    </a:t>
            </a:r>
            <a:r>
              <a:rPr lang="en-US" dirty="0">
                <a:solidFill>
                  <a:srgbClr val="FF0000"/>
                </a:solidFill>
              </a:rPr>
              <a:t># 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count_words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39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7200" y="590550"/>
            <a:ext cx="8440615" cy="3257550"/>
          </a:xfrm>
        </p:spPr>
        <p:txBody>
          <a:bodyPr/>
          <a:lstStyle/>
          <a:p>
            <a:pPr lvl="0" algn="just"/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smtClean="0"/>
              <a:t>4. </a:t>
            </a:r>
            <a:r>
              <a:rPr lang="en-US" b="0" dirty="0" err="1" smtClean="0"/>
              <a:t>Tệp</a:t>
            </a:r>
            <a:r>
              <a:rPr lang="en-US" b="0" dirty="0" smtClean="0"/>
              <a:t> </a:t>
            </a:r>
            <a:r>
              <a:rPr lang="en-US" b="0" dirty="0" err="1"/>
              <a:t>nén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lưu</a:t>
            </a:r>
            <a:r>
              <a:rPr lang="en-US" b="0" dirty="0"/>
              <a:t> </a:t>
            </a:r>
            <a:r>
              <a:rPr lang="en-US" b="0" dirty="0" err="1"/>
              <a:t>trữ</a:t>
            </a:r>
            <a:r>
              <a:rPr lang="en-US" b="0" dirty="0"/>
              <a:t> </a:t>
            </a:r>
            <a:r>
              <a:rPr lang="en-US" b="0" dirty="0" err="1"/>
              <a:t>chứa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hoặc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tệp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bị</a:t>
            </a:r>
            <a:r>
              <a:rPr lang="en-US" b="0" dirty="0"/>
              <a:t> </a:t>
            </a:r>
            <a:r>
              <a:rPr lang="en-US" b="0" dirty="0" err="1"/>
              <a:t>giảm</a:t>
            </a:r>
            <a:r>
              <a:rPr lang="en-US" b="0" dirty="0"/>
              <a:t> </a:t>
            </a:r>
            <a:r>
              <a:rPr lang="en-US" b="0" dirty="0" err="1"/>
              <a:t>kích</a:t>
            </a:r>
            <a:r>
              <a:rPr lang="en-US" b="0" dirty="0"/>
              <a:t> </a:t>
            </a:r>
            <a:r>
              <a:rPr lang="en-US" b="0" dirty="0" err="1"/>
              <a:t>thước</a:t>
            </a:r>
            <a:r>
              <a:rPr lang="en-US" b="0" dirty="0"/>
              <a:t>. </a:t>
            </a:r>
            <a:r>
              <a:rPr lang="en-US" b="0" dirty="0" err="1"/>
              <a:t>Nén</a:t>
            </a:r>
            <a:r>
              <a:rPr lang="en-US" b="0" dirty="0"/>
              <a:t> </a:t>
            </a:r>
            <a:r>
              <a:rPr lang="en-US" b="0" dirty="0" err="1"/>
              <a:t>tập</a:t>
            </a:r>
            <a:r>
              <a:rPr lang="en-US" b="0" dirty="0"/>
              <a:t> tin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điều</a:t>
            </a:r>
            <a:r>
              <a:rPr lang="en-US" b="0" dirty="0"/>
              <a:t> </a:t>
            </a:r>
            <a:r>
              <a:rPr lang="en-US" b="0" dirty="0" err="1"/>
              <a:t>hành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đại</a:t>
            </a:r>
            <a:r>
              <a:rPr lang="en-US" b="0" dirty="0"/>
              <a:t> </a:t>
            </a:r>
            <a:r>
              <a:rPr lang="en-US" b="0" dirty="0" err="1"/>
              <a:t>thường</a:t>
            </a:r>
            <a:r>
              <a:rPr lang="en-US" b="0" dirty="0"/>
              <a:t> </a:t>
            </a:r>
            <a:r>
              <a:rPr lang="en-US" b="0" dirty="0" err="1"/>
              <a:t>khá</a:t>
            </a:r>
            <a:r>
              <a:rPr lang="en-US" b="0" dirty="0"/>
              <a:t> </a:t>
            </a:r>
            <a:r>
              <a:rPr lang="en-US" b="0" dirty="0" err="1"/>
              <a:t>đơn</a:t>
            </a:r>
            <a:r>
              <a:rPr lang="en-US" b="0" dirty="0"/>
              <a:t> </a:t>
            </a:r>
            <a:r>
              <a:rPr lang="en-US" b="0" dirty="0" err="1"/>
              <a:t>giản</a:t>
            </a:r>
            <a:r>
              <a:rPr lang="en-US" b="0" dirty="0"/>
              <a:t>.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nén</a:t>
            </a:r>
            <a:r>
              <a:rPr lang="en-US" b="0" dirty="0" smtClean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nén</a:t>
            </a:r>
            <a:r>
              <a:rPr lang="en-US" b="0" dirty="0"/>
              <a:t> </a:t>
            </a:r>
            <a:r>
              <a:rPr lang="en-US" b="0" dirty="0" err="1"/>
              <a:t>tệp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smtClean="0"/>
              <a:t>Python</a:t>
            </a:r>
            <a:endParaRPr lang="en-US" b="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800" y="666750"/>
            <a:ext cx="8622323" cy="247650"/>
          </a:xfrm>
        </p:spPr>
        <p:txBody>
          <a:bodyPr>
            <a:noAutofit/>
          </a:bodyPr>
          <a:lstStyle/>
          <a:p>
            <a:pPr lvl="0" algn="just"/>
            <a:r>
              <a:rPr lang="en-US" sz="1600" dirty="0" err="1" smtClean="0">
                <a:solidFill>
                  <a:srgbClr val="FF0000"/>
                </a:solidFill>
              </a:rPr>
              <a:t>Tham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khảo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các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lỗi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ngoại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lệ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b="0" dirty="0">
                <a:solidFill>
                  <a:srgbClr val="FF0000"/>
                </a:solidFill>
              </a:rPr>
              <a:t>https://</a:t>
            </a:r>
            <a:r>
              <a:rPr lang="en-US" sz="1600" b="0" dirty="0" smtClean="0">
                <a:solidFill>
                  <a:srgbClr val="FF0000"/>
                </a:solidFill>
              </a:rPr>
              <a:t>docs.python.org/3.8/library/exceptions.html</a:t>
            </a:r>
            <a:endParaRPr lang="en-US" sz="1600" b="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12588"/>
              </p:ext>
            </p:extLst>
          </p:nvPr>
        </p:nvGraphicFramePr>
        <p:xfrm>
          <a:off x="457200" y="1206050"/>
          <a:ext cx="8305800" cy="30421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86000"/>
                <a:gridCol w="6019800"/>
              </a:tblGrid>
              <a:tr h="4641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1" dirty="0" err="1" smtClean="0">
                          <a:effectLst/>
                        </a:rPr>
                        <a:t>Tên</a:t>
                      </a:r>
                      <a:r>
                        <a:rPr lang="en-US" sz="1600" b="1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</a:rPr>
                        <a:t>ngoại</a:t>
                      </a:r>
                      <a:r>
                        <a:rPr lang="en-US" sz="1600" b="1" baseline="0" dirty="0" smtClean="0">
                          <a:effectLst/>
                        </a:rPr>
                        <a:t> </a:t>
                      </a:r>
                      <a:r>
                        <a:rPr lang="en-US" sz="1600" b="1" baseline="0" dirty="0" err="1" smtClean="0">
                          <a:effectLst/>
                        </a:rPr>
                        <a:t>lệ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1" dirty="0" err="1">
                          <a:effectLst/>
                        </a:rPr>
                        <a:t>Chú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Thích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ArithmeticError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tính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toán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giữa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số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nhau</a:t>
                      </a:r>
                      <a:endParaRPr lang="en-US" sz="1600" dirty="0">
                        <a:effectLst/>
                      </a:endParaRPr>
                    </a:p>
                  </a:txBody>
                  <a:tcPr marL="11602" marR="11602" marT="5801" marB="5801" anchor="ctr"/>
                </a:tc>
              </a:tr>
              <a:tr h="185640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OverflowError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>
                          <a:effectLst/>
                        </a:rPr>
                        <a:t>Xuất hiện khi thực hiện tính toán và giá trị của nó vượt quá ngưỡng giới hạn cho phép của kiểu dữ liệu.</a:t>
                      </a:r>
                    </a:p>
                  </a:txBody>
                  <a:tcPr marL="11602" marR="11602" marT="5801" marB="5801" anchor="ctr"/>
                </a:tc>
              </a:tr>
              <a:tr h="8121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FloatingPointError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>
                          <a:effectLst/>
                        </a:rPr>
                        <a:t>Xuất hiện khi tính toán float thất bại.</a:t>
                      </a:r>
                    </a:p>
                  </a:txBody>
                  <a:tcPr marL="11602" marR="11602" marT="5801" marB="5801" anchor="ctr"/>
                </a:tc>
              </a:tr>
              <a:tr h="8121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ZeroDivisonError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>
                          <a:effectLst/>
                        </a:rPr>
                        <a:t>Xuất hiện khi thực hiện phép chia cho 0.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AssertionError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 dirty="0">
                          <a:effectLst/>
                        </a:rPr>
                        <a:t>Xuất hiện trong trường hợp lệnh assert thất bại.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AttributeError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>
                          <a:effectLst/>
                        </a:rPr>
                        <a:t>Xuất hiện khi không tồn tại thuộc tính này, hoặc thiếu tham số truyền vào nó.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EOFError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hàm</a:t>
                      </a:r>
                      <a:r>
                        <a:rPr lang="en-US" sz="1600" dirty="0">
                          <a:effectLst/>
                        </a:rPr>
                        <a:t> input() </a:t>
                      </a:r>
                      <a:r>
                        <a:rPr lang="en-US" sz="1600" dirty="0" err="1">
                          <a:effectLst/>
                        </a:rPr>
                        <a:t>hoặc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cuối</a:t>
                      </a:r>
                      <a:r>
                        <a:rPr lang="en-US" sz="1600" dirty="0">
                          <a:effectLst/>
                        </a:rPr>
                        <a:t> file.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ImportError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lệnh</a:t>
                      </a:r>
                      <a:r>
                        <a:rPr lang="en-US" sz="1600" dirty="0">
                          <a:effectLst/>
                        </a:rPr>
                        <a:t> import </a:t>
                      </a:r>
                      <a:r>
                        <a:rPr lang="en-US" sz="1600" dirty="0" err="1">
                          <a:effectLst/>
                        </a:rPr>
                        <a:t>thất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bại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KeyboardInterrupt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ngắt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dịch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11602" marR="11602" marT="5801" marB="58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91261"/>
              </p:ext>
            </p:extLst>
          </p:nvPr>
        </p:nvGraphicFramePr>
        <p:xfrm>
          <a:off x="492125" y="1274974"/>
          <a:ext cx="8305800" cy="228737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86000"/>
                <a:gridCol w="6019800"/>
              </a:tblGrid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IndexError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index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tồn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list, string,…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KeyError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key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tồn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dictionary.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NameError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một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tồn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phạm</a:t>
                      </a:r>
                      <a:r>
                        <a:rPr lang="en-US" sz="1600" dirty="0">
                          <a:effectLst/>
                        </a:rPr>
                        <a:t> vi </a:t>
                      </a:r>
                      <a:r>
                        <a:rPr lang="en-US" sz="1600" dirty="0" err="1">
                          <a:effectLst/>
                        </a:rPr>
                        <a:t>bạn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gọi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nó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EnvironmentError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một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ngoài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phạm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Python.</a:t>
                      </a:r>
                    </a:p>
                  </a:txBody>
                  <a:tcPr marL="11602" marR="11602" marT="5801" marB="5801" anchor="ctr"/>
                </a:tc>
              </a:tr>
              <a:tr h="150832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IOError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600" dirty="0" err="1">
                          <a:effectLst/>
                        </a:rPr>
                        <a:t>Xuất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input/ output </a:t>
                      </a:r>
                      <a:r>
                        <a:rPr lang="en-US" sz="1600" dirty="0" err="1">
                          <a:effectLst/>
                        </a:rPr>
                        <a:t>thất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bại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hoặc</a:t>
                      </a:r>
                      <a:r>
                        <a:rPr lang="en-US" sz="1600" dirty="0">
                          <a:effectLst/>
                        </a:rPr>
                        <a:t> 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file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thành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công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11602" marR="11602" marT="5801" marB="5801" anchor="ctr"/>
                </a:tc>
              </a:tr>
              <a:tr h="8121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OSError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>
                          <a:effectLst/>
                        </a:rPr>
                        <a:t>Xuất hiện khi có lỗi từ hệ điều hành.</a:t>
                      </a:r>
                    </a:p>
                  </a:txBody>
                  <a:tcPr marL="11602" marR="11602" marT="5801" marB="5801" anchor="ctr"/>
                </a:tc>
              </a:tr>
              <a:tr h="8121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SyntaxError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>
                          <a:effectLst/>
                        </a:rPr>
                        <a:t>Xuất hiện khi chương trình có lỗi cú pháp.</a:t>
                      </a:r>
                    </a:p>
                  </a:txBody>
                  <a:tcPr marL="11602" marR="11602" marT="5801" marB="5801" anchor="ctr"/>
                </a:tc>
              </a:tr>
              <a:tr h="8121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IndentationError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 dirty="0">
                          <a:effectLst/>
                        </a:rPr>
                        <a:t>Xuất hiện khi bạn thụt dòng không đúng.</a:t>
                      </a:r>
                    </a:p>
                  </a:txBody>
                  <a:tcPr marL="11602" marR="11602" marT="5801" marB="58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4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31259"/>
              </p:ext>
            </p:extLst>
          </p:nvPr>
        </p:nvGraphicFramePr>
        <p:xfrm>
          <a:off x="304800" y="742950"/>
          <a:ext cx="8305800" cy="325113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14600"/>
                <a:gridCol w="5791200"/>
              </a:tblGrid>
              <a:tr h="150832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SystemError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>
                          <a:effectLst/>
                        </a:rPr>
                        <a:t>Xuất hiện khi trình biên dịch có vấn đề nhưng mà nó lại không tự động exit.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SystemExit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>
                          <a:effectLst/>
                        </a:rPr>
                        <a:t>Xuất hiện khi trình biên dịch được thoát bởi sys.exit().</a:t>
                      </a:r>
                    </a:p>
                  </a:txBody>
                  <a:tcPr marL="11602" marR="11602" marT="5801" marB="5801" anchor="ctr"/>
                </a:tc>
              </a:tr>
              <a:tr h="185640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TypeError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>
                          <a:effectLst/>
                        </a:rPr>
                        <a:t>Xuất hiện khi thực thi toán tử hoặc hàm mà kiểu dữ liệu bị sai so với kiểu dữ liệu đã định nghĩa ban đầu.</a:t>
                      </a:r>
                    </a:p>
                  </a:txBody>
                  <a:tcPr marL="11602" marR="11602" marT="5801" marB="5801" anchor="ctr"/>
                </a:tc>
              </a:tr>
              <a:tr h="255254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ValueError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 dirty="0">
                          <a:effectLst/>
                        </a:rPr>
                        <a:t>Xuất hiện khi chúng ta build 1 function mà kiểu dữ liệu đúng nhưng khi chúng ta thiết lập ở tham số là khác so với khi truyền vào.</a:t>
                      </a:r>
                    </a:p>
                  </a:txBody>
                  <a:tcPr marL="11602" marR="11602" marT="5801" marB="5801" anchor="ctr"/>
                </a:tc>
              </a:tr>
              <a:tr h="116025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RuntimeError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 dirty="0">
                          <a:effectLst/>
                        </a:rPr>
                        <a:t>Xuất hiện khi lỗi được sinh ra không thuộc một danh mục nào.</a:t>
                      </a:r>
                    </a:p>
                  </a:txBody>
                  <a:tcPr marL="11602" marR="11602" marT="5801" marB="5801" anchor="ctr"/>
                </a:tc>
              </a:tr>
              <a:tr h="22044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NotImplementedError</a:t>
                      </a: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 dirty="0">
                          <a:effectLst/>
                        </a:rPr>
                        <a:t>Xuất hiện khi một phương thức trừu tượng cần được thực hiện trong lớp kế thừa chứ không phải là lớp thực thi</a:t>
                      </a:r>
                    </a:p>
                  </a:txBody>
                  <a:tcPr marL="11602" marR="11602" marT="5801" marB="5801" anchor="ctr"/>
                </a:tc>
              </a:tr>
              <a:tr h="22044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 dirty="0" err="1">
                          <a:effectLst/>
                        </a:rPr>
                        <a:t>UnboundLocalError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602" marR="11602" marT="5801" marB="5801" anchor="ctr"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vi-VN" sz="1600" dirty="0">
                          <a:effectLst/>
                        </a:rPr>
                        <a:t>Xuất hiện khi chúng ta cố tình truy cập vào một biến trong hàm hoặc phương thức, nhưng không thiết lập giá trị cho nó.</a:t>
                      </a:r>
                    </a:p>
                  </a:txBody>
                  <a:tcPr marL="11602" marR="11602" marT="5801" marB="58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.0-Overview of CG 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Python_BaiTap_Chapter2_Part_2</Template>
  <TotalTime>11863</TotalTime>
  <Words>887</Words>
  <Application>Microsoft Office PowerPoint</Application>
  <PresentationFormat>On-screen Show (16:9)</PresentationFormat>
  <Paragraphs>114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CG.0-Overview of CG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NềN TẢNG máy chỦ CHIA SẺ VÀ BÀI TOÁN VECTOR PACKING TRONG CUNG CẤP TÀI NGUYÊN CHO DỊCH VỤ ẢO HÓA</dc:title>
  <dc:creator>User</dc:creator>
  <cp:lastModifiedBy>Windows User</cp:lastModifiedBy>
  <cp:revision>937</cp:revision>
  <dcterms:created xsi:type="dcterms:W3CDTF">2014-08-21T14:18:13Z</dcterms:created>
  <dcterms:modified xsi:type="dcterms:W3CDTF">2023-09-17T06:27:58Z</dcterms:modified>
</cp:coreProperties>
</file>