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5" r:id="rId1"/>
    <p:sldMasterId id="2147483682" r:id="rId2"/>
  </p:sldMasterIdLst>
  <p:notesMasterIdLst>
    <p:notesMasterId r:id="rId13"/>
  </p:notesMasterIdLst>
  <p:handoutMasterIdLst>
    <p:handoutMasterId r:id="rId14"/>
  </p:handoutMasterIdLst>
  <p:sldIdLst>
    <p:sldId id="553" r:id="rId3"/>
    <p:sldId id="544" r:id="rId4"/>
    <p:sldId id="533" r:id="rId5"/>
    <p:sldId id="543" r:id="rId6"/>
    <p:sldId id="545" r:id="rId7"/>
    <p:sldId id="546" r:id="rId8"/>
    <p:sldId id="549" r:id="rId9"/>
    <p:sldId id="550" r:id="rId10"/>
    <p:sldId id="551" r:id="rId11"/>
    <p:sldId id="552" r:id="rId12"/>
  </p:sldIdLst>
  <p:sldSz cx="9144000" cy="5143500" type="screen16x9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9E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34" autoAdjust="0"/>
  </p:normalViewPr>
  <p:slideViewPr>
    <p:cSldViewPr>
      <p:cViewPr varScale="1">
        <p:scale>
          <a:sx n="88" d="100"/>
          <a:sy n="88" d="100"/>
        </p:scale>
        <p:origin x="-588" y="-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9CAB0-F483-43E1-BFED-B18855D5839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570B-5B27-4C7B-99E0-0DB4F7D54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4F83-1A15-4131-80DA-182DB62E90E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E6548-BE6E-41DC-A67A-D4C2534020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828801"/>
            <a:ext cx="7772400" cy="871538"/>
          </a:xfrm>
        </p:spPr>
        <p:txBody>
          <a:bodyPr/>
          <a:lstStyle>
            <a:lvl1pPr algn="ctr">
              <a:defRPr sz="4100">
                <a:solidFill>
                  <a:srgbClr val="3760A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6050"/>
            <a:ext cx="6400801" cy="51435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0" y="0"/>
            <a:ext cx="9144000" cy="5143500"/>
          </a:xfrm>
          <a:prstGeom prst="roundRect">
            <a:avLst>
              <a:gd name="adj" fmla="val 2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E7FF6E0A-BB86-468B-AF98-E5A91C654B54}" type="datetime1">
              <a:rPr lang="en-US" smtClean="0"/>
              <a:pPr/>
              <a:t>8/22/2023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249" y="1143000"/>
            <a:ext cx="8873454" cy="117440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8249" y="1103067"/>
            <a:ext cx="8873454" cy="904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8249" y="2317401"/>
            <a:ext cx="8873454" cy="828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9519" y="1246755"/>
            <a:ext cx="8094515" cy="110251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0" y="0"/>
            <a:ext cx="9144000" cy="5143500"/>
          </a:xfrm>
          <a:prstGeom prst="roundRect">
            <a:avLst>
              <a:gd name="adj" fmla="val 2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1" y="4643437"/>
            <a:ext cx="2476500" cy="357188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E7FF6E0A-BB86-468B-AF98-E5A91C654B54}" type="datetime1">
              <a:rPr lang="en-US" smtClean="0">
                <a:solidFill>
                  <a:prstClr val="black"/>
                </a:solidFill>
              </a:rPr>
              <a:pPr/>
              <a:t>8/22/2023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250" y="1600201"/>
            <a:ext cx="8873454" cy="117440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250" y="1560267"/>
            <a:ext cx="8873454" cy="904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50" y="2774601"/>
            <a:ext cx="8873454" cy="828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9520" y="1703957"/>
            <a:ext cx="8094515" cy="110251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986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92" y="91678"/>
            <a:ext cx="7144540" cy="251222"/>
          </a:xfrm>
        </p:spPr>
        <p:txBody>
          <a:bodyPr/>
          <a:lstStyle>
            <a:lvl1pPr>
              <a:defRPr>
                <a:sym typeface="Wingding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571501"/>
            <a:ext cx="8620125" cy="4286249"/>
          </a:xfrm>
        </p:spPr>
        <p:txBody>
          <a:bodyPr/>
          <a:lstStyle>
            <a:lvl1pPr>
              <a:buClr>
                <a:srgbClr val="FF0000"/>
              </a:buClr>
              <a:defRPr>
                <a:solidFill>
                  <a:srgbClr val="3760AA"/>
                </a:solidFill>
              </a:defRPr>
            </a:lvl1pPr>
            <a:lvl2pPr marL="400050" indent="-228600">
              <a:buClr>
                <a:srgbClr val="FFC000"/>
              </a:buClr>
              <a:defRPr/>
            </a:lvl2pPr>
            <a:lvl3pPr marL="628650" indent="-22860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802" y="4923769"/>
            <a:ext cx="431589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smtClean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519379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2114550"/>
            <a:ext cx="8229601" cy="857250"/>
          </a:xfrm>
        </p:spPr>
        <p:txBody>
          <a:bodyPr/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67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8279"/>
            <a:ext cx="8077200" cy="51435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09600"/>
            <a:ext cx="3968262" cy="4229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6138" y="609600"/>
            <a:ext cx="4263537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6138" y="2781300"/>
            <a:ext cx="4273062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0491" y="4923770"/>
            <a:ext cx="3594539" cy="24237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mtClean="0">
                <a:solidFill>
                  <a:schemeClr val="accent1">
                    <a:lumMod val="75000"/>
                  </a:schemeClr>
                </a:solidFill>
              </a:rPr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35157463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1802" y="4923769"/>
            <a:ext cx="431589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smtClean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0413" y="4947418"/>
            <a:ext cx="956109" cy="219731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9122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3814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7662" y="91678"/>
            <a:ext cx="7144540" cy="25122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" y="514351"/>
            <a:ext cx="8696325" cy="434339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948" y="4893863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06832"/>
            <a:ext cx="400154" cy="24050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0677" y="10236"/>
            <a:ext cx="33762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r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798277" y="0"/>
            <a:ext cx="52050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30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61" r:id="rId17"/>
    <p:sldLayoutId id="2147483664" r:id="rId18"/>
  </p:sldLayoutIdLst>
  <p:hf hdr="0" ftr="0" dt="0"/>
  <p:txStyles>
    <p:titleStyle>
      <a:lvl1pPr algn="r" defTabSz="685800" rtl="0" eaLnBrk="1" latinLnBrk="0" hangingPunct="1">
        <a:spcBef>
          <a:spcPct val="0"/>
        </a:spcBef>
        <a:buNone/>
        <a:defRPr sz="2300" b="1" kern="1200">
          <a:solidFill>
            <a:srgbClr val="3760A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69069" indent="-169069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516731" indent="-173831" algn="l" defTabSz="6858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371600" y="1428750"/>
            <a:ext cx="6019800" cy="12954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THỰC HÀNH – BÀI  TẬP CHƯƠNG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PART 1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04800" y="666750"/>
            <a:ext cx="8534400" cy="4133850"/>
          </a:xfrm>
        </p:spPr>
        <p:txBody>
          <a:bodyPr>
            <a:no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17: </a:t>
            </a:r>
            <a:r>
              <a:rPr lang="en-US" b="0" dirty="0" err="1" smtClean="0"/>
              <a:t>Khi</a:t>
            </a:r>
            <a:r>
              <a:rPr lang="en-US" b="0" dirty="0" smtClean="0"/>
              <a:t> </a:t>
            </a:r>
            <a:r>
              <a:rPr lang="en-US" b="0" dirty="0" err="1"/>
              <a:t>gió</a:t>
            </a:r>
            <a:r>
              <a:rPr lang="en-US" b="0" dirty="0"/>
              <a:t> </a:t>
            </a:r>
            <a:r>
              <a:rPr lang="en-US" b="0" dirty="0" err="1"/>
              <a:t>thổi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thời</a:t>
            </a:r>
            <a:r>
              <a:rPr lang="en-US" b="0" dirty="0"/>
              <a:t> </a:t>
            </a:r>
            <a:r>
              <a:rPr lang="en-US" b="0" dirty="0" err="1"/>
              <a:t>tiết</a:t>
            </a:r>
            <a:r>
              <a:rPr lang="en-US" b="0" dirty="0"/>
              <a:t> </a:t>
            </a:r>
            <a:r>
              <a:rPr lang="en-US" b="0" dirty="0" err="1"/>
              <a:t>lạnh</a:t>
            </a:r>
            <a:r>
              <a:rPr lang="en-US" b="0" dirty="0"/>
              <a:t>,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khí</a:t>
            </a:r>
            <a:r>
              <a:rPr lang="en-US" b="0" dirty="0"/>
              <a:t> </a:t>
            </a:r>
            <a:r>
              <a:rPr lang="en-US" b="0" dirty="0" err="1"/>
              <a:t>lạnh</a:t>
            </a:r>
            <a:r>
              <a:rPr lang="en-US" b="0" dirty="0"/>
              <a:t> </a:t>
            </a:r>
            <a:r>
              <a:rPr lang="en-US" b="0" dirty="0" err="1"/>
              <a:t>hơn</a:t>
            </a:r>
            <a:r>
              <a:rPr lang="en-US" b="0" dirty="0"/>
              <a:t> so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tế</a:t>
            </a:r>
            <a:r>
              <a:rPr lang="en-US" b="0" dirty="0"/>
              <a:t>.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nhân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do </a:t>
            </a:r>
            <a:r>
              <a:rPr lang="en-US" b="0" dirty="0" err="1"/>
              <a:t>sự</a:t>
            </a:r>
            <a:r>
              <a:rPr lang="en-US" b="0" dirty="0"/>
              <a:t>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động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khí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tăng</a:t>
            </a:r>
            <a:r>
              <a:rPr lang="en-US" b="0" dirty="0"/>
              <a:t> </a:t>
            </a:r>
            <a:r>
              <a:rPr lang="en-US" b="0" dirty="0" err="1"/>
              <a:t>tốc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mát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(</a:t>
            </a:r>
            <a:r>
              <a:rPr lang="en-US" b="0" dirty="0" err="1"/>
              <a:t>chẳng</a:t>
            </a:r>
            <a:r>
              <a:rPr lang="en-US" b="0" dirty="0"/>
              <a:t> </a:t>
            </a:r>
            <a:r>
              <a:rPr lang="en-US" b="0" dirty="0" err="1"/>
              <a:t>hạn</a:t>
            </a:r>
            <a:r>
              <a:rPr lang="en-US" b="0" dirty="0"/>
              <a:t>, </a:t>
            </a:r>
            <a:r>
              <a:rPr lang="en-US" b="0" dirty="0" err="1"/>
              <a:t>như</a:t>
            </a:r>
            <a:r>
              <a:rPr lang="en-US" b="0" dirty="0"/>
              <a:t> con </a:t>
            </a:r>
            <a:r>
              <a:rPr lang="en-US" b="0" dirty="0" err="1"/>
              <a:t>người</a:t>
            </a:r>
            <a:r>
              <a:rPr lang="en-US" b="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0" dirty="0" err="1" smtClean="0"/>
              <a:t>Năm</a:t>
            </a:r>
            <a:r>
              <a:rPr lang="en-US" b="0" dirty="0" smtClean="0"/>
              <a:t> </a:t>
            </a:r>
            <a:r>
              <a:rPr lang="en-US" b="0" dirty="0"/>
              <a:t>2001, Canada, </a:t>
            </a:r>
            <a:r>
              <a:rPr lang="en-US" b="0" dirty="0" err="1"/>
              <a:t>Vương</a:t>
            </a:r>
            <a:r>
              <a:rPr lang="en-US" b="0" dirty="0"/>
              <a:t> </a:t>
            </a:r>
            <a:r>
              <a:rPr lang="en-US" b="0" dirty="0" err="1"/>
              <a:t>quốc</a:t>
            </a:r>
            <a:r>
              <a:rPr lang="en-US" b="0" dirty="0"/>
              <a:t> </a:t>
            </a:r>
            <a:r>
              <a:rPr lang="en-US" b="0" dirty="0" err="1"/>
              <a:t>Anh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Hoa</a:t>
            </a:r>
            <a:r>
              <a:rPr lang="en-US" b="0" dirty="0"/>
              <a:t> </a:t>
            </a:r>
            <a:r>
              <a:rPr lang="en-US" b="0" dirty="0" err="1"/>
              <a:t>Kỳ</a:t>
            </a:r>
            <a:r>
              <a:rPr lang="en-US" b="0" dirty="0"/>
              <a:t>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áp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thức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đây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toán</a:t>
            </a:r>
            <a:r>
              <a:rPr lang="en-US" b="0" dirty="0"/>
              <a:t> </a:t>
            </a:r>
            <a:r>
              <a:rPr lang="en-US" b="0" dirty="0" err="1"/>
              <a:t>chỉ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gió</a:t>
            </a:r>
            <a:r>
              <a:rPr lang="en-US" b="0" dirty="0"/>
              <a:t> </a:t>
            </a:r>
            <a:r>
              <a:rPr lang="en-US" b="0" dirty="0" err="1"/>
              <a:t>lạnh</a:t>
            </a:r>
            <a:r>
              <a:rPr lang="en-US" b="0" dirty="0"/>
              <a:t>: WCI = 13,12 + 0,6215T</a:t>
            </a:r>
            <a:r>
              <a:rPr lang="en-US" b="0" baseline="-25000" dirty="0"/>
              <a:t>a</a:t>
            </a:r>
            <a:r>
              <a:rPr lang="en-US" b="0" dirty="0"/>
              <a:t> - 11,37V</a:t>
            </a:r>
            <a:r>
              <a:rPr lang="en-US" b="0" baseline="30000" dirty="0"/>
              <a:t>0.16</a:t>
            </a:r>
            <a:r>
              <a:rPr lang="en-US" b="0" dirty="0"/>
              <a:t> + 0,3965T</a:t>
            </a:r>
            <a:r>
              <a:rPr lang="en-US" b="0" baseline="-25000" dirty="0"/>
              <a:t>a</a:t>
            </a:r>
            <a:r>
              <a:rPr lang="en-US" b="0" dirty="0"/>
              <a:t> V</a:t>
            </a:r>
            <a:r>
              <a:rPr lang="en-US" b="0" baseline="30000" dirty="0"/>
              <a:t>0.16</a:t>
            </a:r>
            <a:endParaRPr lang="en-US" b="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thức</a:t>
            </a:r>
            <a:r>
              <a:rPr lang="en-US" b="0" dirty="0"/>
              <a:t> T</a:t>
            </a:r>
            <a:r>
              <a:rPr lang="en-US" b="0" baseline="-25000" dirty="0"/>
              <a:t>a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nhiệt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khí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C </a:t>
            </a:r>
            <a:r>
              <a:rPr lang="en-US" b="0" dirty="0" err="1"/>
              <a:t>và</a:t>
            </a:r>
            <a:r>
              <a:rPr lang="en-US" b="0" dirty="0"/>
              <a:t> V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tốc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gió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km/</a:t>
            </a:r>
            <a:r>
              <a:rPr lang="en-US" b="0" dirty="0" err="1"/>
              <a:t>giờ</a:t>
            </a:r>
            <a:r>
              <a:rPr lang="en-US" b="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nhiệt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khí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tốc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gió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. </a:t>
            </a:r>
            <a:r>
              <a:rPr lang="en-US" b="0" dirty="0" err="1" smtClean="0"/>
              <a:t>Hiển</a:t>
            </a:r>
            <a:r>
              <a:rPr lang="en-US" b="0" dirty="0" smtClean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chỉ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gió</a:t>
            </a:r>
            <a:r>
              <a:rPr lang="en-US" b="0" dirty="0"/>
              <a:t> </a:t>
            </a:r>
            <a:r>
              <a:rPr lang="en-US" b="0" dirty="0" err="1"/>
              <a:t>lạnh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tròn</a:t>
            </a:r>
            <a:r>
              <a:rPr lang="en-US" b="0" dirty="0"/>
              <a:t> </a:t>
            </a:r>
            <a:r>
              <a:rPr lang="en-US" b="0" dirty="0" err="1"/>
              <a:t>đến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gần</a:t>
            </a:r>
            <a:r>
              <a:rPr lang="en-US" b="0" dirty="0"/>
              <a:t> </a:t>
            </a:r>
            <a:r>
              <a:rPr lang="en-US" b="0" dirty="0" err="1"/>
              <a:t>nhất</a:t>
            </a:r>
            <a:r>
              <a:rPr lang="en-US" b="0" dirty="0" smtClean="0"/>
              <a:t>.</a:t>
            </a:r>
            <a:endParaRPr lang="en-US" b="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b="0" dirty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62000" y="57150"/>
            <a:ext cx="8382000" cy="3429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7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04800" y="590550"/>
            <a:ext cx="8686800" cy="4267200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1.</a:t>
            </a:r>
            <a:r>
              <a:rPr lang="en-US" b="0" dirty="0"/>
              <a:t>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chuỗi</a:t>
            </a:r>
            <a:endParaRPr lang="en-US" b="0" dirty="0"/>
          </a:p>
          <a:p>
            <a:pPr marL="701327" lvl="5" indent="-233776" algn="just">
              <a:spcBef>
                <a:spcPts val="256"/>
              </a:spcBef>
              <a:spcAft>
                <a:spcPts val="256"/>
              </a:spcAft>
              <a:buClr>
                <a:schemeClr val="accent1"/>
              </a:buClr>
              <a:buSzPct val="85000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Courier New"/>
              </a:rPr>
              <a:t>Xuất</a:t>
            </a:r>
            <a:r>
              <a:rPr lang="en-US" dirty="0" smtClean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màn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chuỗi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hoa</a:t>
            </a:r>
            <a:endParaRPr lang="en-US" dirty="0">
              <a:latin typeface="Arial" pitchFamily="34" charset="0"/>
              <a:cs typeface="Arial" pitchFamily="34" charset="0"/>
              <a:sym typeface="Courier New"/>
            </a:endParaRPr>
          </a:p>
          <a:p>
            <a:pPr marL="701327" lvl="5" indent="-233776" algn="just">
              <a:spcBef>
                <a:spcPts val="256"/>
              </a:spcBef>
              <a:spcAft>
                <a:spcPts val="256"/>
              </a:spcAft>
              <a:buClr>
                <a:schemeClr val="accent1"/>
              </a:buClr>
              <a:buSzPct val="85000"/>
            </a:pP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Xuất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màn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chuỗi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hoa</a:t>
            </a:r>
            <a:endParaRPr lang="en-US" dirty="0">
              <a:latin typeface="Arial" pitchFamily="34" charset="0"/>
              <a:cs typeface="Arial" pitchFamily="34" charset="0"/>
              <a:sym typeface="Courier New"/>
            </a:endParaRPr>
          </a:p>
          <a:p>
            <a:pPr marL="701327" lvl="5" indent="-233776" algn="just">
              <a:spcBef>
                <a:spcPts val="256"/>
              </a:spcBef>
              <a:spcAft>
                <a:spcPts val="256"/>
              </a:spcAft>
              <a:buClr>
                <a:schemeClr val="accent1"/>
              </a:buClr>
              <a:buSzPct val="85000"/>
            </a:pP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Xuất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màn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chuỗi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  <a:sym typeface="Courier New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Courier New"/>
              </a:rPr>
              <a:t>thường</a:t>
            </a:r>
            <a:endParaRPr lang="en-US" dirty="0">
              <a:latin typeface="Arial" pitchFamily="34" charset="0"/>
              <a:cs typeface="Arial" pitchFamily="34" charset="0"/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endParaRPr lang="en-US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(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1)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= 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input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(“Enter your string:")</a:t>
            </a:r>
            <a:endParaRPr lang="en-US" sz="1600" b="0" dirty="0" smtClean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(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2) 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st_upper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st.</a:t>
            </a:r>
            <a:r>
              <a:rPr lang="en-US" sz="1600" dirty="0" err="1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upper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(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3) 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st_lower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st.</a:t>
            </a:r>
            <a:r>
              <a:rPr lang="en-US" sz="1600" dirty="0" err="1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lower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(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4) 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st_title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st.</a:t>
            </a:r>
            <a:r>
              <a:rPr lang="en-US" sz="1600" dirty="0" err="1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title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endParaRPr lang="en-US" sz="1600" b="0" dirty="0" smtClean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(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5)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print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("A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Upper String is: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" +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st_upper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)</a:t>
            </a:r>
            <a:endParaRPr lang="en-US" sz="1600" b="0" dirty="0" smtClean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(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6)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print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("A Lower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String is :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" +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st_lower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(7)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print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("A Title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String is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: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" +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st_title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)</a:t>
            </a:r>
            <a:r>
              <a:rPr lang="en-US" sz="1600" dirty="0" smtClean="0">
                <a:solidFill>
                  <a:schemeClr val="lt1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ac.za.za </a:t>
            </a:r>
            <a:r>
              <a:rPr lang="en-US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ac.za</a:t>
            </a:r>
          </a:p>
          <a:p>
            <a:pPr marL="0" indent="0" algn="just">
              <a:buNone/>
            </a:pPr>
            <a:endParaRPr lang="en-US" dirty="0">
              <a:latin typeface="Courier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en-US" sz="19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THỰC HÀNH – BÀI  TẬP CHƯƠNG </a:t>
            </a:r>
            <a:r>
              <a:rPr lang="en-US" sz="1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 </a:t>
            </a:r>
            <a:endParaRPr lang="en-US" sz="1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81000" y="666750"/>
            <a:ext cx="8481646" cy="4419600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2.</a:t>
            </a:r>
            <a:r>
              <a:rPr lang="en-US" b="0" dirty="0"/>
              <a:t> Cho </a:t>
            </a:r>
            <a:r>
              <a:rPr lang="en-US" b="0" dirty="0" err="1"/>
              <a:t>chuỗi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diễn</a:t>
            </a:r>
            <a:r>
              <a:rPr lang="en-US" b="0" dirty="0"/>
              <a:t> </a:t>
            </a:r>
            <a:r>
              <a:rPr lang="en-US" b="0" dirty="0" err="1"/>
              <a:t>địa</a:t>
            </a:r>
            <a:r>
              <a:rPr lang="en-US" b="0" dirty="0"/>
              <a:t> </a:t>
            </a:r>
            <a:r>
              <a:rPr lang="en-US" b="0" dirty="0" err="1"/>
              <a:t>chỉ</a:t>
            </a:r>
            <a:r>
              <a:rPr lang="en-US" b="0" dirty="0"/>
              <a:t> email: </a:t>
            </a:r>
            <a:r>
              <a:rPr lang="en-US" dirty="0" smtClean="0">
                <a:latin typeface="Courier"/>
                <a:ea typeface="Courier"/>
                <a:cs typeface="Courier"/>
                <a:sym typeface="Courier New"/>
              </a:rPr>
              <a:t>  "</a:t>
            </a:r>
            <a:r>
              <a:rPr lang="en-US" dirty="0" smtClean="0">
                <a:latin typeface="Courier"/>
                <a:sym typeface="Symbol" panose="05050102010706020507" pitchFamily="18" charset="2"/>
              </a:rPr>
              <a:t></a:t>
            </a:r>
            <a:r>
              <a:rPr lang="en-US" b="0" dirty="0" smtClean="0">
                <a:latin typeface="Courier"/>
                <a:ea typeface="Courier"/>
                <a:cs typeface="Courier"/>
                <a:sym typeface="Courier New"/>
              </a:rPr>
              <a:t>minhnhutvh@gmail.com</a:t>
            </a:r>
            <a:r>
              <a:rPr lang="en-US" dirty="0" smtClean="0"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lvl="1" algn="just"/>
            <a:r>
              <a:rPr lang="en-US" sz="1500" dirty="0" err="1">
                <a:sym typeface="Courier New"/>
              </a:rPr>
              <a:t>Rút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trích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và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hiển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thị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chuỗi</a:t>
            </a:r>
            <a:r>
              <a:rPr lang="en-US" sz="1500" dirty="0">
                <a:sym typeface="Courier New"/>
              </a:rPr>
              <a:t> "gmail.com</a:t>
            </a:r>
            <a:r>
              <a:rPr lang="en-US" sz="1500" dirty="0" smtClean="0">
                <a:sym typeface="Courier New"/>
              </a:rPr>
              <a:t>" (</a:t>
            </a:r>
            <a:r>
              <a:rPr lang="en-US" sz="1500" dirty="0" err="1" smtClean="0">
                <a:sym typeface="Courier New"/>
              </a:rPr>
              <a:t>Đây</a:t>
            </a:r>
            <a:r>
              <a:rPr lang="en-US" sz="1500" dirty="0" smtClean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chính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là</a:t>
            </a:r>
            <a:r>
              <a:rPr lang="en-US" sz="1500" dirty="0">
                <a:sym typeface="Courier New"/>
              </a:rPr>
              <a:t>  </a:t>
            </a:r>
            <a:r>
              <a:rPr lang="en-US" sz="1500" dirty="0" err="1">
                <a:sym typeface="Courier New"/>
              </a:rPr>
              <a:t>tên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smtClean="0">
                <a:sym typeface="Courier New"/>
              </a:rPr>
              <a:t>Host)</a:t>
            </a:r>
            <a:endParaRPr lang="en-US" sz="1500" dirty="0"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dirty="0">
                <a:solidFill>
                  <a:srgbClr val="00FF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</a:t>
            </a:r>
            <a:r>
              <a:rPr lang="en-US" sz="1600" dirty="0" smtClean="0">
                <a:solidFill>
                  <a:srgbClr val="00FF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</a:t>
            </a:r>
            <a:r>
              <a:rPr lang="en-US" sz="1600" b="0" dirty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1)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data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“minhnhutvh@gmail.com”</a:t>
            </a:r>
            <a:endParaRPr lang="en-US" sz="1600" b="0" dirty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</a:t>
            </a:r>
            <a:r>
              <a:rPr lang="en-US" sz="1600" b="0" dirty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(2)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</a:rPr>
              <a:t>position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data.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find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(“@”)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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10</a:t>
            </a:r>
            <a:endParaRPr lang="en-US" sz="1600" b="0" dirty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</a:t>
            </a:r>
            <a:r>
              <a:rPr lang="en-US" sz="1600" b="0" dirty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(3)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host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data[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</a:rPr>
              <a:t>position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+1 :]</a:t>
            </a:r>
            <a:endParaRPr lang="en-US" sz="1600" b="0" dirty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marL="0" indent="0">
              <a:buClr>
                <a:schemeClr val="lt1"/>
              </a:buClr>
              <a:buSzPct val="25000"/>
              <a:buNone/>
            </a:pP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	</a:t>
            </a:r>
            <a:r>
              <a:rPr lang="en-US" sz="1600" b="0" dirty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(4)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print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(host)</a:t>
            </a:r>
            <a:r>
              <a:rPr lang="en-US" sz="1600" dirty="0" smtClean="0">
                <a:solidFill>
                  <a:schemeClr val="lt1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ac.za</a:t>
            </a:r>
            <a:endParaRPr lang="en-US" sz="1600" dirty="0">
              <a:solidFill>
                <a:schemeClr val="lt1"/>
              </a:solidFill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algn="just">
              <a:spcBef>
                <a:spcPts val="1200"/>
              </a:spcBef>
            </a:pPr>
            <a:r>
              <a:rPr lang="en-US" dirty="0" err="1"/>
              <a:t>Bài</a:t>
            </a:r>
            <a:r>
              <a:rPr lang="en-US" dirty="0"/>
              <a:t> 3</a:t>
            </a:r>
            <a:r>
              <a:rPr lang="en-US" b="0" dirty="0" smtClean="0"/>
              <a:t>. </a:t>
            </a:r>
            <a:r>
              <a:rPr lang="en-US" b="0" dirty="0"/>
              <a:t>Cho </a:t>
            </a:r>
            <a:r>
              <a:rPr lang="en-US" b="0" dirty="0" err="1"/>
              <a:t>chuỗi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 smtClean="0"/>
              <a:t>diễn</a:t>
            </a:r>
            <a:r>
              <a:rPr lang="en-US" b="0" dirty="0" smtClean="0"/>
              <a:t>: </a:t>
            </a:r>
            <a:r>
              <a:rPr lang="en-US" dirty="0" smtClean="0"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Consolas" pitchFamily="49" charset="0"/>
                <a:ea typeface="Courier"/>
                <a:cs typeface="Courier"/>
                <a:sym typeface="Courier New"/>
              </a:rPr>
              <a:t> </a:t>
            </a:r>
            <a:r>
              <a:rPr lang="en-US" dirty="0" smtClean="0">
                <a:latin typeface="Consolas" pitchFamily="49" charset="0"/>
                <a:ea typeface="Courier"/>
                <a:cs typeface="Courier"/>
                <a:sym typeface="Courier New"/>
              </a:rPr>
              <a:t>       </a:t>
            </a:r>
            <a:r>
              <a:rPr lang="en-US" sz="160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‘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minhnhutvh@gmai.com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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Sat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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Jan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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5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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09:14:16</a:t>
            </a:r>
            <a:r>
              <a:rPr lang="en-US" sz="160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’</a:t>
            </a:r>
            <a:endParaRPr lang="en-US" sz="1600" dirty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lvl="1" algn="just"/>
            <a:r>
              <a:rPr lang="en-US" sz="1500" dirty="0" err="1">
                <a:sym typeface="Courier New"/>
              </a:rPr>
              <a:t>Rút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trích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và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hiển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thị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err="1">
                <a:sym typeface="Courier New"/>
              </a:rPr>
              <a:t>chuỗi</a:t>
            </a:r>
            <a:r>
              <a:rPr lang="en-US" sz="1500" dirty="0">
                <a:sym typeface="Courier New"/>
              </a:rPr>
              <a:t> </a:t>
            </a:r>
            <a:r>
              <a:rPr lang="en-US" sz="1500" dirty="0" smtClean="0">
                <a:sym typeface="Courier New"/>
              </a:rPr>
              <a:t>“gmail.com</a:t>
            </a:r>
            <a:r>
              <a:rPr lang="en-US" sz="1500" dirty="0" smtClean="0">
                <a:sym typeface="Courier New"/>
              </a:rPr>
              <a:t>”</a:t>
            </a:r>
            <a:endParaRPr lang="en-US" sz="1500" dirty="0"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  <a:tabLst>
                <a:tab pos="857250" algn="l"/>
              </a:tabLst>
            </a:pPr>
            <a:r>
              <a:rPr lang="en-US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     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(1)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data =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‘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minhnhutvh@gmail.com Sat Jan 5 09:14:16’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  <a:tabLst>
                <a:tab pos="857250" algn="l"/>
              </a:tabLst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     (2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)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Start_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</a:rPr>
              <a:t>p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</a:rPr>
              <a:t>osition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data.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find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(“@”) 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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  <a:tabLst>
                <a:tab pos="857250" algn="l"/>
              </a:tabLst>
            </a:pP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    </a:t>
            </a: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(3)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End_</a:t>
            </a:r>
            <a:r>
              <a:rPr lang="en-US" sz="1600" b="0" dirty="0" err="1" smtClean="0">
                <a:latin typeface="Courier New" pitchFamily="49" charset="0"/>
                <a:ea typeface="Courier"/>
                <a:cs typeface="Courier New" pitchFamily="49" charset="0"/>
              </a:rPr>
              <a:t>position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data.</a:t>
            </a:r>
            <a:r>
              <a:rPr lang="en-US" sz="1600" dirty="0" err="1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find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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  <a:sym typeface="Courier New"/>
              </a:rPr>
              <a:t>”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,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Start_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</a:rPr>
              <a:t>position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)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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26</a:t>
            </a:r>
            <a:endParaRPr lang="en-US" sz="1600" b="0" dirty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  <a:tabLst>
                <a:tab pos="857250" algn="l"/>
              </a:tabLst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     (4)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host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=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data[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Start_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</a:rPr>
              <a:t>position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+1 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:</a:t>
            </a:r>
            <a:r>
              <a:rPr lang="en-US" sz="1600" b="0" dirty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End_</a:t>
            </a:r>
            <a:r>
              <a:rPr lang="en-US" sz="1600" b="0" dirty="0" err="1">
                <a:latin typeface="Courier New" pitchFamily="49" charset="0"/>
                <a:ea typeface="Courier"/>
                <a:cs typeface="Courier New" pitchFamily="49" charset="0"/>
              </a:rPr>
              <a:t>position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]</a:t>
            </a:r>
            <a:endParaRPr lang="en-US" sz="1600" b="0" dirty="0"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  <a:p>
            <a:pPr marL="0" indent="0">
              <a:buClr>
                <a:schemeClr val="lt1"/>
              </a:buClr>
              <a:buSzPct val="25000"/>
              <a:buNone/>
              <a:tabLst>
                <a:tab pos="857250" algn="l"/>
              </a:tabLst>
            </a:pPr>
            <a:r>
              <a:rPr lang="en-US" sz="1600" b="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       (5)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print</a:t>
            </a:r>
            <a:r>
              <a:rPr lang="en-US" sz="1600" b="0" dirty="0" smtClean="0"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(host)</a:t>
            </a:r>
            <a:r>
              <a:rPr lang="en-US" sz="1600" dirty="0" smtClean="0">
                <a:solidFill>
                  <a:schemeClr val="lt1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ac.za</a:t>
            </a:r>
            <a:endParaRPr lang="en-US" sz="1600" dirty="0">
              <a:solidFill>
                <a:schemeClr val="lt1"/>
              </a:solidFill>
              <a:latin typeface="Courier New" pitchFamily="49" charset="0"/>
              <a:ea typeface="Courier"/>
              <a:cs typeface="Courier New" pitchFamily="49" charset="0"/>
              <a:sym typeface="Courier New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62000" y="57150"/>
            <a:ext cx="8382000" cy="3429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562708" y="590550"/>
            <a:ext cx="8018585" cy="432435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thay</a:t>
            </a:r>
            <a:r>
              <a:rPr lang="en-US" b="0" dirty="0" smtClean="0"/>
              <a:t> </a:t>
            </a:r>
            <a:r>
              <a:rPr lang="en-US" b="0" dirty="0" err="1" smtClean="0"/>
              <a:t>thế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chuỗi</a:t>
            </a:r>
            <a:r>
              <a:rPr lang="en-US" b="0" dirty="0" smtClean="0"/>
              <a:t>.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: </a:t>
            </a:r>
          </a:p>
          <a:p>
            <a:pPr lvl="1" algn="just"/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chuỗi</a:t>
            </a:r>
            <a:r>
              <a:rPr lang="en-US" b="0" dirty="0" smtClean="0"/>
              <a:t> </a:t>
            </a:r>
          </a:p>
          <a:p>
            <a:pPr lvl="1" algn="just"/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cần</a:t>
            </a:r>
            <a:r>
              <a:rPr lang="en-US" b="0" dirty="0" smtClean="0"/>
              <a:t> </a:t>
            </a:r>
            <a:r>
              <a:rPr lang="en-US" b="0" dirty="0" err="1" smtClean="0"/>
              <a:t>thay</a:t>
            </a:r>
            <a:r>
              <a:rPr lang="en-US" b="0" dirty="0" smtClean="0"/>
              <a:t> </a:t>
            </a:r>
            <a:r>
              <a:rPr lang="en-US" b="0" dirty="0" err="1" smtClean="0"/>
              <a:t>thế</a:t>
            </a:r>
            <a:r>
              <a:rPr lang="en-US" b="0" dirty="0"/>
              <a:t> </a:t>
            </a:r>
            <a:r>
              <a:rPr lang="en-US" b="0" dirty="0" err="1" smtClean="0"/>
              <a:t>và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thay</a:t>
            </a:r>
            <a:r>
              <a:rPr lang="en-US" b="0" dirty="0" smtClean="0"/>
              <a:t> </a:t>
            </a:r>
            <a:r>
              <a:rPr lang="en-US" b="0" dirty="0" err="1" smtClean="0"/>
              <a:t>thế</a:t>
            </a:r>
            <a:r>
              <a:rPr lang="en-US" b="0" dirty="0" smtClean="0"/>
              <a:t>. </a:t>
            </a:r>
          </a:p>
          <a:p>
            <a:pPr lvl="1" algn="just"/>
            <a:r>
              <a:rPr lang="en-US" b="0" dirty="0" smtClean="0"/>
              <a:t>Sau </a:t>
            </a:r>
            <a:r>
              <a:rPr lang="en-US" b="0" dirty="0" err="1" smtClean="0"/>
              <a:t>đó</a:t>
            </a:r>
            <a:r>
              <a:rPr lang="en-US" b="0" dirty="0" smtClean="0"/>
              <a:t>, </a:t>
            </a:r>
            <a:r>
              <a:rPr lang="en-US" b="0" dirty="0" err="1" smtClean="0"/>
              <a:t>hiển</a:t>
            </a:r>
            <a:r>
              <a:rPr lang="en-US" b="0" dirty="0" smtClean="0"/>
              <a:t> </a:t>
            </a:r>
            <a:r>
              <a:rPr lang="en-US" b="0" dirty="0" err="1" smtClean="0"/>
              <a:t>thị</a:t>
            </a:r>
            <a:r>
              <a:rPr lang="en-US" b="0" dirty="0" smtClean="0"/>
              <a:t> </a:t>
            </a:r>
            <a:r>
              <a:rPr lang="en-US" b="0" dirty="0" err="1" smtClean="0"/>
              <a:t>kết</a:t>
            </a:r>
            <a:r>
              <a:rPr lang="en-US" b="0" dirty="0" smtClean="0"/>
              <a:t> </a:t>
            </a:r>
            <a:r>
              <a:rPr lang="en-US" b="0" dirty="0" err="1" smtClean="0"/>
              <a:t>quả</a:t>
            </a:r>
            <a:r>
              <a:rPr lang="en-US" b="0" dirty="0" smtClean="0"/>
              <a:t> </a:t>
            </a:r>
            <a:r>
              <a:rPr lang="en-US" b="0" dirty="0" err="1" smtClean="0"/>
              <a:t>ra</a:t>
            </a:r>
            <a:r>
              <a:rPr lang="en-US" b="0" dirty="0" smtClean="0"/>
              <a:t> </a:t>
            </a:r>
            <a:r>
              <a:rPr lang="en-US" b="0" dirty="0" err="1" smtClean="0"/>
              <a:t>màn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.</a:t>
            </a:r>
            <a:endParaRPr lang="en-US" dirty="0"/>
          </a:p>
          <a:p>
            <a:pPr marL="272738" lvl="1" indent="0" algn="just">
              <a:buNone/>
            </a:pPr>
            <a:endParaRPr lang="en-US" dirty="0" smtClean="0"/>
          </a:p>
          <a:p>
            <a:pPr marL="272738" lvl="1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(1)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("Enter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your string: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272738" lvl="1" indent="0" algn="just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(2)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st2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Enter the word that needs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272738" lvl="1" indent="0" algn="just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(3)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st3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Enter the word after being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replaced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272738" lvl="1" indent="0" algn="just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2738" lvl="1" indent="0" algn="just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(4)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st1.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(st2,st3)</a:t>
            </a:r>
          </a:p>
          <a:p>
            <a:pPr marL="272738" lvl="1" indent="0" algn="just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(5)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just"/>
            <a:endParaRPr lang="en-US" sz="15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81354" y="57150"/>
            <a:ext cx="8862646" cy="3429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5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562708" y="590550"/>
            <a:ext cx="8428892" cy="432435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1 </a:t>
            </a:r>
            <a:r>
              <a:rPr lang="en-US" b="0" dirty="0" err="1" smtClean="0"/>
              <a:t>chuỗi</a:t>
            </a:r>
            <a:r>
              <a:rPr lang="en-US" b="0" dirty="0" smtClean="0"/>
              <a:t>. Sau </a:t>
            </a:r>
            <a:r>
              <a:rPr lang="en-US" b="0" dirty="0" err="1" smtClean="0"/>
              <a:t>đó</a:t>
            </a:r>
            <a:r>
              <a:rPr lang="en-US" b="0" dirty="0" smtClean="0"/>
              <a:t>, </a:t>
            </a:r>
            <a:r>
              <a:rPr lang="en-US" b="0" dirty="0" err="1" smtClean="0"/>
              <a:t>xuất</a:t>
            </a:r>
            <a:r>
              <a:rPr lang="en-US" b="0" dirty="0" smtClean="0"/>
              <a:t> </a:t>
            </a:r>
            <a:r>
              <a:rPr lang="en-US" b="0" dirty="0" err="1" smtClean="0"/>
              <a:t>ra</a:t>
            </a:r>
            <a:r>
              <a:rPr lang="en-US" b="0" dirty="0" smtClean="0"/>
              <a:t> </a:t>
            </a:r>
            <a:r>
              <a:rPr lang="en-US" b="0" dirty="0" err="1" smtClean="0"/>
              <a:t>màn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: </a:t>
            </a:r>
          </a:p>
          <a:p>
            <a:pPr lvl="1" algn="just"/>
            <a:r>
              <a:rPr lang="en-US" b="0" dirty="0" smtClean="0"/>
              <a:t>5 </a:t>
            </a:r>
            <a:r>
              <a:rPr lang="en-US" b="0" dirty="0" err="1" smtClean="0"/>
              <a:t>ký</a:t>
            </a:r>
            <a:r>
              <a:rPr lang="en-US" b="0" dirty="0" smtClean="0"/>
              <a:t> </a:t>
            </a:r>
            <a:r>
              <a:rPr lang="en-US" b="0" dirty="0" err="1" smtClean="0"/>
              <a:t>tự</a:t>
            </a:r>
            <a:r>
              <a:rPr lang="en-US" b="0" dirty="0" smtClean="0"/>
              <a:t> </a:t>
            </a:r>
            <a:r>
              <a:rPr lang="en-US" b="0" dirty="0" err="1" smtClean="0"/>
              <a:t>cuối</a:t>
            </a:r>
            <a:r>
              <a:rPr lang="en-US" b="0" dirty="0" smtClean="0"/>
              <a:t> </a:t>
            </a:r>
            <a:r>
              <a:rPr lang="en-US" b="0" dirty="0" err="1" smtClean="0"/>
              <a:t>cùng</a:t>
            </a:r>
            <a:r>
              <a:rPr lang="en-US" b="0" dirty="0" smtClean="0"/>
              <a:t>; 5 </a:t>
            </a:r>
            <a:r>
              <a:rPr lang="en-US" b="0" dirty="0" err="1" smtClean="0"/>
              <a:t>ký</a:t>
            </a:r>
            <a:r>
              <a:rPr lang="en-US" b="0" dirty="0" smtClean="0"/>
              <a:t> </a:t>
            </a:r>
            <a:r>
              <a:rPr lang="en-US" b="0" dirty="0" err="1" smtClean="0"/>
              <a:t>tự</a:t>
            </a:r>
            <a:r>
              <a:rPr lang="en-US" b="0" dirty="0" smtClean="0"/>
              <a:t> </a:t>
            </a:r>
            <a:r>
              <a:rPr lang="en-US" b="0" dirty="0" err="1" smtClean="0"/>
              <a:t>đầu</a:t>
            </a:r>
            <a:r>
              <a:rPr lang="en-US" b="0" dirty="0" smtClean="0"/>
              <a:t> </a:t>
            </a:r>
            <a:r>
              <a:rPr lang="en-US" b="0" dirty="0" err="1" smtClean="0"/>
              <a:t>tiên</a:t>
            </a:r>
            <a:r>
              <a:rPr lang="en-US" b="0" dirty="0" smtClean="0"/>
              <a:t>. </a:t>
            </a:r>
          </a:p>
          <a:p>
            <a:pPr lvl="1" algn="just"/>
            <a:r>
              <a:rPr lang="en-US" dirty="0" smtClean="0"/>
              <a:t>4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1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 smtClean="0"/>
              <a:t>trắng</a:t>
            </a:r>
            <a:r>
              <a:rPr lang="en-US" b="0" dirty="0" smtClean="0"/>
              <a:t>.</a:t>
            </a:r>
          </a:p>
          <a:p>
            <a:pPr lvl="1" algn="just"/>
            <a:r>
              <a:rPr lang="en-US" dirty="0"/>
              <a:t>4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/>
              <a:t>dòng</a:t>
            </a:r>
            <a:r>
              <a:rPr lang="en-US" dirty="0" smtClean="0"/>
              <a:t>.</a:t>
            </a:r>
          </a:p>
          <a:p>
            <a:pPr marL="342900" lvl="1" indent="0" algn="just">
              <a:buNone/>
            </a:pPr>
            <a:endParaRPr lang="en-US" dirty="0"/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(1)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(“Enter your string: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(2)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First_five_characters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[:5]</a:t>
            </a: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(3)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Last_five_characters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)-5:]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(4)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4_Str_1_line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4 *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 ")</a:t>
            </a: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(5)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4_Str_4_line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4 *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"\n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(6)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First five characters are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First_five_characters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(7)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Last five characters are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Last_five_characters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(8)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of one line are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4_Str_1_line)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2738" lvl="1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ea typeface="Courier"/>
                <a:cs typeface="Courier New" pitchFamily="49" charset="0"/>
                <a:sym typeface="Courier New"/>
              </a:rPr>
              <a:t>(9)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of four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4_Str_4_line)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81354" y="57150"/>
            <a:ext cx="8862646" cy="3429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5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04800" y="590550"/>
            <a:ext cx="6553200" cy="421005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r>
              <a:rPr lang="en-US" b="0" dirty="0" smtClean="0"/>
              <a:t>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tính</a:t>
            </a:r>
            <a:r>
              <a:rPr lang="en-US" b="0" dirty="0" smtClean="0"/>
              <a:t> </a:t>
            </a:r>
            <a:r>
              <a:rPr lang="en-US" b="0" dirty="0" err="1" smtClean="0"/>
              <a:t>thể</a:t>
            </a:r>
            <a:r>
              <a:rPr lang="en-US" b="0" dirty="0" smtClean="0"/>
              <a:t> </a:t>
            </a:r>
            <a:r>
              <a:rPr lang="en-US" b="0" dirty="0" err="1" smtClean="0"/>
              <a:t>tích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trụ</a:t>
            </a:r>
            <a:r>
              <a:rPr lang="en-US" b="0" dirty="0" smtClean="0"/>
              <a:t> </a:t>
            </a:r>
            <a:r>
              <a:rPr lang="en-US" b="0" dirty="0"/>
              <a:t>V = </a:t>
            </a:r>
            <a:r>
              <a:rPr lang="el-GR" b="0" dirty="0"/>
              <a:t>π</a:t>
            </a:r>
            <a:r>
              <a:rPr lang="en-US" b="0" dirty="0"/>
              <a:t>r</a:t>
            </a:r>
            <a:r>
              <a:rPr lang="en-US" b="0" baseline="30000" dirty="0"/>
              <a:t>2</a:t>
            </a:r>
            <a:r>
              <a:rPr lang="en-US" b="0" dirty="0"/>
              <a:t>h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smtClean="0"/>
              <a:t>r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bán</a:t>
            </a:r>
            <a:r>
              <a:rPr lang="en-US" b="0" dirty="0"/>
              <a:t> </a:t>
            </a:r>
            <a:r>
              <a:rPr lang="en-US" b="0" dirty="0" err="1"/>
              <a:t>kính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mặt</a:t>
            </a:r>
            <a:r>
              <a:rPr lang="en-US" b="0" dirty="0"/>
              <a:t> </a:t>
            </a:r>
            <a:r>
              <a:rPr lang="en-US" b="0" dirty="0" err="1"/>
              <a:t>đáy</a:t>
            </a:r>
            <a:r>
              <a:rPr lang="en-US" b="0" dirty="0"/>
              <a:t>, h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chiều</a:t>
            </a:r>
            <a:r>
              <a:rPr lang="en-US" b="0" dirty="0"/>
              <a:t> </a:t>
            </a:r>
            <a:r>
              <a:rPr lang="en-US" b="0" dirty="0" err="1"/>
              <a:t>cao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</a:t>
            </a:r>
            <a:r>
              <a:rPr lang="en-US" b="0" dirty="0" err="1"/>
              <a:t>trụ</a:t>
            </a:r>
            <a:r>
              <a:rPr lang="en-US" b="0" dirty="0"/>
              <a:t>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l-GR" b="0" dirty="0"/>
              <a:t>π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hằng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pi</a:t>
            </a:r>
            <a:r>
              <a:rPr lang="en-US" b="0" dirty="0" smtClean="0"/>
              <a:t>. </a:t>
            </a:r>
            <a:r>
              <a:rPr lang="en-US" b="0" dirty="0" err="1" smtClean="0"/>
              <a:t>Với</a:t>
            </a:r>
            <a:r>
              <a:rPr lang="en-US" b="0" dirty="0" smtClean="0"/>
              <a:t> r </a:t>
            </a:r>
            <a:r>
              <a:rPr lang="en-US" b="0" dirty="0" err="1" smtClean="0"/>
              <a:t>và</a:t>
            </a:r>
            <a:r>
              <a:rPr lang="en-US" b="0" dirty="0" smtClean="0"/>
              <a:t> h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bàn</a:t>
            </a:r>
            <a:r>
              <a:rPr lang="en-US" b="0" dirty="0" smtClean="0"/>
              <a:t> </a:t>
            </a:r>
            <a:r>
              <a:rPr lang="en-US" b="0" dirty="0" err="1" smtClean="0"/>
              <a:t>phím</a:t>
            </a:r>
            <a:r>
              <a:rPr lang="en-US" b="0" dirty="0" smtClean="0"/>
              <a:t>.</a:t>
            </a:r>
            <a:endParaRPr lang="en-US" b="0" dirty="0" smtClean="0"/>
          </a:p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smtClean="0"/>
              <a:t>7</a:t>
            </a:r>
            <a:r>
              <a:rPr lang="en-US" b="0" dirty="0" smtClean="0"/>
              <a:t>: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tích</a:t>
            </a:r>
            <a:r>
              <a:rPr lang="en-US" b="0" dirty="0"/>
              <a:t> tam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thức</a:t>
            </a:r>
            <a:r>
              <a:rPr lang="en-US" b="0" dirty="0"/>
              <a:t>. </a:t>
            </a:r>
            <a:r>
              <a:rPr lang="en-US" b="0" dirty="0" err="1"/>
              <a:t>Yêu</a:t>
            </a:r>
            <a:r>
              <a:rPr lang="en-US" b="0" dirty="0"/>
              <a:t> </a:t>
            </a:r>
            <a:r>
              <a:rPr lang="en-US" b="0" dirty="0" err="1"/>
              <a:t>cầu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3 </a:t>
            </a:r>
            <a:r>
              <a:rPr lang="en-US" b="0" dirty="0" err="1"/>
              <a:t>cạnh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góc</a:t>
            </a:r>
            <a:r>
              <a:rPr lang="en-US" b="0" dirty="0"/>
              <a:t> A,B </a:t>
            </a:r>
            <a:r>
              <a:rPr lang="en-US" b="0" dirty="0" err="1"/>
              <a:t>và</a:t>
            </a:r>
            <a:r>
              <a:rPr lang="en-US" b="0" dirty="0"/>
              <a:t> C (radian</a:t>
            </a:r>
            <a:r>
              <a:rPr lang="en-US" b="0" dirty="0" smtClean="0"/>
              <a:t>)</a:t>
            </a:r>
          </a:p>
          <a:p>
            <a:pPr algn="just"/>
            <a:endParaRPr lang="en-US" b="0" dirty="0"/>
          </a:p>
          <a:p>
            <a:pPr algn="just"/>
            <a:endParaRPr lang="en-US" b="0" dirty="0" smtClean="0"/>
          </a:p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8</a:t>
            </a:r>
            <a:r>
              <a:rPr lang="en-US" b="0" dirty="0" smtClean="0"/>
              <a:t>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tính</a:t>
            </a:r>
            <a:r>
              <a:rPr lang="en-US" b="0" dirty="0" smtClean="0"/>
              <a:t> </a:t>
            </a:r>
            <a:r>
              <a:rPr lang="en-US" b="0" dirty="0" err="1" smtClean="0"/>
              <a:t>diện</a:t>
            </a:r>
            <a:r>
              <a:rPr lang="en-US" b="0" dirty="0" smtClean="0"/>
              <a:t> </a:t>
            </a:r>
            <a:r>
              <a:rPr lang="en-US" b="0" dirty="0" err="1" smtClean="0"/>
              <a:t>tích</a:t>
            </a:r>
            <a:r>
              <a:rPr lang="en-US" b="0" dirty="0" smtClean="0"/>
              <a:t> tam </a:t>
            </a:r>
            <a:r>
              <a:rPr lang="en-US" b="0" dirty="0" err="1" smtClean="0"/>
              <a:t>giác</a:t>
            </a:r>
            <a:r>
              <a:rPr lang="en-US" b="0" dirty="0" smtClean="0"/>
              <a:t> </a:t>
            </a:r>
            <a:r>
              <a:rPr lang="en-US" b="0" dirty="0" err="1" smtClean="0"/>
              <a:t>đều</a:t>
            </a:r>
            <a:r>
              <a:rPr lang="en-US" b="0" dirty="0" smtClean="0"/>
              <a:t> </a:t>
            </a:r>
            <a:r>
              <a:rPr lang="en-US" b="0" dirty="0" err="1" smtClean="0"/>
              <a:t>theo</a:t>
            </a:r>
            <a:r>
              <a:rPr lang="en-US" b="0" dirty="0" smtClean="0"/>
              <a:t> </a:t>
            </a: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 smtClean="0"/>
              <a:t>lý</a:t>
            </a:r>
            <a:r>
              <a:rPr lang="en-US" b="0" dirty="0" smtClean="0"/>
              <a:t> Heron.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cạnh</a:t>
            </a:r>
            <a:r>
              <a:rPr lang="en-US" b="0" dirty="0" smtClean="0"/>
              <a:t> tam </a:t>
            </a:r>
            <a:r>
              <a:rPr lang="en-US" b="0" dirty="0" err="1" smtClean="0"/>
              <a:t>giác</a:t>
            </a:r>
            <a:r>
              <a:rPr lang="en-US" b="0" dirty="0" smtClean="0"/>
              <a:t> </a:t>
            </a:r>
            <a:r>
              <a:rPr lang="en-US" b="0" dirty="0" err="1" smtClean="0"/>
              <a:t>đều</a:t>
            </a:r>
            <a:r>
              <a:rPr lang="en-US" b="0" dirty="0" smtClean="0"/>
              <a:t>.</a:t>
            </a:r>
          </a:p>
          <a:p>
            <a:pPr marL="0" indent="0" algn="just">
              <a:buNone/>
            </a:pPr>
            <a:endParaRPr lang="en-US" b="0" dirty="0" smtClean="0"/>
          </a:p>
          <a:p>
            <a:pPr marL="0" indent="0" algn="just">
              <a:buNone/>
            </a:pPr>
            <a:endParaRPr lang="en-US" b="0" dirty="0" smtClean="0"/>
          </a:p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9</a:t>
            </a:r>
            <a:r>
              <a:rPr lang="en-US" b="0" dirty="0" smtClean="0"/>
              <a:t>: </a:t>
            </a:r>
            <a:r>
              <a:rPr lang="en-US" b="0" dirty="0" err="1" smtClean="0"/>
              <a:t>Chạy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smtClean="0"/>
              <a:t>7,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trường</a:t>
            </a:r>
            <a:r>
              <a:rPr lang="en-US" b="0" dirty="0" smtClean="0"/>
              <a:t> </a:t>
            </a:r>
            <a:r>
              <a:rPr lang="en-US" b="0" dirty="0" err="1" smtClean="0"/>
              <a:t>hợp</a:t>
            </a:r>
            <a:r>
              <a:rPr lang="en-US" b="0" dirty="0" smtClean="0"/>
              <a:t> tam </a:t>
            </a:r>
            <a:r>
              <a:rPr lang="en-US" b="0" dirty="0" err="1" smtClean="0"/>
              <a:t>giác</a:t>
            </a:r>
            <a:r>
              <a:rPr lang="en-US" b="0" dirty="0" smtClean="0"/>
              <a:t> </a:t>
            </a:r>
            <a:r>
              <a:rPr lang="en-US" b="0" dirty="0" err="1" smtClean="0"/>
              <a:t>đều</a:t>
            </a:r>
            <a:r>
              <a:rPr lang="en-US" b="0" dirty="0"/>
              <a:t> </a:t>
            </a:r>
            <a:r>
              <a:rPr lang="en-US" b="0" dirty="0" smtClean="0"/>
              <a:t>(</a:t>
            </a:r>
            <a:r>
              <a:rPr lang="en-US" b="0" dirty="0" err="1" smtClean="0"/>
              <a:t>lưu</a:t>
            </a:r>
            <a:r>
              <a:rPr lang="en-US" b="0" dirty="0" smtClean="0"/>
              <a:t> ý: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</a:t>
            </a:r>
            <a:r>
              <a:rPr lang="en-US" b="0" dirty="0" err="1" smtClean="0"/>
              <a:t>cạnh</a:t>
            </a:r>
            <a:r>
              <a:rPr lang="en-US" b="0" dirty="0" smtClean="0"/>
              <a:t> tam </a:t>
            </a:r>
            <a:r>
              <a:rPr lang="en-US" b="0" dirty="0" err="1" smtClean="0"/>
              <a:t>giác</a:t>
            </a:r>
            <a:r>
              <a:rPr lang="en-US" b="0" dirty="0" smtClean="0"/>
              <a:t> =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</a:t>
            </a:r>
            <a:r>
              <a:rPr lang="en-US" b="0" dirty="0" err="1" smtClean="0"/>
              <a:t>cạnh</a:t>
            </a:r>
            <a:r>
              <a:rPr lang="en-US" b="0" dirty="0" smtClean="0"/>
              <a:t> tam </a:t>
            </a:r>
            <a:r>
              <a:rPr lang="en-US" b="0" dirty="0" err="1" smtClean="0"/>
              <a:t>giác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smtClean="0"/>
              <a:t>8). </a:t>
            </a:r>
            <a:r>
              <a:rPr lang="en-US" b="0" dirty="0" err="1" smtClean="0"/>
              <a:t>Đánh</a:t>
            </a:r>
            <a:r>
              <a:rPr lang="en-US" b="0" dirty="0" smtClean="0"/>
              <a:t>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kết</a:t>
            </a:r>
            <a:r>
              <a:rPr lang="en-US" b="0" dirty="0" smtClean="0"/>
              <a:t> </a:t>
            </a:r>
            <a:r>
              <a:rPr lang="en-US" b="0" dirty="0" err="1" smtClean="0"/>
              <a:t>quả</a:t>
            </a:r>
            <a:r>
              <a:rPr lang="en-US" b="0" dirty="0" smtClean="0"/>
              <a:t> </a:t>
            </a:r>
            <a:r>
              <a:rPr lang="en-US" b="0" dirty="0" err="1" smtClean="0"/>
              <a:t>khi</a:t>
            </a:r>
            <a:r>
              <a:rPr lang="en-US" b="0" dirty="0" smtClean="0"/>
              <a:t> </a:t>
            </a:r>
            <a:r>
              <a:rPr lang="en-US" b="0" dirty="0" err="1" smtClean="0"/>
              <a:t>chạy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smtClean="0"/>
              <a:t>7 </a:t>
            </a:r>
            <a:r>
              <a:rPr lang="en-US" b="0" dirty="0" err="1" smtClean="0"/>
              <a:t>và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smtClean="0"/>
              <a:t>8</a:t>
            </a:r>
            <a:endParaRPr lang="en-US" b="0" dirty="0"/>
          </a:p>
          <a:p>
            <a:pPr marL="0" indent="0" algn="just">
              <a:buNone/>
            </a:pPr>
            <a:r>
              <a:rPr lang="en-US" b="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r="1" b="683"/>
          <a:stretch/>
        </p:blipFill>
        <p:spPr>
          <a:xfrm>
            <a:off x="7086600" y="819150"/>
            <a:ext cx="1955782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78525"/>
            <a:ext cx="3842238" cy="61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1" t="21477" r="22199" b="19463"/>
          <a:stretch/>
        </p:blipFill>
        <p:spPr>
          <a:xfrm>
            <a:off x="2852535" y="3028950"/>
            <a:ext cx="1406770" cy="62865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81354" y="57150"/>
            <a:ext cx="8862646" cy="3429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5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04800" y="590550"/>
            <a:ext cx="8534400" cy="4210050"/>
          </a:xfrm>
        </p:spPr>
        <p:txBody>
          <a:bodyPr>
            <a:no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10: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yêu</a:t>
            </a:r>
            <a:r>
              <a:rPr lang="en-US" b="0" dirty="0"/>
              <a:t> </a:t>
            </a:r>
            <a:r>
              <a:rPr lang="en-US" b="0" dirty="0" err="1"/>
              <a:t>cầu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chiều</a:t>
            </a:r>
            <a:r>
              <a:rPr lang="en-US" b="0" dirty="0"/>
              <a:t> </a:t>
            </a:r>
            <a:r>
              <a:rPr lang="en-US" b="0" dirty="0" err="1"/>
              <a:t>rộng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chiều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căn</a:t>
            </a:r>
            <a:r>
              <a:rPr lang="en-US" b="0" dirty="0"/>
              <a:t> </a:t>
            </a:r>
            <a:r>
              <a:rPr lang="en-US" b="0" dirty="0" err="1"/>
              <a:t>phòng</a:t>
            </a:r>
            <a:r>
              <a:rPr lang="en-US" b="0" dirty="0"/>
              <a:t>. </a:t>
            </a:r>
            <a:r>
              <a:rPr lang="en-US" b="0" dirty="0" err="1"/>
              <a:t>Chiều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chiều</a:t>
            </a:r>
            <a:r>
              <a:rPr lang="en-US" b="0" dirty="0"/>
              <a:t> </a:t>
            </a:r>
            <a:r>
              <a:rPr lang="en-US" b="0" dirty="0" err="1"/>
              <a:t>rộng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kiểu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dấu</a:t>
            </a:r>
            <a:r>
              <a:rPr lang="en-US" b="0" dirty="0"/>
              <a:t> </a:t>
            </a:r>
            <a:r>
              <a:rPr lang="en-US" b="0" dirty="0" err="1"/>
              <a:t>phẩy</a:t>
            </a:r>
            <a:r>
              <a:rPr lang="en-US" b="0" dirty="0"/>
              <a:t> </a:t>
            </a:r>
            <a:r>
              <a:rPr lang="en-US" b="0" dirty="0" err="1"/>
              <a:t>động</a:t>
            </a:r>
            <a:r>
              <a:rPr lang="en-US" b="0" dirty="0" smtClean="0"/>
              <a:t>. </a:t>
            </a:r>
            <a:r>
              <a:rPr lang="en-US" b="0" dirty="0" err="1" smtClean="0"/>
              <a:t>Hiển</a:t>
            </a:r>
            <a:r>
              <a:rPr lang="en-US" b="0" dirty="0" smtClean="0"/>
              <a:t> </a:t>
            </a:r>
            <a:r>
              <a:rPr lang="en-US" b="0" dirty="0" err="1" smtClean="0"/>
              <a:t>thị</a:t>
            </a:r>
            <a:r>
              <a:rPr lang="en-US" b="0" dirty="0" smtClean="0"/>
              <a:t> </a:t>
            </a:r>
            <a:r>
              <a:rPr lang="en-US" b="0" dirty="0" err="1" smtClean="0"/>
              <a:t>diện</a:t>
            </a:r>
            <a:r>
              <a:rPr lang="en-US" b="0" dirty="0" smtClean="0"/>
              <a:t> </a:t>
            </a:r>
            <a:r>
              <a:rPr lang="en-US" b="0" dirty="0" err="1" smtClean="0"/>
              <a:t>tích</a:t>
            </a:r>
            <a:r>
              <a:rPr lang="en-US" b="0" dirty="0" smtClean="0"/>
              <a:t> </a:t>
            </a:r>
            <a:r>
              <a:rPr lang="en-US" b="0" dirty="0" err="1" smtClean="0"/>
              <a:t>căn</a:t>
            </a:r>
            <a:r>
              <a:rPr lang="en-US" b="0" dirty="0" smtClean="0"/>
              <a:t> </a:t>
            </a:r>
            <a:r>
              <a:rPr lang="en-US" b="0" dirty="0" err="1" smtClean="0"/>
              <a:t>phòng</a:t>
            </a:r>
            <a:r>
              <a:rPr lang="en-US" b="0" dirty="0" smtClean="0"/>
              <a:t>. </a:t>
            </a:r>
            <a:endParaRPr lang="en-US" b="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11: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chiều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chiều</a:t>
            </a:r>
            <a:r>
              <a:rPr lang="en-US" b="0" dirty="0"/>
              <a:t> </a:t>
            </a:r>
            <a:r>
              <a:rPr lang="en-US" b="0" dirty="0" err="1"/>
              <a:t>rộng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cánh</a:t>
            </a:r>
            <a:r>
              <a:rPr lang="en-US" b="0" dirty="0" smtClean="0"/>
              <a:t> </a:t>
            </a:r>
            <a:r>
              <a:rPr lang="en-US" b="0" dirty="0" err="1"/>
              <a:t>đồng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.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tích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cánh</a:t>
            </a:r>
            <a:r>
              <a:rPr lang="en-US" b="0" dirty="0"/>
              <a:t> </a:t>
            </a:r>
            <a:r>
              <a:rPr lang="en-US" b="0" dirty="0" err="1"/>
              <a:t>đồng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đơn</a:t>
            </a:r>
            <a:r>
              <a:rPr lang="en-US" b="0" dirty="0"/>
              <a:t> </a:t>
            </a:r>
            <a:r>
              <a:rPr lang="en-US" b="0" dirty="0" err="1"/>
              <a:t>vị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Anh</a:t>
            </a:r>
            <a:r>
              <a:rPr lang="en-US" b="0" dirty="0"/>
              <a:t>. </a:t>
            </a:r>
            <a:r>
              <a:rPr lang="en-US" b="0" dirty="0" err="1"/>
              <a:t>Gợi</a:t>
            </a:r>
            <a:r>
              <a:rPr lang="en-US" b="0" dirty="0"/>
              <a:t> ý: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Anh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43.560 met </a:t>
            </a:r>
            <a:r>
              <a:rPr lang="en-US" b="0" dirty="0" err="1"/>
              <a:t>vuông</a:t>
            </a:r>
            <a:r>
              <a:rPr lang="en-US" b="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12: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/>
              <a:t>chi </a:t>
            </a:r>
            <a:r>
              <a:rPr lang="en-US" b="0" dirty="0" err="1"/>
              <a:t>phí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bữa</a:t>
            </a:r>
            <a:r>
              <a:rPr lang="en-US" b="0" dirty="0"/>
              <a:t> </a:t>
            </a:r>
            <a:r>
              <a:rPr lang="en-US" b="0" dirty="0" err="1"/>
              <a:t>ăn</a:t>
            </a:r>
            <a:r>
              <a:rPr lang="en-US" b="0" dirty="0"/>
              <a:t> </a:t>
            </a:r>
            <a:r>
              <a:rPr lang="en-US" b="0" dirty="0" err="1" smtClean="0"/>
              <a:t>tại</a:t>
            </a:r>
            <a:r>
              <a:rPr lang="en-US" b="0" dirty="0" smtClean="0"/>
              <a:t> </a:t>
            </a:r>
            <a:r>
              <a:rPr lang="en-US" b="0" dirty="0" err="1"/>
              <a:t>nhà</a:t>
            </a:r>
            <a:r>
              <a:rPr lang="en-US" b="0" dirty="0"/>
              <a:t> </a:t>
            </a:r>
            <a:r>
              <a:rPr lang="en-US" b="0" dirty="0" err="1"/>
              <a:t>hàng</a:t>
            </a:r>
            <a:r>
              <a:rPr lang="en-US" b="0" dirty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người</a:t>
            </a:r>
            <a:r>
              <a:rPr lang="en-US" b="0" dirty="0" smtClean="0"/>
              <a:t> </a:t>
            </a:r>
            <a:r>
              <a:rPr lang="en-US" b="0" dirty="0" err="1" smtClean="0"/>
              <a:t>dùng</a:t>
            </a:r>
            <a:r>
              <a:rPr lang="en-US" b="0" dirty="0" smtClean="0"/>
              <a:t>.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thuế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tiền</a:t>
            </a:r>
            <a:r>
              <a:rPr lang="en-US" b="0" dirty="0"/>
              <a:t> boa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bữa</a:t>
            </a:r>
            <a:r>
              <a:rPr lang="en-US" b="0" dirty="0"/>
              <a:t> </a:t>
            </a:r>
            <a:r>
              <a:rPr lang="en-US" b="0" dirty="0" err="1"/>
              <a:t>ăn</a:t>
            </a:r>
            <a:r>
              <a:rPr lang="en-US" b="0" dirty="0"/>
              <a:t>.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, </a:t>
            </a:r>
            <a:r>
              <a:rPr lang="en-US" b="0" dirty="0" err="1"/>
              <a:t>tiền</a:t>
            </a:r>
            <a:r>
              <a:rPr lang="en-US" b="0" dirty="0"/>
              <a:t> boa </a:t>
            </a:r>
            <a:r>
              <a:rPr lang="en-US" b="0" dirty="0" err="1"/>
              <a:t>là</a:t>
            </a:r>
            <a:r>
              <a:rPr lang="en-US" b="0" dirty="0"/>
              <a:t> 18%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tiền</a:t>
            </a:r>
            <a:r>
              <a:rPr lang="en-US" b="0" dirty="0"/>
              <a:t> </a:t>
            </a:r>
            <a:r>
              <a:rPr lang="en-US" b="0" dirty="0" err="1"/>
              <a:t>bữa</a:t>
            </a:r>
            <a:r>
              <a:rPr lang="en-US" b="0" dirty="0"/>
              <a:t> </a:t>
            </a:r>
            <a:r>
              <a:rPr lang="en-US" b="0" dirty="0" err="1"/>
              <a:t>ăn</a:t>
            </a:r>
            <a:r>
              <a:rPr lang="en-US" b="0" dirty="0"/>
              <a:t> (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thuế</a:t>
            </a:r>
            <a:r>
              <a:rPr lang="en-US" b="0" dirty="0"/>
              <a:t>); </a:t>
            </a:r>
            <a:r>
              <a:rPr lang="en-US" b="0" dirty="0" err="1"/>
              <a:t>tiền</a:t>
            </a:r>
            <a:r>
              <a:rPr lang="en-US" b="0" dirty="0"/>
              <a:t> </a:t>
            </a:r>
            <a:r>
              <a:rPr lang="en-US" b="0" dirty="0" err="1"/>
              <a:t>thuế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5%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tiền</a:t>
            </a:r>
            <a:r>
              <a:rPr lang="en-US" b="0" dirty="0"/>
              <a:t> </a:t>
            </a:r>
            <a:r>
              <a:rPr lang="en-US" b="0" dirty="0" err="1"/>
              <a:t>bữa</a:t>
            </a:r>
            <a:r>
              <a:rPr lang="en-US" b="0" dirty="0"/>
              <a:t> </a:t>
            </a:r>
            <a:r>
              <a:rPr lang="en-US" b="0" dirty="0" err="1"/>
              <a:t>ăn</a:t>
            </a:r>
            <a:r>
              <a:rPr lang="en-US" b="0" dirty="0"/>
              <a:t>.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ra</a:t>
            </a:r>
            <a:r>
              <a:rPr lang="en-US" b="0" dirty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tổng</a:t>
            </a:r>
            <a:r>
              <a:rPr lang="en-US" b="0" dirty="0"/>
              <a:t> </a:t>
            </a:r>
            <a:r>
              <a:rPr lang="en-US" b="0" dirty="0" err="1" smtClean="0"/>
              <a:t>tiền</a:t>
            </a:r>
            <a:r>
              <a:rPr lang="en-US" b="0" dirty="0" smtClean="0"/>
              <a:t>, </a:t>
            </a:r>
            <a:r>
              <a:rPr lang="en-US" b="0" dirty="0" err="1" smtClean="0"/>
              <a:t>gồm</a:t>
            </a:r>
            <a:r>
              <a:rPr lang="en-US" b="0" dirty="0" smtClean="0"/>
              <a:t>: </a:t>
            </a:r>
            <a:r>
              <a:rPr lang="en-US" b="0" dirty="0" err="1"/>
              <a:t>thuế</a:t>
            </a:r>
            <a:r>
              <a:rPr lang="en-US" b="0" dirty="0"/>
              <a:t>,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tiền</a:t>
            </a:r>
            <a:r>
              <a:rPr lang="en-US" b="0" dirty="0"/>
              <a:t> boa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tiền</a:t>
            </a:r>
            <a:r>
              <a:rPr lang="en-US" b="0" dirty="0"/>
              <a:t> </a:t>
            </a:r>
            <a:r>
              <a:rPr lang="en-US" b="0" dirty="0" err="1"/>
              <a:t>bữa</a:t>
            </a:r>
            <a:r>
              <a:rPr lang="en-US" b="0" dirty="0"/>
              <a:t> </a:t>
            </a:r>
            <a:r>
              <a:rPr lang="en-US" b="0" dirty="0" err="1"/>
              <a:t>ăn</a:t>
            </a:r>
            <a:r>
              <a:rPr lang="en-US" b="0" dirty="0"/>
              <a:t>.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dạng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ra</a:t>
            </a:r>
            <a:r>
              <a:rPr lang="en-US" b="0" dirty="0"/>
              <a:t>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err="1"/>
              <a:t>hai</a:t>
            </a:r>
            <a:r>
              <a:rPr lang="en-US" b="0" dirty="0"/>
              <a:t> </a:t>
            </a:r>
            <a:r>
              <a:rPr lang="en-US" b="0" dirty="0" smtClean="0"/>
              <a:t>con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thập</a:t>
            </a:r>
            <a:r>
              <a:rPr lang="en-US" b="0" dirty="0" smtClean="0"/>
              <a:t> </a:t>
            </a:r>
            <a:r>
              <a:rPr lang="en-US" b="0" dirty="0" err="1" smtClean="0"/>
              <a:t>phân</a:t>
            </a:r>
            <a:endParaRPr lang="en-US" b="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13: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dương</a:t>
            </a:r>
            <a:r>
              <a:rPr lang="en-US" b="0" dirty="0"/>
              <a:t> </a:t>
            </a:r>
            <a:r>
              <a:rPr lang="en-US" b="0" dirty="0" smtClean="0"/>
              <a:t>n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tổng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1 </a:t>
            </a:r>
            <a:r>
              <a:rPr lang="en-US" b="0" dirty="0" err="1"/>
              <a:t>đến</a:t>
            </a:r>
            <a:r>
              <a:rPr lang="en-US" b="0" dirty="0"/>
              <a:t> n. </a:t>
            </a:r>
            <a:r>
              <a:rPr lang="en-US" b="0" dirty="0" err="1"/>
              <a:t>Tổng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n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dương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thức</a:t>
            </a:r>
            <a:r>
              <a:rPr lang="en-US" b="0" dirty="0"/>
              <a:t>:</a:t>
            </a:r>
          </a:p>
          <a:p>
            <a:pPr lvl="0"/>
            <a:endParaRPr lang="en-US" b="0" dirty="0"/>
          </a:p>
          <a:p>
            <a:pPr marL="0" indent="0" algn="just">
              <a:buNone/>
            </a:pPr>
            <a:r>
              <a:rPr lang="en-US" b="0" dirty="0" smtClean="0"/>
              <a:t> 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429000" y="3943350"/>
                <a:ext cx="1887169" cy="530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𝑠𝑢𝑚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)(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943350"/>
                <a:ext cx="1887169" cy="5305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62000" y="57150"/>
            <a:ext cx="8382000" cy="3429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6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304800" y="666750"/>
                <a:ext cx="8534400" cy="4133850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smtClean="0"/>
                  <a:t>14: </a:t>
                </a:r>
                <a:r>
                  <a:rPr lang="en-US" b="0" dirty="0" err="1" smtClean="0"/>
                  <a:t>Viết</a:t>
                </a:r>
                <a:r>
                  <a:rPr lang="en-US" b="0" dirty="0" smtClean="0"/>
                  <a:t> </a:t>
                </a:r>
                <a:r>
                  <a:rPr lang="en-US" b="0" dirty="0" err="1"/>
                  <a:t>một</a:t>
                </a:r>
                <a:r>
                  <a:rPr lang="en-US" b="0" dirty="0"/>
                  <a:t> </a:t>
                </a:r>
                <a:r>
                  <a:rPr lang="en-US" b="0" dirty="0" err="1"/>
                  <a:t>chương</a:t>
                </a:r>
                <a:r>
                  <a:rPr lang="en-US" b="0" dirty="0"/>
                  <a:t> </a:t>
                </a:r>
                <a:r>
                  <a:rPr lang="en-US" b="0" dirty="0" err="1"/>
                  <a:t>trình</a:t>
                </a:r>
                <a:r>
                  <a:rPr lang="en-US" b="0" dirty="0"/>
                  <a:t> </a:t>
                </a:r>
                <a:r>
                  <a:rPr lang="en-US" b="0" dirty="0" err="1"/>
                  <a:t>đọc</a:t>
                </a:r>
                <a:r>
                  <a:rPr lang="en-US" b="0" dirty="0"/>
                  <a:t> </a:t>
                </a:r>
                <a:r>
                  <a:rPr lang="en-US" b="0" dirty="0" err="1"/>
                  <a:t>hai</a:t>
                </a:r>
                <a:r>
                  <a:rPr lang="en-US" b="0" dirty="0"/>
                  <a:t> </a:t>
                </a:r>
                <a:r>
                  <a:rPr lang="en-US" b="0" dirty="0" err="1"/>
                  <a:t>số</a:t>
                </a:r>
                <a:r>
                  <a:rPr lang="en-US" b="0" dirty="0"/>
                  <a:t> </a:t>
                </a:r>
                <a:r>
                  <a:rPr lang="en-US" b="0" dirty="0" err="1"/>
                  <a:t>nguyên</a:t>
                </a:r>
                <a:r>
                  <a:rPr lang="en-US" b="0" dirty="0"/>
                  <a:t> a </a:t>
                </a:r>
                <a:r>
                  <a:rPr lang="en-US" b="0" dirty="0" err="1"/>
                  <a:t>và</a:t>
                </a:r>
                <a:r>
                  <a:rPr lang="en-US" b="0" dirty="0"/>
                  <a:t> b </a:t>
                </a:r>
                <a:r>
                  <a:rPr lang="en-US" b="0" dirty="0" err="1"/>
                  <a:t>từ</a:t>
                </a:r>
                <a:r>
                  <a:rPr lang="en-US" b="0" dirty="0"/>
                  <a:t> </a:t>
                </a:r>
                <a:r>
                  <a:rPr lang="en-US" b="0" dirty="0" err="1"/>
                  <a:t>người</a:t>
                </a:r>
                <a:r>
                  <a:rPr lang="en-US" b="0" dirty="0"/>
                  <a:t> </a:t>
                </a:r>
                <a:r>
                  <a:rPr lang="en-US" b="0" dirty="0" err="1"/>
                  <a:t>dùng</a:t>
                </a:r>
                <a:r>
                  <a:rPr lang="en-US" b="0" dirty="0"/>
                  <a:t>. </a:t>
                </a:r>
                <a:r>
                  <a:rPr lang="en-US" b="0" dirty="0" err="1"/>
                  <a:t>Chương</a:t>
                </a:r>
                <a:r>
                  <a:rPr lang="en-US" b="0" dirty="0"/>
                  <a:t> </a:t>
                </a:r>
                <a:r>
                  <a:rPr lang="en-US" b="0" dirty="0" err="1"/>
                  <a:t>trình</a:t>
                </a:r>
                <a:r>
                  <a:rPr lang="en-US" b="0" dirty="0"/>
                  <a:t> </a:t>
                </a:r>
                <a:r>
                  <a:rPr lang="en-US" b="0" dirty="0" err="1"/>
                  <a:t>sẽ</a:t>
                </a:r>
                <a:r>
                  <a:rPr lang="en-US" b="0" dirty="0"/>
                  <a:t> </a:t>
                </a:r>
                <a:r>
                  <a:rPr lang="en-US" b="0" dirty="0" err="1"/>
                  <a:t>tính</a:t>
                </a:r>
                <a:r>
                  <a:rPr lang="en-US" b="0" dirty="0"/>
                  <a:t> </a:t>
                </a:r>
                <a:r>
                  <a:rPr lang="en-US" b="0" dirty="0" err="1"/>
                  <a:t>toán</a:t>
                </a:r>
                <a:r>
                  <a:rPr lang="en-US" b="0" dirty="0"/>
                  <a:t> </a:t>
                </a:r>
                <a:r>
                  <a:rPr lang="en-US" b="0" dirty="0" err="1"/>
                  <a:t>và</a:t>
                </a:r>
                <a:r>
                  <a:rPr lang="en-US" b="0" dirty="0"/>
                  <a:t> </a:t>
                </a:r>
                <a:r>
                  <a:rPr lang="en-US" b="0" dirty="0" err="1"/>
                  <a:t>hiển</a:t>
                </a:r>
                <a:r>
                  <a:rPr lang="en-US" b="0" dirty="0"/>
                  <a:t> </a:t>
                </a:r>
                <a:r>
                  <a:rPr lang="en-US" b="0" dirty="0" err="1"/>
                  <a:t>thị</a:t>
                </a:r>
                <a:r>
                  <a:rPr lang="en-US" b="0" dirty="0"/>
                  <a:t>:</a:t>
                </a:r>
              </a:p>
              <a:p>
                <a:pPr lvl="1"/>
                <a:r>
                  <a:rPr lang="en-US" sz="1500" dirty="0" err="1"/>
                  <a:t>Tổng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của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và</a:t>
                </a:r>
                <a:r>
                  <a:rPr lang="en-US" sz="1500" dirty="0"/>
                  <a:t> b</a:t>
                </a:r>
              </a:p>
              <a:p>
                <a:pPr lvl="1"/>
                <a:r>
                  <a:rPr lang="en-US" sz="1500" dirty="0" err="1"/>
                  <a:t>Hiệu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của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và</a:t>
                </a:r>
                <a:r>
                  <a:rPr lang="en-US" sz="1500" dirty="0"/>
                  <a:t> b</a:t>
                </a:r>
              </a:p>
              <a:p>
                <a:pPr lvl="1"/>
                <a:r>
                  <a:rPr lang="en-US" sz="1500" dirty="0" err="1"/>
                  <a:t>Tích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của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và</a:t>
                </a:r>
                <a:r>
                  <a:rPr lang="en-US" sz="1500" dirty="0"/>
                  <a:t> b</a:t>
                </a:r>
              </a:p>
              <a:p>
                <a:pPr lvl="1"/>
                <a:r>
                  <a:rPr lang="en-US" sz="1500" dirty="0" err="1"/>
                  <a:t>Thương</a:t>
                </a:r>
                <a:r>
                  <a:rPr lang="en-US" sz="1500" dirty="0"/>
                  <a:t> </a:t>
                </a:r>
                <a:r>
                  <a:rPr lang="en-US" sz="1500" dirty="0" err="1" smtClean="0"/>
                  <a:t>của</a:t>
                </a:r>
                <a:r>
                  <a:rPr lang="en-US" sz="1500" dirty="0" smtClean="0"/>
                  <a:t> a chia </a:t>
                </a:r>
                <a:r>
                  <a:rPr lang="en-US" sz="1500" dirty="0" err="1"/>
                  <a:t>cho</a:t>
                </a:r>
                <a:r>
                  <a:rPr lang="en-US" sz="1500" dirty="0"/>
                  <a:t> b</a:t>
                </a:r>
              </a:p>
              <a:p>
                <a:pPr lvl="1"/>
                <a:r>
                  <a:rPr lang="en-US" sz="1500" dirty="0" err="1"/>
                  <a:t>Phần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còn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lại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khi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được</a:t>
                </a:r>
                <a:r>
                  <a:rPr lang="en-US" sz="1500" dirty="0"/>
                  <a:t> chia </a:t>
                </a:r>
                <a:r>
                  <a:rPr lang="en-US" sz="1500" dirty="0" err="1"/>
                  <a:t>cho</a:t>
                </a:r>
                <a:r>
                  <a:rPr lang="en-US" sz="1500" dirty="0"/>
                  <a:t> b</a:t>
                </a:r>
              </a:p>
              <a:p>
                <a:pPr lvl="1"/>
                <a:r>
                  <a:rPr lang="en-US" sz="1500" dirty="0" err="1"/>
                  <a:t>Kết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quả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của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500" dirty="0" err="1"/>
                  <a:t>Kết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quả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của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</a:t>
                </a:r>
                <a:r>
                  <a:rPr lang="en-US" sz="1500" baseline="30000" dirty="0" err="1"/>
                  <a:t>b</a:t>
                </a:r>
                <a:endParaRPr lang="en-US" sz="1500" dirty="0"/>
              </a:p>
              <a:p>
                <a:pPr marL="0" lvl="0" indent="0">
                  <a:buNone/>
                </a:pPr>
                <a:endParaRPr lang="en-US" b="0" dirty="0"/>
              </a:p>
              <a:p>
                <a:pPr marL="0" indent="0" algn="just">
                  <a:buNone/>
                </a:pPr>
                <a:r>
                  <a:rPr lang="en-US" b="0" dirty="0" smtClean="0"/>
                  <a:t> </a:t>
                </a:r>
                <a:endParaRPr lang="en-US" b="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304800" y="666750"/>
                <a:ext cx="8534400" cy="4133850"/>
              </a:xfrm>
              <a:blipFill rotWithShape="1">
                <a:blip r:embed="rId2"/>
                <a:stretch>
                  <a:fillRect l="-500" t="-442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62000" y="57150"/>
            <a:ext cx="8382000" cy="3429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34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304800" y="666750"/>
                <a:ext cx="8534400" cy="4133850"/>
              </a:xfrm>
            </p:spPr>
            <p:txBody>
              <a:bodyPr>
                <a:noAutofit/>
              </a:bodyPr>
              <a:lstStyle/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smtClean="0"/>
                  <a:t>15: </a:t>
                </a:r>
                <a:r>
                  <a:rPr lang="en-US" b="0" dirty="0" err="1" smtClean="0"/>
                  <a:t>Năng</a:t>
                </a:r>
                <a:r>
                  <a:rPr lang="en-US" b="0" dirty="0" smtClean="0"/>
                  <a:t> </a:t>
                </a:r>
                <a:r>
                  <a:rPr lang="en-US" b="0" dirty="0" err="1"/>
                  <a:t>lượng</a:t>
                </a:r>
                <a:r>
                  <a:rPr lang="en-US" b="0" dirty="0"/>
                  <a:t> Q </a:t>
                </a:r>
                <a:r>
                  <a:rPr lang="en-US" b="0" dirty="0" err="1"/>
                  <a:t>cần</a:t>
                </a:r>
                <a:r>
                  <a:rPr lang="en-US" b="0" dirty="0"/>
                  <a:t> </a:t>
                </a:r>
                <a:r>
                  <a:rPr lang="en-US" b="0" dirty="0" err="1"/>
                  <a:t>để</a:t>
                </a:r>
                <a:r>
                  <a:rPr lang="en-US" b="0" dirty="0"/>
                  <a:t> </a:t>
                </a:r>
                <a:r>
                  <a:rPr lang="en-US" b="0" dirty="0" err="1"/>
                  <a:t>thay</a:t>
                </a:r>
                <a:r>
                  <a:rPr lang="en-US" b="0" dirty="0"/>
                  <a:t> </a:t>
                </a:r>
                <a:r>
                  <a:rPr lang="en-US" b="0" dirty="0" err="1"/>
                  <a:t>đổi</a:t>
                </a:r>
                <a:r>
                  <a:rPr lang="en-US" b="0" dirty="0"/>
                  <a:t> ΔT </a:t>
                </a:r>
                <a:r>
                  <a:rPr lang="en-US" b="0" dirty="0" err="1"/>
                  <a:t>nhiệt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(</a:t>
                </a:r>
                <a:r>
                  <a:rPr lang="en-US" b="0" dirty="0" err="1"/>
                  <a:t>xét</a:t>
                </a:r>
                <a:r>
                  <a:rPr lang="en-US" b="0" dirty="0"/>
                  <a:t> </a:t>
                </a:r>
                <a:r>
                  <a:rPr lang="en-US" b="0" dirty="0" err="1"/>
                  <a:t>trường</a:t>
                </a:r>
                <a:r>
                  <a:rPr lang="en-US" b="0" dirty="0"/>
                  <a:t> </a:t>
                </a:r>
                <a:r>
                  <a:rPr lang="en-US" b="0" dirty="0" err="1"/>
                  <a:t>hợp</a:t>
                </a:r>
                <a:r>
                  <a:rPr lang="en-US" b="0" dirty="0"/>
                  <a:t> ΔT &gt; 0) </a:t>
                </a:r>
                <a:r>
                  <a:rPr lang="en-US" b="0" dirty="0" err="1"/>
                  <a:t>của</a:t>
                </a:r>
                <a:r>
                  <a:rPr lang="en-US" b="0" dirty="0"/>
                  <a:t> M gram </a:t>
                </a:r>
                <a:r>
                  <a:rPr lang="en-US" b="0" dirty="0" err="1"/>
                  <a:t>nước</a:t>
                </a:r>
                <a:r>
                  <a:rPr lang="en-US" b="0" dirty="0"/>
                  <a:t>  </a:t>
                </a:r>
                <a:r>
                  <a:rPr lang="en-US" b="0" dirty="0" err="1"/>
                  <a:t>được</a:t>
                </a:r>
                <a:r>
                  <a:rPr lang="en-US" b="0" dirty="0"/>
                  <a:t> </a:t>
                </a:r>
                <a:r>
                  <a:rPr lang="en-US" b="0" dirty="0" err="1"/>
                  <a:t>tính</a:t>
                </a:r>
                <a:r>
                  <a:rPr lang="en-US" b="0" dirty="0"/>
                  <a:t> </a:t>
                </a:r>
                <a:r>
                  <a:rPr lang="en-US" b="0" dirty="0" err="1"/>
                  <a:t>bằng</a:t>
                </a:r>
                <a:r>
                  <a:rPr lang="en-US" b="0" dirty="0"/>
                  <a:t>: Q = M × C × ΔT, </a:t>
                </a:r>
                <a:r>
                  <a:rPr lang="en-US" b="0" dirty="0" err="1"/>
                  <a:t>trong</a:t>
                </a:r>
                <a:r>
                  <a:rPr lang="en-US" b="0" dirty="0"/>
                  <a:t> </a:t>
                </a:r>
                <a:r>
                  <a:rPr lang="en-US" b="0" dirty="0" err="1"/>
                  <a:t>đó</a:t>
                </a:r>
                <a:r>
                  <a:rPr lang="en-US" b="0" dirty="0"/>
                  <a:t> ΔT </a:t>
                </a:r>
                <a:r>
                  <a:rPr lang="en-US" b="0" dirty="0" err="1"/>
                  <a:t>có</a:t>
                </a:r>
                <a:r>
                  <a:rPr lang="en-US" b="0" dirty="0"/>
                  <a:t> </a:t>
                </a:r>
                <a:r>
                  <a:rPr lang="en-US" b="0" dirty="0" err="1"/>
                  <a:t>đơn</a:t>
                </a:r>
                <a:r>
                  <a:rPr lang="en-US" b="0" dirty="0"/>
                  <a:t> </a:t>
                </a:r>
                <a:r>
                  <a:rPr lang="en-US" b="0" dirty="0" err="1"/>
                  <a:t>vị</a:t>
                </a:r>
                <a:r>
                  <a:rPr lang="en-US" b="0" dirty="0"/>
                  <a:t> </a:t>
                </a:r>
                <a:r>
                  <a:rPr lang="en-US" b="0" dirty="0" err="1"/>
                  <a:t>là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(</a:t>
                </a:r>
                <a:r>
                  <a:rPr lang="en-US" b="0" dirty="0" err="1"/>
                  <a:t>độ</a:t>
                </a:r>
                <a:r>
                  <a:rPr lang="en-US" b="0" dirty="0"/>
                  <a:t> Celsius), M </a:t>
                </a:r>
                <a:r>
                  <a:rPr lang="en-US" b="0" dirty="0" err="1"/>
                  <a:t>có</a:t>
                </a:r>
                <a:r>
                  <a:rPr lang="en-US" b="0" dirty="0"/>
                  <a:t> </a:t>
                </a:r>
                <a:r>
                  <a:rPr lang="en-US" b="0" dirty="0" err="1"/>
                  <a:t>đơn</a:t>
                </a:r>
                <a:r>
                  <a:rPr lang="en-US" b="0" dirty="0"/>
                  <a:t> </a:t>
                </a:r>
                <a:r>
                  <a:rPr lang="en-US" b="0" dirty="0" err="1"/>
                  <a:t>vị</a:t>
                </a:r>
                <a:r>
                  <a:rPr lang="en-US" b="0" dirty="0"/>
                  <a:t> gram </a:t>
                </a:r>
                <a:r>
                  <a:rPr lang="en-US" b="0" dirty="0" err="1"/>
                  <a:t>và</a:t>
                </a:r>
                <a:r>
                  <a:rPr lang="en-US" b="0" dirty="0"/>
                  <a:t> Q </a:t>
                </a:r>
                <a:r>
                  <a:rPr lang="en-US" b="0" dirty="0" err="1"/>
                  <a:t>có</a:t>
                </a:r>
                <a:r>
                  <a:rPr lang="en-US" b="0" dirty="0"/>
                  <a:t> </a:t>
                </a:r>
                <a:r>
                  <a:rPr lang="en-US" b="0" dirty="0" err="1"/>
                  <a:t>đơn</a:t>
                </a:r>
                <a:r>
                  <a:rPr lang="en-US" b="0" dirty="0"/>
                  <a:t> </a:t>
                </a:r>
                <a:r>
                  <a:rPr lang="en-US" b="0" dirty="0" err="1"/>
                  <a:t>vị</a:t>
                </a:r>
                <a:r>
                  <a:rPr lang="en-US" b="0" dirty="0"/>
                  <a:t> </a:t>
                </a:r>
                <a:r>
                  <a:rPr lang="en-US" b="0" dirty="0" err="1"/>
                  <a:t>là</a:t>
                </a:r>
                <a:r>
                  <a:rPr lang="en-US" b="0" dirty="0"/>
                  <a:t> Joules.  </a:t>
                </a:r>
                <a:r>
                  <a:rPr lang="en-US" b="0" dirty="0" err="1"/>
                  <a:t>Viết</a:t>
                </a:r>
                <a:r>
                  <a:rPr lang="en-US" b="0" dirty="0"/>
                  <a:t> </a:t>
                </a:r>
                <a:r>
                  <a:rPr lang="en-US" b="0" dirty="0" err="1"/>
                  <a:t>chương</a:t>
                </a:r>
                <a:r>
                  <a:rPr lang="en-US" b="0" dirty="0"/>
                  <a:t> </a:t>
                </a:r>
                <a:r>
                  <a:rPr lang="en-US" b="0" dirty="0" err="1"/>
                  <a:t>trình</a:t>
                </a:r>
                <a:r>
                  <a:rPr lang="en-US" b="0" dirty="0"/>
                  <a:t> </a:t>
                </a:r>
                <a:r>
                  <a:rPr lang="en-US" b="0" dirty="0" err="1"/>
                  <a:t>theo</a:t>
                </a:r>
                <a:r>
                  <a:rPr lang="en-US" b="0" dirty="0"/>
                  <a:t> </a:t>
                </a:r>
                <a:r>
                  <a:rPr lang="en-US" b="0" dirty="0" err="1"/>
                  <a:t>yêu</a:t>
                </a:r>
                <a:r>
                  <a:rPr lang="en-US" b="0" dirty="0"/>
                  <a:t> </a:t>
                </a:r>
                <a:r>
                  <a:rPr lang="en-US" b="0" dirty="0" err="1"/>
                  <a:t>cầu</a:t>
                </a:r>
                <a:r>
                  <a:rPr lang="en-US" b="0" dirty="0"/>
                  <a:t>: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0" dirty="0" err="1" smtClean="0"/>
                  <a:t>Đọc</a:t>
                </a:r>
                <a:r>
                  <a:rPr lang="en-US" b="0" dirty="0" smtClean="0"/>
                  <a:t> </a:t>
                </a:r>
                <a:r>
                  <a:rPr lang="en-US" b="0" dirty="0" err="1"/>
                  <a:t>khối</a:t>
                </a:r>
                <a:r>
                  <a:rPr lang="en-US" b="0" dirty="0"/>
                  <a:t> </a:t>
                </a:r>
                <a:r>
                  <a:rPr lang="en-US" b="0" dirty="0" err="1"/>
                  <a:t>lượng</a:t>
                </a:r>
                <a:r>
                  <a:rPr lang="en-US" b="0" dirty="0"/>
                  <a:t> </a:t>
                </a:r>
                <a:r>
                  <a:rPr lang="en-US" b="0" dirty="0" err="1"/>
                  <a:t>của</a:t>
                </a:r>
                <a:r>
                  <a:rPr lang="en-US" b="0" dirty="0"/>
                  <a:t> </a:t>
                </a:r>
                <a:r>
                  <a:rPr lang="en-US" b="0" dirty="0" err="1"/>
                  <a:t>nước</a:t>
                </a:r>
                <a:r>
                  <a:rPr lang="en-US" b="0" dirty="0"/>
                  <a:t> </a:t>
                </a:r>
                <a:r>
                  <a:rPr lang="en-US" b="0" dirty="0" err="1"/>
                  <a:t>và</a:t>
                </a:r>
                <a:r>
                  <a:rPr lang="en-US" b="0" dirty="0"/>
                  <a:t> </a:t>
                </a:r>
                <a:r>
                  <a:rPr lang="en-US" b="0" dirty="0" err="1"/>
                  <a:t>sự</a:t>
                </a:r>
                <a:r>
                  <a:rPr lang="en-US" b="0" dirty="0"/>
                  <a:t> </a:t>
                </a:r>
                <a:r>
                  <a:rPr lang="en-US" b="0" dirty="0" err="1"/>
                  <a:t>thay</a:t>
                </a:r>
                <a:r>
                  <a:rPr lang="en-US" b="0" dirty="0"/>
                  <a:t> </a:t>
                </a:r>
                <a:r>
                  <a:rPr lang="en-US" b="0" dirty="0" err="1"/>
                  <a:t>đổi</a:t>
                </a:r>
                <a:r>
                  <a:rPr lang="en-US" b="0" dirty="0"/>
                  <a:t> ΔT </a:t>
                </a:r>
                <a:r>
                  <a:rPr lang="en-US" b="0" dirty="0" err="1"/>
                  <a:t>nhiệt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</a:t>
                </a:r>
                <a:r>
                  <a:rPr lang="en-US" b="0" dirty="0" err="1"/>
                  <a:t>từ</a:t>
                </a:r>
                <a:r>
                  <a:rPr lang="en-US" b="0" dirty="0"/>
                  <a:t> </a:t>
                </a:r>
                <a:r>
                  <a:rPr lang="en-US" b="0" dirty="0" err="1"/>
                  <a:t>người</a:t>
                </a:r>
                <a:r>
                  <a:rPr lang="en-US" b="0" dirty="0"/>
                  <a:t> </a:t>
                </a:r>
                <a:r>
                  <a:rPr lang="en-US" b="0" dirty="0" err="1"/>
                  <a:t>dùng</a:t>
                </a:r>
                <a:r>
                  <a:rPr lang="en-US" b="0" dirty="0"/>
                  <a:t>. </a:t>
                </a:r>
                <a:r>
                  <a:rPr lang="en-US" b="0" dirty="0" err="1"/>
                  <a:t>Chương</a:t>
                </a:r>
                <a:r>
                  <a:rPr lang="en-US" b="0" dirty="0"/>
                  <a:t> </a:t>
                </a:r>
                <a:r>
                  <a:rPr lang="en-US" b="0" dirty="0" err="1"/>
                  <a:t>trình</a:t>
                </a:r>
                <a:r>
                  <a:rPr lang="en-US" b="0" dirty="0"/>
                  <a:t> </a:t>
                </a:r>
                <a:r>
                  <a:rPr lang="en-US" b="0" dirty="0" err="1"/>
                  <a:t>sẽ</a:t>
                </a:r>
                <a:r>
                  <a:rPr lang="en-US" b="0" dirty="0"/>
                  <a:t> </a:t>
                </a:r>
                <a:r>
                  <a:rPr lang="en-US" b="0" dirty="0" err="1"/>
                  <a:t>hiển</a:t>
                </a:r>
                <a:r>
                  <a:rPr lang="en-US" b="0" dirty="0"/>
                  <a:t> </a:t>
                </a:r>
                <a:r>
                  <a:rPr lang="en-US" b="0" dirty="0" err="1"/>
                  <a:t>thị</a:t>
                </a:r>
                <a:r>
                  <a:rPr lang="en-US" b="0" dirty="0"/>
                  <a:t> </a:t>
                </a:r>
                <a:r>
                  <a:rPr lang="en-US" b="0" dirty="0" err="1"/>
                  <a:t>tổng</a:t>
                </a:r>
                <a:r>
                  <a:rPr lang="en-US" b="0" dirty="0"/>
                  <a:t> </a:t>
                </a:r>
                <a:r>
                  <a:rPr lang="en-US" b="0" dirty="0" err="1" smtClean="0"/>
                  <a:t>năng</a:t>
                </a:r>
                <a:r>
                  <a:rPr lang="en-US" b="0" dirty="0" smtClean="0"/>
                  <a:t> </a:t>
                </a:r>
                <a:r>
                  <a:rPr lang="en-US" b="0" dirty="0" err="1"/>
                  <a:t>lượng</a:t>
                </a:r>
                <a:r>
                  <a:rPr lang="en-US" b="0" dirty="0"/>
                  <a:t> </a:t>
                </a:r>
                <a:r>
                  <a:rPr lang="en-US" b="0" dirty="0" err="1"/>
                  <a:t>của</a:t>
                </a:r>
                <a:r>
                  <a:rPr lang="en-US" b="0" dirty="0"/>
                  <a:t> </a:t>
                </a:r>
                <a:r>
                  <a:rPr lang="en-US" b="0" dirty="0" err="1"/>
                  <a:t>nước</a:t>
                </a:r>
                <a:r>
                  <a:rPr lang="en-US" b="0" dirty="0"/>
                  <a:t> </a:t>
                </a:r>
                <a:r>
                  <a:rPr lang="en-US" b="0" dirty="0" err="1"/>
                  <a:t>khi</a:t>
                </a:r>
                <a:r>
                  <a:rPr lang="en-US" b="0" dirty="0"/>
                  <a:t> </a:t>
                </a:r>
                <a:r>
                  <a:rPr lang="en-US" b="0" dirty="0" err="1"/>
                  <a:t>thay</a:t>
                </a:r>
                <a:r>
                  <a:rPr lang="en-US" b="0" dirty="0"/>
                  <a:t> </a:t>
                </a:r>
                <a:r>
                  <a:rPr lang="en-US" b="0" dirty="0" err="1"/>
                  <a:t>đổi</a:t>
                </a:r>
                <a:r>
                  <a:rPr lang="en-US" b="0" dirty="0"/>
                  <a:t> </a:t>
                </a:r>
                <a:r>
                  <a:rPr lang="en-US" b="0" dirty="0" err="1"/>
                  <a:t>nhiệt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</a:t>
                </a:r>
                <a:r>
                  <a:rPr lang="en-US" b="0" dirty="0" err="1"/>
                  <a:t>mong</a:t>
                </a:r>
                <a:r>
                  <a:rPr lang="en-US" b="0" dirty="0"/>
                  <a:t> </a:t>
                </a:r>
                <a:r>
                  <a:rPr lang="en-US" b="0" dirty="0" err="1"/>
                  <a:t>muốn</a:t>
                </a:r>
                <a:r>
                  <a:rPr lang="en-US" b="0" dirty="0"/>
                  <a:t>. </a:t>
                </a:r>
                <a:endParaRPr lang="en-US" b="0" dirty="0" smtClean="0"/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0" dirty="0" err="1" smtClean="0"/>
                  <a:t>Gợi</a:t>
                </a:r>
                <a:r>
                  <a:rPr lang="en-US" b="0" dirty="0" smtClean="0"/>
                  <a:t> </a:t>
                </a:r>
                <a:r>
                  <a:rPr lang="en-US" b="0" dirty="0"/>
                  <a:t>ý: </a:t>
                </a:r>
                <a:r>
                  <a:rPr lang="en-US" b="0" dirty="0" err="1"/>
                  <a:t>Nhiệt</a:t>
                </a:r>
                <a:r>
                  <a:rPr lang="en-US" b="0" dirty="0"/>
                  <a:t> dung </a:t>
                </a:r>
                <a:r>
                  <a:rPr lang="en-US" b="0" dirty="0" err="1"/>
                  <a:t>riêng</a:t>
                </a:r>
                <a:r>
                  <a:rPr lang="en-US" b="0" dirty="0"/>
                  <a:t> </a:t>
                </a:r>
                <a:r>
                  <a:rPr lang="en-US" b="0" dirty="0" err="1"/>
                  <a:t>của</a:t>
                </a:r>
                <a:r>
                  <a:rPr lang="en-US" b="0" dirty="0"/>
                  <a:t> </a:t>
                </a:r>
                <a:r>
                  <a:rPr lang="en-US" b="0" dirty="0" err="1"/>
                  <a:t>nước</a:t>
                </a:r>
                <a:r>
                  <a:rPr lang="en-US" b="0" dirty="0"/>
                  <a:t> </a:t>
                </a:r>
                <a:r>
                  <a:rPr lang="en-US" b="0" dirty="0" err="1"/>
                  <a:t>là</a:t>
                </a:r>
                <a:r>
                  <a:rPr lang="en-US" b="0" dirty="0"/>
                  <a:t> 4.186 J/</a:t>
                </a:r>
                <a:r>
                  <a:rPr lang="en-US" b="0" dirty="0" err="1"/>
                  <a:t>g◦C</a:t>
                </a:r>
                <a:r>
                  <a:rPr lang="en-US" b="0" dirty="0"/>
                  <a:t>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0" dirty="0" err="1" smtClean="0"/>
                  <a:t>Tính</a:t>
                </a:r>
                <a:r>
                  <a:rPr lang="en-US" b="0" dirty="0" smtClean="0"/>
                  <a:t> </a:t>
                </a:r>
                <a:r>
                  <a:rPr lang="en-US" b="0" dirty="0" err="1"/>
                  <a:t>toán</a:t>
                </a:r>
                <a:r>
                  <a:rPr lang="en-US" b="0" dirty="0"/>
                  <a:t> chi </a:t>
                </a:r>
                <a:r>
                  <a:rPr lang="en-US" b="0" dirty="0" err="1"/>
                  <a:t>phí</a:t>
                </a:r>
                <a:r>
                  <a:rPr lang="en-US" b="0" dirty="0"/>
                  <a:t> </a:t>
                </a:r>
                <a:r>
                  <a:rPr lang="en-US" b="0" dirty="0" err="1"/>
                  <a:t>khi</a:t>
                </a:r>
                <a:r>
                  <a:rPr lang="en-US" b="0" dirty="0"/>
                  <a:t> </a:t>
                </a:r>
                <a:r>
                  <a:rPr lang="en-US" b="0" dirty="0" err="1"/>
                  <a:t>thay</a:t>
                </a:r>
                <a:r>
                  <a:rPr lang="en-US" b="0" dirty="0"/>
                  <a:t> </a:t>
                </a:r>
                <a:r>
                  <a:rPr lang="en-US" b="0" dirty="0" err="1"/>
                  <a:t>đổi</a:t>
                </a:r>
                <a:r>
                  <a:rPr lang="en-US" b="0" dirty="0"/>
                  <a:t> ΔT </a:t>
                </a:r>
                <a:r>
                  <a:rPr lang="en-US" b="0" dirty="0" err="1"/>
                  <a:t>nhiệt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</a:t>
                </a:r>
                <a:r>
                  <a:rPr lang="en-US" b="0" dirty="0" err="1"/>
                  <a:t>của</a:t>
                </a:r>
                <a:r>
                  <a:rPr lang="en-US" b="0" dirty="0"/>
                  <a:t> </a:t>
                </a:r>
                <a:r>
                  <a:rPr lang="en-US" b="0" dirty="0" err="1"/>
                  <a:t>nước</a:t>
                </a:r>
                <a:r>
                  <a:rPr lang="en-US" b="0" dirty="0"/>
                  <a:t>, </a:t>
                </a:r>
                <a:r>
                  <a:rPr lang="en-US" b="0" dirty="0" err="1"/>
                  <a:t>biết</a:t>
                </a:r>
                <a:r>
                  <a:rPr lang="en-US" b="0" dirty="0"/>
                  <a:t> </a:t>
                </a:r>
                <a:r>
                  <a:rPr lang="en-US" b="0" dirty="0" err="1"/>
                  <a:t>rằng</a:t>
                </a:r>
                <a:r>
                  <a:rPr lang="en-US" b="0" dirty="0"/>
                  <a:t>: chi </a:t>
                </a:r>
                <a:r>
                  <a:rPr lang="en-US" b="0" dirty="0" err="1"/>
                  <a:t>phí</a:t>
                </a:r>
                <a:r>
                  <a:rPr lang="en-US" b="0" dirty="0"/>
                  <a:t> </a:t>
                </a:r>
                <a:r>
                  <a:rPr lang="en-US" b="0" dirty="0" err="1"/>
                  <a:t>là</a:t>
                </a:r>
                <a:r>
                  <a:rPr lang="en-US" b="0" dirty="0"/>
                  <a:t> 8,9 cent </a:t>
                </a:r>
                <a:r>
                  <a:rPr lang="en-US" b="0" dirty="0" err="1"/>
                  <a:t>mỗi</a:t>
                </a:r>
                <a:r>
                  <a:rPr lang="en-US" b="0" dirty="0"/>
                  <a:t> kilowatt </a:t>
                </a:r>
                <a:r>
                  <a:rPr lang="en-US" b="0" dirty="0" err="1"/>
                  <a:t>giờ</a:t>
                </a:r>
                <a:r>
                  <a:rPr lang="en-US" b="0" dirty="0"/>
                  <a:t>, 1 Joules = 2.777e-7 kWh.  </a:t>
                </a:r>
                <a:r>
                  <a:rPr lang="en-US" b="0" dirty="0" err="1"/>
                  <a:t>Hãy</a:t>
                </a:r>
                <a:r>
                  <a:rPr lang="en-US" b="0" dirty="0"/>
                  <a:t> </a:t>
                </a:r>
                <a:r>
                  <a:rPr lang="en-US" b="0" dirty="0" err="1"/>
                  <a:t>tính</a:t>
                </a:r>
                <a:r>
                  <a:rPr lang="en-US" b="0" dirty="0"/>
                  <a:t> chi </a:t>
                </a:r>
                <a:r>
                  <a:rPr lang="en-US" b="0" dirty="0" err="1"/>
                  <a:t>phí</a:t>
                </a:r>
                <a:r>
                  <a:rPr lang="en-US" b="0" dirty="0"/>
                  <a:t> </a:t>
                </a:r>
                <a:r>
                  <a:rPr lang="en-US" b="0" dirty="0" err="1"/>
                  <a:t>để</a:t>
                </a:r>
                <a:r>
                  <a:rPr lang="en-US" b="0" dirty="0"/>
                  <a:t> </a:t>
                </a:r>
                <a:r>
                  <a:rPr lang="en-US" b="0" dirty="0" err="1"/>
                  <a:t>nước</a:t>
                </a:r>
                <a:r>
                  <a:rPr lang="en-US" b="0" dirty="0"/>
                  <a:t> </a:t>
                </a:r>
                <a:r>
                  <a:rPr lang="en-US" b="0" dirty="0" err="1"/>
                  <a:t>đạt</a:t>
                </a:r>
                <a:r>
                  <a:rPr lang="en-US" b="0" dirty="0"/>
                  <a:t> </a:t>
                </a:r>
                <a:r>
                  <a:rPr lang="en-US" b="0" dirty="0" err="1"/>
                  <a:t>nhiệt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</a:t>
                </a:r>
                <a:r>
                  <a:rPr lang="en-US" b="0" dirty="0" err="1"/>
                  <a:t>như</a:t>
                </a:r>
                <a:r>
                  <a:rPr lang="en-US" b="0" dirty="0"/>
                  <a:t> </a:t>
                </a:r>
                <a:r>
                  <a:rPr lang="en-US" b="0" dirty="0" err="1"/>
                  <a:t>yêu</a:t>
                </a:r>
                <a:r>
                  <a:rPr lang="en-US" b="0" dirty="0"/>
                  <a:t> </a:t>
                </a:r>
                <a:r>
                  <a:rPr lang="en-US" b="0" dirty="0" err="1"/>
                  <a:t>cầu</a:t>
                </a:r>
                <a:r>
                  <a:rPr lang="en-US" b="0" dirty="0" smtClean="0"/>
                  <a:t>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smtClean="0"/>
                  <a:t>16: </a:t>
                </a:r>
                <a:r>
                  <a:rPr lang="en-US" b="0" dirty="0" err="1" smtClean="0"/>
                  <a:t>Viết</a:t>
                </a:r>
                <a:r>
                  <a:rPr lang="en-US" b="0" dirty="0" smtClean="0"/>
                  <a:t> </a:t>
                </a:r>
                <a:r>
                  <a:rPr lang="en-US" b="0" dirty="0" err="1"/>
                  <a:t>một</a:t>
                </a:r>
                <a:r>
                  <a:rPr lang="en-US" b="0" dirty="0"/>
                  <a:t> </a:t>
                </a:r>
                <a:r>
                  <a:rPr lang="en-US" b="0" dirty="0" err="1"/>
                  <a:t>chương</a:t>
                </a:r>
                <a:r>
                  <a:rPr lang="en-US" b="0" dirty="0"/>
                  <a:t> </a:t>
                </a:r>
                <a:r>
                  <a:rPr lang="en-US" b="0" dirty="0" err="1"/>
                  <a:t>trình</a:t>
                </a:r>
                <a:r>
                  <a:rPr lang="en-US" b="0" dirty="0"/>
                  <a:t> </a:t>
                </a:r>
                <a:r>
                  <a:rPr lang="en-US" b="0" dirty="0" err="1"/>
                  <a:t>xác</a:t>
                </a:r>
                <a:r>
                  <a:rPr lang="en-US" b="0" dirty="0"/>
                  <a:t> </a:t>
                </a:r>
                <a:r>
                  <a:rPr lang="en-US" b="0" dirty="0" err="1"/>
                  <a:t>định</a:t>
                </a:r>
                <a:r>
                  <a:rPr lang="en-US" b="0" dirty="0"/>
                  <a:t> </a:t>
                </a:r>
                <a:r>
                  <a:rPr lang="en-US" b="0" dirty="0" err="1"/>
                  <a:t>tốc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di </a:t>
                </a:r>
                <a:r>
                  <a:rPr lang="en-US" b="0" dirty="0" err="1"/>
                  <a:t>chuyển</a:t>
                </a:r>
                <a:r>
                  <a:rPr lang="en-US" b="0" dirty="0"/>
                  <a:t> </a:t>
                </a:r>
                <a:r>
                  <a:rPr lang="en-US" b="0" dirty="0" err="1"/>
                  <a:t>của</a:t>
                </a:r>
                <a:r>
                  <a:rPr lang="en-US" b="0" dirty="0"/>
                  <a:t> </a:t>
                </a:r>
                <a:r>
                  <a:rPr lang="en-US" b="0" dirty="0" err="1"/>
                  <a:t>một</a:t>
                </a:r>
                <a:r>
                  <a:rPr lang="en-US" b="0" dirty="0"/>
                  <a:t> </a:t>
                </a:r>
                <a:r>
                  <a:rPr lang="en-US" b="0" dirty="0" err="1"/>
                  <a:t>vật</a:t>
                </a:r>
                <a:r>
                  <a:rPr lang="en-US" b="0" dirty="0"/>
                  <a:t> </a:t>
                </a:r>
                <a:r>
                  <a:rPr lang="en-US" b="0" dirty="0" err="1"/>
                  <a:t>khi</a:t>
                </a:r>
                <a:r>
                  <a:rPr lang="en-US" b="0" dirty="0"/>
                  <a:t> </a:t>
                </a:r>
                <a:r>
                  <a:rPr lang="en-US" b="0" dirty="0" err="1"/>
                  <a:t>nó</a:t>
                </a:r>
                <a:r>
                  <a:rPr lang="en-US" b="0" dirty="0"/>
                  <a:t> </a:t>
                </a:r>
                <a:r>
                  <a:rPr lang="en-US" b="0" dirty="0" err="1"/>
                  <a:t>chạm</a:t>
                </a:r>
                <a:r>
                  <a:rPr lang="en-US" b="0" dirty="0"/>
                  <a:t> </a:t>
                </a:r>
                <a:r>
                  <a:rPr lang="en-US" b="0" dirty="0" err="1"/>
                  <a:t>đất</a:t>
                </a:r>
                <a:r>
                  <a:rPr lang="en-US" b="0" dirty="0"/>
                  <a:t>. </a:t>
                </a:r>
                <a:r>
                  <a:rPr lang="en-US" b="0" dirty="0" err="1"/>
                  <a:t>Người</a:t>
                </a:r>
                <a:r>
                  <a:rPr lang="en-US" b="0" dirty="0"/>
                  <a:t> </a:t>
                </a:r>
                <a:r>
                  <a:rPr lang="en-US" b="0" dirty="0" err="1"/>
                  <a:t>dùng</a:t>
                </a:r>
                <a:r>
                  <a:rPr lang="en-US" b="0" dirty="0"/>
                  <a:t> </a:t>
                </a:r>
                <a:r>
                  <a:rPr lang="en-US" b="0" dirty="0" err="1"/>
                  <a:t>sẽ</a:t>
                </a:r>
                <a:r>
                  <a:rPr lang="en-US" b="0" dirty="0"/>
                  <a:t> </a:t>
                </a:r>
                <a:r>
                  <a:rPr lang="en-US" b="0" dirty="0" err="1"/>
                  <a:t>nhập</a:t>
                </a:r>
                <a:r>
                  <a:rPr lang="en-US" b="0" dirty="0"/>
                  <a:t> </a:t>
                </a:r>
                <a:r>
                  <a:rPr lang="en-US" b="0" dirty="0" err="1"/>
                  <a:t>chiều</a:t>
                </a:r>
                <a:r>
                  <a:rPr lang="en-US" b="0" dirty="0"/>
                  <a:t> </a:t>
                </a:r>
                <a:r>
                  <a:rPr lang="en-US" b="0" dirty="0" err="1"/>
                  <a:t>cao</a:t>
                </a:r>
                <a:r>
                  <a:rPr lang="en-US" b="0" dirty="0"/>
                  <a:t> </a:t>
                </a:r>
                <a:r>
                  <a:rPr lang="en-US" b="0" dirty="0" err="1"/>
                  <a:t>mà</a:t>
                </a:r>
                <a:r>
                  <a:rPr lang="en-US" b="0" dirty="0"/>
                  <a:t> </a:t>
                </a:r>
                <a:r>
                  <a:rPr lang="en-US" b="0" dirty="0" err="1"/>
                  <a:t>từ</a:t>
                </a:r>
                <a:r>
                  <a:rPr lang="en-US" b="0" dirty="0"/>
                  <a:t> </a:t>
                </a:r>
                <a:r>
                  <a:rPr lang="en-US" b="0" dirty="0" err="1"/>
                  <a:t>đó</a:t>
                </a:r>
                <a:r>
                  <a:rPr lang="en-US" b="0" dirty="0"/>
                  <a:t> </a:t>
                </a:r>
                <a:r>
                  <a:rPr lang="en-US" b="0" dirty="0" err="1" smtClean="0"/>
                  <a:t>vật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đó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được</a:t>
                </a:r>
                <a:r>
                  <a:rPr lang="en-US" b="0" dirty="0" smtClean="0"/>
                  <a:t> </a:t>
                </a:r>
                <a:r>
                  <a:rPr lang="en-US" b="0" dirty="0" err="1"/>
                  <a:t>thả</a:t>
                </a:r>
                <a:r>
                  <a:rPr lang="en-US" b="0" dirty="0"/>
                  <a:t> (</a:t>
                </a:r>
                <a:r>
                  <a:rPr lang="en-US" b="0" dirty="0" err="1"/>
                  <a:t>đơn</a:t>
                </a:r>
                <a:r>
                  <a:rPr lang="en-US" b="0" dirty="0"/>
                  <a:t> </a:t>
                </a:r>
                <a:r>
                  <a:rPr lang="en-US" b="0" dirty="0" err="1"/>
                  <a:t>vị</a:t>
                </a:r>
                <a:r>
                  <a:rPr lang="en-US" b="0" dirty="0"/>
                  <a:t> </a:t>
                </a:r>
                <a:r>
                  <a:rPr lang="en-US" b="0" dirty="0" err="1"/>
                  <a:t>tính</a:t>
                </a:r>
                <a:r>
                  <a:rPr lang="en-US" b="0" dirty="0"/>
                  <a:t> </a:t>
                </a:r>
                <a:r>
                  <a:rPr lang="en-US" b="0" dirty="0" err="1"/>
                  <a:t>mét</a:t>
                </a:r>
                <a:r>
                  <a:rPr lang="en-US" b="0" dirty="0"/>
                  <a:t> (m)).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0" dirty="0" err="1"/>
                  <a:t>Gợi</a:t>
                </a:r>
                <a:r>
                  <a:rPr lang="en-US" b="0" dirty="0"/>
                  <a:t> ý: </a:t>
                </a:r>
                <a:r>
                  <a:rPr lang="en-US" b="0" dirty="0" err="1"/>
                  <a:t>Sử</a:t>
                </a:r>
                <a:r>
                  <a:rPr lang="en-US" b="0" dirty="0"/>
                  <a:t> </a:t>
                </a:r>
                <a:r>
                  <a:rPr lang="en-US" b="0" dirty="0" err="1"/>
                  <a:t>dụng</a:t>
                </a:r>
                <a:r>
                  <a:rPr lang="en-US" b="0" dirty="0"/>
                  <a:t> </a:t>
                </a:r>
                <a:r>
                  <a:rPr lang="en-US" b="0" dirty="0" err="1"/>
                  <a:t>công</a:t>
                </a:r>
                <a:r>
                  <a:rPr lang="en-US" b="0" dirty="0"/>
                  <a:t> </a:t>
                </a:r>
                <a:r>
                  <a:rPr lang="en-US" b="0" dirty="0" err="1"/>
                  <a:t>thức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b="0">
                        <a:latin typeface="Cambria Math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b="0" i="1">
                            <a:latin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  <m:r>
                          <a:rPr lang="en-US" b="0">
                            <a:latin typeface="Cambria Math"/>
                          </a:rPr>
                          <m:t> + </m:t>
                        </m:r>
                        <m:r>
                          <a:rPr lang="en-US" b="0">
                            <a:latin typeface="Cambria Math"/>
                          </a:rPr>
                          <m:t>𝟐𝐚𝐝</m:t>
                        </m:r>
                      </m:e>
                    </m:rad>
                  </m:oMath>
                </a14:m>
                <a:r>
                  <a:rPr lang="en-US" b="0" dirty="0"/>
                  <a:t> </a:t>
                </a:r>
                <a:r>
                  <a:rPr lang="en-US" b="0" dirty="0" smtClean="0"/>
                  <a:t> để </a:t>
                </a:r>
                <a:r>
                  <a:rPr lang="en-US" b="0" dirty="0" err="1"/>
                  <a:t>tính</a:t>
                </a:r>
                <a:r>
                  <a:rPr lang="en-US" b="0" dirty="0"/>
                  <a:t> </a:t>
                </a:r>
                <a:r>
                  <a:rPr lang="en-US" b="0" dirty="0" err="1"/>
                  <a:t>tốc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</a:t>
                </a:r>
                <a:r>
                  <a:rPr lang="en-US" b="0" dirty="0" err="1"/>
                  <a:t>cuối</a:t>
                </a:r>
                <a:r>
                  <a:rPr lang="en-US" b="0" dirty="0"/>
                  <a:t> </a:t>
                </a:r>
                <a:r>
                  <a:rPr lang="en-US" b="0" dirty="0" err="1"/>
                  <a:t>cùng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err="1"/>
                  <a:t>tốc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ban </a:t>
                </a:r>
                <a:r>
                  <a:rPr lang="en-US" b="0" dirty="0" err="1"/>
                  <a:t>đầu</a:t>
                </a:r>
                <a:r>
                  <a:rPr lang="en-US" b="0" dirty="0"/>
                  <a:t>, a </a:t>
                </a:r>
                <a:r>
                  <a:rPr lang="en-US" b="0" dirty="0" err="1"/>
                  <a:t>là</a:t>
                </a:r>
                <a:r>
                  <a:rPr lang="en-US" b="0" dirty="0"/>
                  <a:t> </a:t>
                </a:r>
                <a:r>
                  <a:rPr lang="en-US" b="0" dirty="0" err="1"/>
                  <a:t>gia</a:t>
                </a:r>
                <a:r>
                  <a:rPr lang="en-US" b="0" dirty="0"/>
                  <a:t> </a:t>
                </a:r>
                <a:r>
                  <a:rPr lang="en-US" b="0" dirty="0" err="1"/>
                  <a:t>tốc</a:t>
                </a:r>
                <a:r>
                  <a:rPr lang="en-US" b="0" dirty="0"/>
                  <a:t> </a:t>
                </a:r>
                <a:r>
                  <a:rPr lang="en-US" b="0" dirty="0" err="1"/>
                  <a:t>trọng</a:t>
                </a:r>
                <a:r>
                  <a:rPr lang="en-US" b="0" dirty="0"/>
                  <a:t> </a:t>
                </a:r>
                <a:r>
                  <a:rPr lang="en-US" b="0" dirty="0" err="1"/>
                  <a:t>trường</a:t>
                </a:r>
                <a:r>
                  <a:rPr lang="en-US" b="0" dirty="0"/>
                  <a:t>, </a:t>
                </a:r>
                <a:r>
                  <a:rPr lang="en-US" b="0" dirty="0" err="1"/>
                  <a:t>và</a:t>
                </a:r>
                <a:r>
                  <a:rPr lang="en-US" b="0" dirty="0"/>
                  <a:t> d </a:t>
                </a:r>
                <a:r>
                  <a:rPr lang="en-US" b="0" dirty="0" err="1"/>
                  <a:t>là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</a:t>
                </a:r>
                <a:r>
                  <a:rPr lang="en-US" b="0" dirty="0" err="1"/>
                  <a:t>cao</a:t>
                </a:r>
                <a:r>
                  <a:rPr lang="en-US" b="0" dirty="0"/>
                  <a:t>. </a:t>
                </a:r>
                <a:r>
                  <a:rPr lang="en-US" b="0" dirty="0" err="1"/>
                  <a:t>Tốc</a:t>
                </a:r>
                <a:r>
                  <a:rPr lang="en-US" b="0" dirty="0"/>
                  <a:t> </a:t>
                </a:r>
                <a:r>
                  <a:rPr lang="en-US" b="0" dirty="0" err="1"/>
                  <a:t>độ</a:t>
                </a:r>
                <a:r>
                  <a:rPr lang="en-US" b="0" dirty="0"/>
                  <a:t> ban </a:t>
                </a:r>
                <a:r>
                  <a:rPr lang="en-US" b="0" dirty="0" err="1"/>
                  <a:t>đầu</a:t>
                </a:r>
                <a:r>
                  <a:rPr lang="en-US" b="0" dirty="0"/>
                  <a:t> </a:t>
                </a:r>
                <a:r>
                  <a:rPr lang="en-US" b="0" dirty="0" err="1"/>
                  <a:t>của</a:t>
                </a:r>
                <a:r>
                  <a:rPr lang="en-US" b="0" dirty="0"/>
                  <a:t> </a:t>
                </a:r>
                <a:r>
                  <a:rPr lang="en-US" b="0" dirty="0" err="1"/>
                  <a:t>một</a:t>
                </a:r>
                <a:r>
                  <a:rPr lang="en-US" b="0" dirty="0"/>
                  <a:t> </a:t>
                </a:r>
                <a:r>
                  <a:rPr lang="en-US" b="0" dirty="0" err="1"/>
                  <a:t>vật</a:t>
                </a:r>
                <a:r>
                  <a:rPr lang="en-US" b="0" dirty="0"/>
                  <a:t> </a:t>
                </a:r>
                <a:r>
                  <a:rPr lang="en-US" b="0" dirty="0" err="1"/>
                  <a:t>là</a:t>
                </a:r>
                <a:r>
                  <a:rPr lang="en-US" b="0" dirty="0"/>
                  <a:t> 0 m/s,  </a:t>
                </a:r>
                <a:r>
                  <a:rPr lang="en-US" b="0" dirty="0" err="1"/>
                  <a:t>gia</a:t>
                </a:r>
                <a:r>
                  <a:rPr lang="en-US" b="0" dirty="0"/>
                  <a:t> </a:t>
                </a:r>
                <a:r>
                  <a:rPr lang="en-US" b="0" dirty="0" err="1"/>
                  <a:t>tốc</a:t>
                </a:r>
                <a:r>
                  <a:rPr lang="en-US" b="0" dirty="0"/>
                  <a:t> </a:t>
                </a:r>
                <a:r>
                  <a:rPr lang="en-US" b="0" dirty="0" err="1"/>
                  <a:t>trọng</a:t>
                </a:r>
                <a:r>
                  <a:rPr lang="en-US" b="0" dirty="0"/>
                  <a:t> </a:t>
                </a:r>
                <a:r>
                  <a:rPr lang="en-US" b="0" dirty="0" err="1"/>
                  <a:t>trường</a:t>
                </a:r>
                <a:r>
                  <a:rPr lang="en-US" b="0" dirty="0"/>
                  <a:t> </a:t>
                </a:r>
                <a:r>
                  <a:rPr lang="en-US" b="0" dirty="0" err="1"/>
                  <a:t>là</a:t>
                </a:r>
                <a:r>
                  <a:rPr lang="en-US" b="0" dirty="0"/>
                  <a:t> 9,8 m/s2</a:t>
                </a:r>
                <a:r>
                  <a:rPr lang="en-US" b="0" dirty="0" smtClean="0"/>
                  <a:t>.</a:t>
                </a:r>
                <a:endParaRPr lang="en-US" b="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304800" y="666750"/>
                <a:ext cx="8534400" cy="4133850"/>
              </a:xfrm>
              <a:blipFill rotWithShape="1">
                <a:blip r:embed="rId2"/>
                <a:stretch>
                  <a:fillRect l="-429" t="-442" r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62000" y="57150"/>
            <a:ext cx="8382000" cy="342900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.0-Overview of CG 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Introduction to Python _ Jupyter Notebook</Template>
  <TotalTime>13303</TotalTime>
  <Words>1319</Words>
  <Application>Microsoft Office PowerPoint</Application>
  <PresentationFormat>On-screen Show (16:9)</PresentationFormat>
  <Paragraphs>113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CG.0-Overview of CG course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NềN TẢNG máy chỦ CHIA SẺ VÀ BÀI TOÁN VECTOR PACKING TRONG CUNG CẤP TÀI NGUYÊN CHO DỊCH VỤ ẢO HÓA</dc:title>
  <dc:creator>User</dc:creator>
  <cp:lastModifiedBy>Windows User</cp:lastModifiedBy>
  <cp:revision>988</cp:revision>
  <dcterms:created xsi:type="dcterms:W3CDTF">2014-08-21T14:18:13Z</dcterms:created>
  <dcterms:modified xsi:type="dcterms:W3CDTF">2023-08-22T13:17:06Z</dcterms:modified>
</cp:coreProperties>
</file>