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B575A-30BA-449C-B9D1-D2ED96CD411E}" v="7" dt="2020-12-10T09:00:21.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2052" y="-17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örn Hansen" userId="84e986b620fc2196" providerId="LiveId" clId="{D88B575A-30BA-449C-B9D1-D2ED96CD411E}"/>
    <pc:docChg chg="custSel modSld">
      <pc:chgData name="Björn Hansen" userId="84e986b620fc2196" providerId="LiveId" clId="{D88B575A-30BA-449C-B9D1-D2ED96CD411E}" dt="2020-12-10T09:05:55.247" v="680" actId="20577"/>
      <pc:docMkLst>
        <pc:docMk/>
      </pc:docMkLst>
      <pc:sldChg chg="addSp delSp modSp">
        <pc:chgData name="Björn Hansen" userId="84e986b620fc2196" providerId="LiveId" clId="{D88B575A-30BA-449C-B9D1-D2ED96CD411E}" dt="2020-12-10T09:05:55.247" v="680" actId="20577"/>
        <pc:sldMkLst>
          <pc:docMk/>
          <pc:sldMk cId="3461986364" sldId="256"/>
        </pc:sldMkLst>
        <pc:spChg chg="add mod">
          <ac:chgData name="Björn Hansen" userId="84e986b620fc2196" providerId="LiveId" clId="{D88B575A-30BA-449C-B9D1-D2ED96CD411E}" dt="2020-12-10T09:05:52.710" v="678" actId="20577"/>
          <ac:spMkLst>
            <pc:docMk/>
            <pc:sldMk cId="3461986364" sldId="256"/>
            <ac:spMk id="2" creationId="{29DC5EB2-C78E-4BB9-85CB-6F44FDA6D48A}"/>
          </ac:spMkLst>
        </pc:spChg>
        <pc:spChg chg="mod">
          <ac:chgData name="Björn Hansen" userId="84e986b620fc2196" providerId="LiveId" clId="{D88B575A-30BA-449C-B9D1-D2ED96CD411E}" dt="2020-12-10T08:17:16.629" v="593" actId="20577"/>
          <ac:spMkLst>
            <pc:docMk/>
            <pc:sldMk cId="3461986364" sldId="256"/>
            <ac:spMk id="5" creationId="{61CA3B74-703D-462B-8EC1-18CB8E3C4EAD}"/>
          </ac:spMkLst>
        </pc:spChg>
        <pc:spChg chg="mod">
          <ac:chgData name="Björn Hansen" userId="84e986b620fc2196" providerId="LiveId" clId="{D88B575A-30BA-449C-B9D1-D2ED96CD411E}" dt="2020-12-08T09:50:01.763" v="35" actId="20577"/>
          <ac:spMkLst>
            <pc:docMk/>
            <pc:sldMk cId="3461986364" sldId="256"/>
            <ac:spMk id="11" creationId="{DA48A33C-9BF9-42BD-9480-DFE335C62005}"/>
          </ac:spMkLst>
        </pc:spChg>
        <pc:spChg chg="add mod">
          <ac:chgData name="Björn Hansen" userId="84e986b620fc2196" providerId="LiveId" clId="{D88B575A-30BA-449C-B9D1-D2ED96CD411E}" dt="2020-12-10T09:05:55.247" v="680" actId="20577"/>
          <ac:spMkLst>
            <pc:docMk/>
            <pc:sldMk cId="3461986364" sldId="256"/>
            <ac:spMk id="19" creationId="{7DCAB359-4AE2-48BC-B3A6-FEB678EA5532}"/>
          </ac:spMkLst>
        </pc:spChg>
        <pc:picChg chg="mod">
          <ac:chgData name="Björn Hansen" userId="84e986b620fc2196" providerId="LiveId" clId="{D88B575A-30BA-449C-B9D1-D2ED96CD411E}" dt="2020-12-07T20:15:54.846" v="0" actId="1076"/>
          <ac:picMkLst>
            <pc:docMk/>
            <pc:sldMk cId="3461986364" sldId="256"/>
            <ac:picMk id="7" creationId="{837FDD34-F0CB-4A90-840F-77EB2F32DF4A}"/>
          </ac:picMkLst>
        </pc:picChg>
        <pc:picChg chg="mod">
          <ac:chgData name="Björn Hansen" userId="84e986b620fc2196" providerId="LiveId" clId="{D88B575A-30BA-449C-B9D1-D2ED96CD411E}" dt="2020-12-07T21:05:56.596" v="11" actId="14100"/>
          <ac:picMkLst>
            <pc:docMk/>
            <pc:sldMk cId="3461986364" sldId="256"/>
            <ac:picMk id="16" creationId="{C8E079AD-32E0-48E0-B2D7-107260535126}"/>
          </ac:picMkLst>
        </pc:picChg>
        <pc:picChg chg="del">
          <ac:chgData name="Björn Hansen" userId="84e986b620fc2196" providerId="LiveId" clId="{D88B575A-30BA-449C-B9D1-D2ED96CD411E}" dt="2020-12-07T21:05:31.877" v="1" actId="478"/>
          <ac:picMkLst>
            <pc:docMk/>
            <pc:sldMk cId="3461986364" sldId="256"/>
            <ac:picMk id="20" creationId="{37E9DBDF-EE06-4C6C-9537-37AE263C1237}"/>
          </ac:picMkLst>
        </pc:picChg>
        <pc:picChg chg="add mod">
          <ac:chgData name="Björn Hansen" userId="84e986b620fc2196" providerId="LiveId" clId="{D88B575A-30BA-449C-B9D1-D2ED96CD411E}" dt="2020-12-07T21:06:01.804" v="12" actId="1076"/>
          <ac:picMkLst>
            <pc:docMk/>
            <pc:sldMk cId="3461986364" sldId="256"/>
            <ac:picMk id="23" creationId="{C1C272E4-D5A9-455C-9A9A-2869F477DA7B}"/>
          </ac:picMkLst>
        </pc:picChg>
        <pc:picChg chg="add del mod">
          <ac:chgData name="Björn Hansen" userId="84e986b620fc2196" providerId="LiveId" clId="{D88B575A-30BA-449C-B9D1-D2ED96CD411E}" dt="2020-12-07T21:06:08.289" v="17" actId="478"/>
          <ac:picMkLst>
            <pc:docMk/>
            <pc:sldMk cId="3461986364" sldId="256"/>
            <ac:picMk id="25" creationId="{0B6E7A8C-CBD2-40DE-B998-D52EC54CE86B}"/>
          </ac:picMkLst>
        </pc:picChg>
        <pc:picChg chg="add mod">
          <ac:chgData name="Björn Hansen" userId="84e986b620fc2196" providerId="LiveId" clId="{D88B575A-30BA-449C-B9D1-D2ED96CD411E}" dt="2020-12-07T21:07:16.004" v="24" actId="1076"/>
          <ac:picMkLst>
            <pc:docMk/>
            <pc:sldMk cId="3461986364" sldId="256"/>
            <ac:picMk id="27" creationId="{4DCEFA71-3E51-4696-B779-A527E4C3252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4E1E0C-9779-41A7-9517-AD335B23E05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397404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4E1E0C-9779-41A7-9517-AD335B23E05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185510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4E1E0C-9779-41A7-9517-AD335B23E05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257162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4E1E0C-9779-41A7-9517-AD335B23E05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164765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4E1E0C-9779-41A7-9517-AD335B23E05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378575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4E1E0C-9779-41A7-9517-AD335B23E051}"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387707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4E1E0C-9779-41A7-9517-AD335B23E051}"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385579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4E1E0C-9779-41A7-9517-AD335B23E051}"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287490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E1E0C-9779-41A7-9517-AD335B23E051}"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10617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094E1E0C-9779-41A7-9517-AD335B23E051}"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385057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094E1E0C-9779-41A7-9517-AD335B23E051}"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166F0-5FC5-4DBB-AF61-A71A84494F52}" type="slidenum">
              <a:rPr lang="en-US" smtClean="0"/>
              <a:t>‹#›</a:t>
            </a:fld>
            <a:endParaRPr lang="en-US"/>
          </a:p>
        </p:txBody>
      </p:sp>
    </p:spTree>
    <p:extLst>
      <p:ext uri="{BB962C8B-B14F-4D97-AF65-F5344CB8AC3E}">
        <p14:creationId xmlns:p14="http://schemas.microsoft.com/office/powerpoint/2010/main" val="349863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94E1E0C-9779-41A7-9517-AD335B23E051}" type="datetimeFigureOut">
              <a:rPr lang="en-US" smtClean="0"/>
              <a:t>12/10/2020</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8166F0-5FC5-4DBB-AF61-A71A84494F52}" type="slidenum">
              <a:rPr lang="en-US" smtClean="0"/>
              <a:t>‹#›</a:t>
            </a:fld>
            <a:endParaRPr lang="en-US"/>
          </a:p>
        </p:txBody>
      </p:sp>
    </p:spTree>
    <p:extLst>
      <p:ext uri="{BB962C8B-B14F-4D97-AF65-F5344CB8AC3E}">
        <p14:creationId xmlns:p14="http://schemas.microsoft.com/office/powerpoint/2010/main" val="26431707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83209-0B2A-4F8F-92A9-818576246DCD}"/>
              </a:ext>
            </a:extLst>
          </p:cNvPr>
          <p:cNvSpPr/>
          <p:nvPr/>
        </p:nvSpPr>
        <p:spPr>
          <a:xfrm>
            <a:off x="5572716" y="1537215"/>
            <a:ext cx="17863671" cy="1015663"/>
          </a:xfrm>
          <a:prstGeom prst="rect">
            <a:avLst/>
          </a:prstGeom>
        </p:spPr>
        <p:txBody>
          <a:bodyPr wrap="square">
            <a:spAutoFit/>
          </a:bodyPr>
          <a:lstStyle/>
          <a:p>
            <a:r>
              <a:rPr lang="en-US" sz="6000" b="1" dirty="0">
                <a:latin typeface="Arial" panose="020B0604020202020204" pitchFamily="34" charset="0"/>
              </a:rPr>
              <a:t>Pixelwise segmentation for medical images</a:t>
            </a:r>
            <a:endParaRPr lang="en-US" sz="6000" b="1" i="0" dirty="0">
              <a:effectLst/>
              <a:latin typeface="Arial" panose="020B0604020202020204" pitchFamily="34" charset="0"/>
            </a:endParaRPr>
          </a:p>
        </p:txBody>
      </p:sp>
      <p:sp>
        <p:nvSpPr>
          <p:cNvPr id="5" name="TextBox 4">
            <a:extLst>
              <a:ext uri="{FF2B5EF4-FFF2-40B4-BE49-F238E27FC236}">
                <a16:creationId xmlns:a16="http://schemas.microsoft.com/office/drawing/2014/main" id="{61CA3B74-703D-462B-8EC1-18CB8E3C4EAD}"/>
              </a:ext>
            </a:extLst>
          </p:cNvPr>
          <p:cNvSpPr txBox="1"/>
          <p:nvPr/>
        </p:nvSpPr>
        <p:spPr>
          <a:xfrm>
            <a:off x="3217266" y="5323400"/>
            <a:ext cx="10084526" cy="25299233"/>
          </a:xfrm>
          <a:prstGeom prst="rect">
            <a:avLst/>
          </a:prstGeom>
          <a:noFill/>
        </p:spPr>
        <p:txBody>
          <a:bodyPr wrap="square" rtlCol="0">
            <a:spAutoFit/>
          </a:bodyPr>
          <a:lstStyle/>
          <a:p>
            <a:endParaRPr lang="en-US" sz="3600" dirty="0"/>
          </a:p>
          <a:p>
            <a:r>
              <a:rPr lang="en-US" sz="3600" b="1" dirty="0"/>
              <a:t> Motivation: </a:t>
            </a:r>
          </a:p>
          <a:p>
            <a:r>
              <a:rPr lang="en-US" sz="3600" dirty="0"/>
              <a:t>The motivation for this project is to segment cells from real images in an automated fashion. This is important for many reasons such as reducing the time and energy it takes professionals to manually perform analysis of cell images in medical practice. </a:t>
            </a:r>
          </a:p>
          <a:p>
            <a:endParaRPr lang="en-US" sz="3600" dirty="0"/>
          </a:p>
          <a:p>
            <a:r>
              <a:rPr lang="en-US" sz="3600" b="1" dirty="0"/>
              <a:t>Background: </a:t>
            </a:r>
          </a:p>
          <a:p>
            <a:pPr marL="571500" indent="-571500">
              <a:buFont typeface="Arial" panose="020B0604020202020204" pitchFamily="34" charset="0"/>
              <a:buChar char="•"/>
            </a:pPr>
            <a:r>
              <a:rPr lang="en-US" sz="3600" dirty="0"/>
              <a:t>Medical image segmentation is an ongoing field of research</a:t>
            </a:r>
          </a:p>
          <a:p>
            <a:pPr marL="571500" indent="-571500">
              <a:buFont typeface="Arial" panose="020B0604020202020204" pitchFamily="34" charset="0"/>
              <a:buChar char="•"/>
            </a:pPr>
            <a:r>
              <a:rPr lang="en-US" sz="3600" dirty="0"/>
              <a:t>Some methods rely on pixel-wise classification others on detecting edges of the object</a:t>
            </a:r>
          </a:p>
          <a:p>
            <a:pPr marL="571500" indent="-571500">
              <a:buFont typeface="Arial" panose="020B0604020202020204" pitchFamily="34" charset="0"/>
              <a:buChar char="•"/>
            </a:pPr>
            <a:r>
              <a:rPr lang="en-US" sz="3600" dirty="0"/>
              <a:t>Typically used architectures rely on deep convolutional neural networks. </a:t>
            </a:r>
          </a:p>
          <a:p>
            <a:pPr marL="571500" indent="-571500">
              <a:buFont typeface="Arial" panose="020B0604020202020204" pitchFamily="34" charset="0"/>
              <a:buChar char="•"/>
            </a:pPr>
            <a:r>
              <a:rPr lang="en-US" sz="3600" dirty="0"/>
              <a:t>Classic network architectures includes </a:t>
            </a:r>
            <a:r>
              <a:rPr lang="en-US" sz="3600" dirty="0" err="1"/>
              <a:t>Segnet</a:t>
            </a:r>
            <a:r>
              <a:rPr lang="en-US" sz="3600" dirty="0"/>
              <a:t> and U-net. The U-net first introduced  in 2015, variations have been developed since.</a:t>
            </a:r>
          </a:p>
          <a:p>
            <a:endParaRPr lang="en-US" sz="3600" dirty="0"/>
          </a:p>
          <a:p>
            <a:r>
              <a:rPr lang="en-US" sz="3600" b="1" dirty="0"/>
              <a:t>Milestones: </a:t>
            </a:r>
          </a:p>
          <a:p>
            <a:r>
              <a:rPr lang="en-US" sz="3600" dirty="0"/>
              <a:t>• Configure a functioning data loader. </a:t>
            </a:r>
          </a:p>
          <a:p>
            <a:r>
              <a:rPr lang="en-US" sz="3600" dirty="0"/>
              <a:t>• Implement the U-Net architecture. </a:t>
            </a:r>
          </a:p>
          <a:p>
            <a:r>
              <a:rPr lang="en-US" sz="3600" dirty="0"/>
              <a:t>• Implement a Masked RCNN architecture </a:t>
            </a:r>
          </a:p>
          <a:p>
            <a:endParaRPr lang="en-US" sz="3600" dirty="0"/>
          </a:p>
          <a:p>
            <a:r>
              <a:rPr lang="en-US" sz="3600" b="1" dirty="0"/>
              <a:t>Results:</a:t>
            </a:r>
          </a:p>
          <a:p>
            <a:r>
              <a:rPr lang="en-US" sz="3600" dirty="0"/>
              <a:t>Initial results have been good. Both the U-Net and Masked RCNN architectures can perform segmentation of cell images. Both however have limits and make clear misses around boarders of cells especially when cells are close together or relatively large. </a:t>
            </a:r>
          </a:p>
          <a:p>
            <a:endParaRPr lang="en-US" sz="3600" b="1" dirty="0"/>
          </a:p>
          <a:p>
            <a:r>
              <a:rPr lang="en-US" sz="3600" b="1" dirty="0"/>
              <a:t>Conclusions:</a:t>
            </a:r>
          </a:p>
          <a:p>
            <a:r>
              <a:rPr lang="en-US" sz="3600" dirty="0"/>
              <a:t>Both architectures can be used for segmentation. Here are the main take-aways thus far:</a:t>
            </a:r>
          </a:p>
          <a:p>
            <a:pPr marL="457200" indent="-457200">
              <a:buFont typeface="Arial" panose="020B0604020202020204" pitchFamily="34" charset="0"/>
              <a:buChar char="•"/>
            </a:pPr>
            <a:r>
              <a:rPr lang="en-US" sz="3600" dirty="0"/>
              <a:t>Masked RCNN has </a:t>
            </a:r>
            <a:r>
              <a:rPr lang="en-US" sz="3600" dirty="0" err="1"/>
              <a:t>bboxes</a:t>
            </a:r>
            <a:endParaRPr lang="en-US" sz="3600" dirty="0"/>
          </a:p>
          <a:p>
            <a:pPr marL="457200" indent="-457200">
              <a:buFont typeface="Arial" panose="020B0604020202020204" pitchFamily="34" charset="0"/>
              <a:buChar char="•"/>
            </a:pPr>
            <a:r>
              <a:rPr lang="en-US" sz="3600" dirty="0"/>
              <a:t>Masked RCNN outputs number of objects</a:t>
            </a:r>
          </a:p>
          <a:p>
            <a:pPr marL="457200" indent="-457200">
              <a:buFont typeface="Arial" panose="020B0604020202020204" pitchFamily="34" charset="0"/>
              <a:buChar char="•"/>
            </a:pPr>
            <a:r>
              <a:rPr lang="en-US" sz="3600" dirty="0"/>
              <a:t>Masked RCNN is heavy/ complex and slow at run time</a:t>
            </a:r>
          </a:p>
          <a:p>
            <a:pPr marL="457200" indent="-457200">
              <a:buFont typeface="Arial" panose="020B0604020202020204" pitchFamily="34" charset="0"/>
              <a:buChar char="•"/>
            </a:pPr>
            <a:r>
              <a:rPr lang="en-US" sz="3600" dirty="0"/>
              <a:t>U-Net has arguably better segmentation results</a:t>
            </a:r>
          </a:p>
          <a:p>
            <a:pPr marL="457200" indent="-457200">
              <a:buFont typeface="Arial" panose="020B0604020202020204" pitchFamily="34" charset="0"/>
              <a:buChar char="•"/>
            </a:pPr>
            <a:r>
              <a:rPr lang="en-US" sz="3600" dirty="0"/>
              <a:t>U-Net is less complicated and faster at runtime</a:t>
            </a:r>
          </a:p>
          <a:p>
            <a:pPr marL="457200" indent="-457200">
              <a:buFont typeface="Arial" panose="020B0604020202020204" pitchFamily="34" charset="0"/>
              <a:buChar char="•"/>
            </a:pPr>
            <a:r>
              <a:rPr lang="en-US" sz="3600" dirty="0"/>
              <a:t>U-Net performs pixel-wise classification and thus does not give information about how many objects there are in the image or where these are located (</a:t>
            </a:r>
            <a:r>
              <a:rPr lang="en-US" sz="3600" dirty="0" err="1"/>
              <a:t>bbox</a:t>
            </a:r>
            <a:r>
              <a:rPr lang="en-US" sz="3600" dirty="0"/>
              <a:t>)</a:t>
            </a:r>
          </a:p>
          <a:p>
            <a:endParaRPr lang="en-US" dirty="0"/>
          </a:p>
        </p:txBody>
      </p:sp>
      <p:pic>
        <p:nvPicPr>
          <p:cNvPr id="7" name="Picture 6">
            <a:extLst>
              <a:ext uri="{FF2B5EF4-FFF2-40B4-BE49-F238E27FC236}">
                <a16:creationId xmlns:a16="http://schemas.microsoft.com/office/drawing/2014/main" id="{837FDD34-F0CB-4A90-840F-77EB2F32D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266" y="37564820"/>
            <a:ext cx="2973330" cy="4337313"/>
          </a:xfrm>
          <a:prstGeom prst="rect">
            <a:avLst/>
          </a:prstGeom>
        </p:spPr>
      </p:pic>
      <p:pic>
        <p:nvPicPr>
          <p:cNvPr id="9" name="Picture 8" descr="A person posing for the camera&#10;&#10;Description automatically generated">
            <a:extLst>
              <a:ext uri="{FF2B5EF4-FFF2-40B4-BE49-F238E27FC236}">
                <a16:creationId xmlns:a16="http://schemas.microsoft.com/office/drawing/2014/main" id="{5D8C6F60-C996-4758-8C4F-C07D2E2B86A4}"/>
              </a:ext>
            </a:extLst>
          </p:cNvPr>
          <p:cNvPicPr>
            <a:picLocks noChangeAspect="1"/>
          </p:cNvPicPr>
          <p:nvPr/>
        </p:nvPicPr>
        <p:blipFill rotWithShape="1">
          <a:blip r:embed="rId3">
            <a:extLst>
              <a:ext uri="{28A0092B-C50C-407E-A947-70E740481C1C}">
                <a14:useLocalDpi xmlns:a14="http://schemas.microsoft.com/office/drawing/2010/main" val="0"/>
              </a:ext>
            </a:extLst>
          </a:blip>
          <a:srcRect l="18673" t="7811" r="14417" b="22270"/>
          <a:stretch/>
        </p:blipFill>
        <p:spPr>
          <a:xfrm>
            <a:off x="25318048" y="37604325"/>
            <a:ext cx="2935375" cy="3745821"/>
          </a:xfrm>
          <a:prstGeom prst="rect">
            <a:avLst/>
          </a:prstGeom>
        </p:spPr>
      </p:pic>
      <p:sp>
        <p:nvSpPr>
          <p:cNvPr id="11" name="TextBox 10">
            <a:extLst>
              <a:ext uri="{FF2B5EF4-FFF2-40B4-BE49-F238E27FC236}">
                <a16:creationId xmlns:a16="http://schemas.microsoft.com/office/drawing/2014/main" id="{DA48A33C-9BF9-42BD-9480-DFE335C62005}"/>
              </a:ext>
            </a:extLst>
          </p:cNvPr>
          <p:cNvSpPr txBox="1"/>
          <p:nvPr/>
        </p:nvSpPr>
        <p:spPr>
          <a:xfrm>
            <a:off x="24588273" y="41513055"/>
            <a:ext cx="4394923" cy="1077218"/>
          </a:xfrm>
          <a:prstGeom prst="rect">
            <a:avLst/>
          </a:prstGeom>
          <a:noFill/>
        </p:spPr>
        <p:txBody>
          <a:bodyPr wrap="square" rtlCol="0">
            <a:spAutoFit/>
          </a:bodyPr>
          <a:lstStyle/>
          <a:p>
            <a:r>
              <a:rPr lang="da-DK" sz="3200" dirty="0"/>
              <a:t>Bjørn Hansen</a:t>
            </a:r>
          </a:p>
          <a:p>
            <a:r>
              <a:rPr lang="da-DK" sz="3200" dirty="0"/>
              <a:t>s193035@student.dtu.dk</a:t>
            </a:r>
            <a:endParaRPr lang="en-US" sz="3200" dirty="0"/>
          </a:p>
        </p:txBody>
      </p:sp>
      <p:sp>
        <p:nvSpPr>
          <p:cNvPr id="12" name="TextBox 11">
            <a:extLst>
              <a:ext uri="{FF2B5EF4-FFF2-40B4-BE49-F238E27FC236}">
                <a16:creationId xmlns:a16="http://schemas.microsoft.com/office/drawing/2014/main" id="{12FC17CB-FB68-431B-8337-2B7E47252B9F}"/>
              </a:ext>
            </a:extLst>
          </p:cNvPr>
          <p:cNvSpPr txBox="1"/>
          <p:nvPr/>
        </p:nvSpPr>
        <p:spPr>
          <a:xfrm>
            <a:off x="13301792" y="2878925"/>
            <a:ext cx="2405521" cy="523220"/>
          </a:xfrm>
          <a:prstGeom prst="rect">
            <a:avLst/>
          </a:prstGeom>
          <a:noFill/>
        </p:spPr>
        <p:txBody>
          <a:bodyPr wrap="square" rtlCol="0">
            <a:spAutoFit/>
          </a:bodyPr>
          <a:lstStyle/>
          <a:p>
            <a:r>
              <a:rPr lang="da-DK" sz="2800" dirty="0">
                <a:latin typeface="Times New Roman" panose="02020603050405020304" pitchFamily="18" charset="0"/>
                <a:cs typeface="Times New Roman" panose="02020603050405020304" pitchFamily="18" charset="0"/>
              </a:rPr>
              <a:t>Bjørn Hansen</a:t>
            </a:r>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77FFCE1-933C-4A9E-B0D0-A0BCDC1F3987}"/>
              </a:ext>
            </a:extLst>
          </p:cNvPr>
          <p:cNvSpPr txBox="1"/>
          <p:nvPr/>
        </p:nvSpPr>
        <p:spPr>
          <a:xfrm>
            <a:off x="9266123" y="3676529"/>
            <a:ext cx="10476856" cy="523220"/>
          </a:xfrm>
          <a:prstGeom prst="rect">
            <a:avLst/>
          </a:prstGeom>
          <a:noFill/>
        </p:spPr>
        <p:txBody>
          <a:bodyPr wrap="square" rtlCol="0">
            <a:spAutoFit/>
          </a:bodyPr>
          <a:lstStyle/>
          <a:p>
            <a:r>
              <a:rPr lang="da-DK" sz="2800" dirty="0">
                <a:latin typeface="Times New Roman" panose="02020603050405020304" pitchFamily="18" charset="0"/>
                <a:cs typeface="Times New Roman" panose="02020603050405020304" pitchFamily="18" charset="0"/>
              </a:rPr>
              <a:t>DTU </a:t>
            </a:r>
            <a:r>
              <a:rPr lang="da-DK" sz="2800" dirty="0" err="1">
                <a:latin typeface="Times New Roman" panose="02020603050405020304" pitchFamily="18" charset="0"/>
                <a:cs typeface="Times New Roman" panose="02020603050405020304" pitchFamily="18" charset="0"/>
              </a:rPr>
              <a:t>Compute</a:t>
            </a:r>
            <a:r>
              <a:rPr lang="da-DK" sz="2800" dirty="0">
                <a:latin typeface="Times New Roman" panose="02020603050405020304" pitchFamily="18" charset="0"/>
                <a:cs typeface="Times New Roman" panose="02020603050405020304" pitchFamily="18" charset="0"/>
              </a:rPr>
              <a:t>, Technical University of Denmark, Lyngby, Denmark</a:t>
            </a:r>
            <a:endParaRPr lang="en-US"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EF8F1AF-ADC0-4CEF-9B81-B5DEA0BD9A1C}"/>
              </a:ext>
            </a:extLst>
          </p:cNvPr>
          <p:cNvSpPr txBox="1"/>
          <p:nvPr/>
        </p:nvSpPr>
        <p:spPr>
          <a:xfrm>
            <a:off x="14504551" y="37122708"/>
            <a:ext cx="9610260" cy="4093428"/>
          </a:xfrm>
          <a:prstGeom prst="rect">
            <a:avLst/>
          </a:prstGeom>
          <a:noFill/>
        </p:spPr>
        <p:txBody>
          <a:bodyPr wrap="none" rtlCol="0">
            <a:spAutoFit/>
          </a:bodyPr>
          <a:lstStyle/>
          <a:p>
            <a:r>
              <a:rPr lang="da-DK" sz="3600" b="1" dirty="0"/>
              <a:t>References:</a:t>
            </a:r>
          </a:p>
          <a:p>
            <a:pPr marL="571500" indent="-571500">
              <a:buFont typeface="Arial" panose="020B0604020202020204" pitchFamily="34" charset="0"/>
              <a:buChar char="•"/>
            </a:pPr>
            <a:r>
              <a:rPr lang="en-US" sz="3600" dirty="0"/>
              <a:t>U-Net: Convolutional Networks for Biomedical</a:t>
            </a:r>
          </a:p>
          <a:p>
            <a:r>
              <a:rPr lang="en-US" sz="3600" dirty="0"/>
              <a:t>Image Segmentation, Olaf </a:t>
            </a:r>
            <a:r>
              <a:rPr lang="en-US" sz="3600" dirty="0" err="1"/>
              <a:t>Ronneberger</a:t>
            </a:r>
            <a:r>
              <a:rPr lang="en-US" sz="3600" dirty="0"/>
              <a:t>, et.al</a:t>
            </a:r>
          </a:p>
          <a:p>
            <a:pPr marL="571500" indent="-571500">
              <a:buFont typeface="Arial" panose="020B0604020202020204" pitchFamily="34" charset="0"/>
              <a:buChar char="•"/>
            </a:pPr>
            <a:r>
              <a:rPr lang="da-DK" sz="3600" dirty="0"/>
              <a:t>Mask R-CNN, </a:t>
            </a:r>
            <a:r>
              <a:rPr lang="da-DK" sz="3600" dirty="0" err="1"/>
              <a:t>Kaiming</a:t>
            </a:r>
            <a:r>
              <a:rPr lang="da-DK" sz="3600" dirty="0"/>
              <a:t> He, et.al</a:t>
            </a:r>
          </a:p>
          <a:p>
            <a:pPr marL="571500" indent="-571500">
              <a:buFont typeface="Arial" panose="020B0604020202020204" pitchFamily="34" charset="0"/>
              <a:buChar char="•"/>
            </a:pPr>
            <a:r>
              <a:rPr lang="da-DK" sz="3600" dirty="0" err="1"/>
              <a:t>PyTorch</a:t>
            </a:r>
            <a:r>
              <a:rPr lang="da-DK" sz="3600" dirty="0"/>
              <a:t> </a:t>
            </a:r>
            <a:r>
              <a:rPr lang="da-DK" sz="3600" dirty="0" err="1"/>
              <a:t>Masked</a:t>
            </a:r>
            <a:r>
              <a:rPr lang="da-DK" sz="3600" dirty="0"/>
              <a:t> R-CNN </a:t>
            </a:r>
            <a:r>
              <a:rPr lang="da-DK" sz="3600" dirty="0" err="1"/>
              <a:t>implementation</a:t>
            </a:r>
            <a:r>
              <a:rPr lang="da-DK" sz="3600" dirty="0"/>
              <a:t>, </a:t>
            </a:r>
          </a:p>
          <a:p>
            <a:r>
              <a:rPr lang="da-DK" sz="3600" dirty="0"/>
              <a:t>https://github.com/jwyang/faster-rcnn.pytorch</a:t>
            </a:r>
          </a:p>
          <a:p>
            <a:endParaRPr lang="en-US" sz="4400" dirty="0"/>
          </a:p>
        </p:txBody>
      </p:sp>
      <p:pic>
        <p:nvPicPr>
          <p:cNvPr id="16" name="Picture 15" descr="A picture containing text&#10;&#10;Description automatically generated">
            <a:extLst>
              <a:ext uri="{FF2B5EF4-FFF2-40B4-BE49-F238E27FC236}">
                <a16:creationId xmlns:a16="http://schemas.microsoft.com/office/drawing/2014/main" id="{C8E079AD-32E0-48E0-B2D7-107260535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13751" y="21570156"/>
            <a:ext cx="11304297" cy="7778433"/>
          </a:xfrm>
          <a:prstGeom prst="rect">
            <a:avLst/>
          </a:prstGeom>
        </p:spPr>
      </p:pic>
      <p:sp>
        <p:nvSpPr>
          <p:cNvPr id="17" name="TextBox 16">
            <a:extLst>
              <a:ext uri="{FF2B5EF4-FFF2-40B4-BE49-F238E27FC236}">
                <a16:creationId xmlns:a16="http://schemas.microsoft.com/office/drawing/2014/main" id="{56FDBB0C-4665-4FF3-9E82-943B534A4426}"/>
              </a:ext>
            </a:extLst>
          </p:cNvPr>
          <p:cNvSpPr txBox="1"/>
          <p:nvPr/>
        </p:nvSpPr>
        <p:spPr>
          <a:xfrm>
            <a:off x="14013751" y="20751738"/>
            <a:ext cx="4560672" cy="646331"/>
          </a:xfrm>
          <a:prstGeom prst="rect">
            <a:avLst/>
          </a:prstGeom>
          <a:noFill/>
        </p:spPr>
        <p:txBody>
          <a:bodyPr wrap="none" rtlCol="0">
            <a:spAutoFit/>
          </a:bodyPr>
          <a:lstStyle/>
          <a:p>
            <a:r>
              <a:rPr lang="da-DK" sz="3600" b="1" dirty="0" err="1"/>
              <a:t>Masked</a:t>
            </a:r>
            <a:r>
              <a:rPr lang="da-DK" sz="3600" b="1" dirty="0"/>
              <a:t> R-CNN </a:t>
            </a:r>
            <a:r>
              <a:rPr lang="da-DK" sz="3600" b="1" dirty="0" err="1"/>
              <a:t>results</a:t>
            </a:r>
            <a:r>
              <a:rPr lang="da-DK" sz="3600" b="1" dirty="0"/>
              <a:t>:</a:t>
            </a:r>
            <a:endParaRPr lang="en-US" sz="3600" b="1" dirty="0"/>
          </a:p>
        </p:txBody>
      </p:sp>
      <p:sp>
        <p:nvSpPr>
          <p:cNvPr id="18" name="TextBox 17">
            <a:extLst>
              <a:ext uri="{FF2B5EF4-FFF2-40B4-BE49-F238E27FC236}">
                <a16:creationId xmlns:a16="http://schemas.microsoft.com/office/drawing/2014/main" id="{C7AAEACF-B050-410F-8823-9B76B5C317AB}"/>
              </a:ext>
            </a:extLst>
          </p:cNvPr>
          <p:cNvSpPr txBox="1"/>
          <p:nvPr/>
        </p:nvSpPr>
        <p:spPr>
          <a:xfrm>
            <a:off x="14013751" y="5955024"/>
            <a:ext cx="2834109" cy="646331"/>
          </a:xfrm>
          <a:prstGeom prst="rect">
            <a:avLst/>
          </a:prstGeom>
          <a:noFill/>
        </p:spPr>
        <p:txBody>
          <a:bodyPr wrap="none" rtlCol="0">
            <a:spAutoFit/>
          </a:bodyPr>
          <a:lstStyle/>
          <a:p>
            <a:r>
              <a:rPr lang="da-DK" sz="3600" b="1" dirty="0"/>
              <a:t>U-Net </a:t>
            </a:r>
            <a:r>
              <a:rPr lang="da-DK" sz="3600" b="1" dirty="0" err="1"/>
              <a:t>results</a:t>
            </a:r>
            <a:r>
              <a:rPr lang="da-DK" sz="3600" b="1" dirty="0"/>
              <a:t>:</a:t>
            </a:r>
            <a:endParaRPr lang="en-US" sz="3600" b="1" dirty="0"/>
          </a:p>
        </p:txBody>
      </p:sp>
      <p:sp>
        <p:nvSpPr>
          <p:cNvPr id="21" name="TextBox 20">
            <a:extLst>
              <a:ext uri="{FF2B5EF4-FFF2-40B4-BE49-F238E27FC236}">
                <a16:creationId xmlns:a16="http://schemas.microsoft.com/office/drawing/2014/main" id="{2E5EFCA2-05C0-43BA-ACB9-FF6B7012AE3E}"/>
              </a:ext>
            </a:extLst>
          </p:cNvPr>
          <p:cNvSpPr txBox="1"/>
          <p:nvPr/>
        </p:nvSpPr>
        <p:spPr>
          <a:xfrm>
            <a:off x="14504551" y="41301969"/>
            <a:ext cx="6934322" cy="1200329"/>
          </a:xfrm>
          <a:prstGeom prst="rect">
            <a:avLst/>
          </a:prstGeom>
          <a:noFill/>
        </p:spPr>
        <p:txBody>
          <a:bodyPr wrap="square" rtlCol="0">
            <a:spAutoFit/>
          </a:bodyPr>
          <a:lstStyle/>
          <a:p>
            <a:r>
              <a:rPr lang="da-DK" sz="3600" dirty="0"/>
              <a:t>Find the Project </a:t>
            </a:r>
            <a:r>
              <a:rPr lang="da-DK" sz="3600" dirty="0" err="1"/>
              <a:t>code</a:t>
            </a:r>
            <a:r>
              <a:rPr lang="da-DK" sz="3600" dirty="0"/>
              <a:t> </a:t>
            </a:r>
            <a:r>
              <a:rPr lang="da-DK" sz="3600" dirty="0" err="1"/>
              <a:t>here</a:t>
            </a:r>
            <a:r>
              <a:rPr lang="da-DK" sz="3600" dirty="0"/>
              <a:t>:</a:t>
            </a:r>
          </a:p>
          <a:p>
            <a:r>
              <a:rPr lang="en-US" sz="3600" dirty="0"/>
              <a:t>https://github.com/bh1995</a:t>
            </a:r>
          </a:p>
        </p:txBody>
      </p:sp>
      <p:pic>
        <p:nvPicPr>
          <p:cNvPr id="23" name="Picture 22" descr="A picture containing icon&#10;&#10;Description automatically generated">
            <a:extLst>
              <a:ext uri="{FF2B5EF4-FFF2-40B4-BE49-F238E27FC236}">
                <a16:creationId xmlns:a16="http://schemas.microsoft.com/office/drawing/2014/main" id="{C1C272E4-D5A9-455C-9A9A-2869F477DA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13751" y="7106625"/>
            <a:ext cx="10476856" cy="8139278"/>
          </a:xfrm>
          <a:prstGeom prst="rect">
            <a:avLst/>
          </a:prstGeom>
        </p:spPr>
      </p:pic>
      <p:pic>
        <p:nvPicPr>
          <p:cNvPr id="27" name="Picture 26" descr="A picture containing graphical user interface&#10;&#10;Description automatically generated">
            <a:extLst>
              <a:ext uri="{FF2B5EF4-FFF2-40B4-BE49-F238E27FC236}">
                <a16:creationId xmlns:a16="http://schemas.microsoft.com/office/drawing/2014/main" id="{4DCEFA71-3E51-4696-B779-A527E4C325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13751" y="15611310"/>
            <a:ext cx="6441187" cy="4348619"/>
          </a:xfrm>
          <a:prstGeom prst="rect">
            <a:avLst/>
          </a:prstGeom>
        </p:spPr>
      </p:pic>
      <p:sp>
        <p:nvSpPr>
          <p:cNvPr id="2" name="TextBox 1">
            <a:extLst>
              <a:ext uri="{FF2B5EF4-FFF2-40B4-BE49-F238E27FC236}">
                <a16:creationId xmlns:a16="http://schemas.microsoft.com/office/drawing/2014/main" id="{29DC5EB2-C78E-4BB9-85CB-6F44FDA6D48A}"/>
              </a:ext>
            </a:extLst>
          </p:cNvPr>
          <p:cNvSpPr txBox="1"/>
          <p:nvPr/>
        </p:nvSpPr>
        <p:spPr>
          <a:xfrm>
            <a:off x="20649504" y="16521852"/>
            <a:ext cx="4786695" cy="3416320"/>
          </a:xfrm>
          <a:prstGeom prst="rect">
            <a:avLst/>
          </a:prstGeom>
          <a:noFill/>
        </p:spPr>
        <p:txBody>
          <a:bodyPr wrap="none" rtlCol="0">
            <a:spAutoFit/>
          </a:bodyPr>
          <a:lstStyle/>
          <a:p>
            <a:r>
              <a:rPr lang="da-DK" sz="3600" b="1" dirty="0" err="1"/>
              <a:t>IoU</a:t>
            </a:r>
            <a:r>
              <a:rPr lang="da-DK" sz="3600" b="1" dirty="0"/>
              <a:t> score: </a:t>
            </a:r>
            <a:r>
              <a:rPr lang="da-DK" sz="3600" dirty="0"/>
              <a:t>0.332</a:t>
            </a:r>
          </a:p>
          <a:p>
            <a:r>
              <a:rPr lang="da-DK" sz="3600" b="1" dirty="0"/>
              <a:t>F1 score: </a:t>
            </a:r>
            <a:r>
              <a:rPr lang="da-DK" sz="3600" dirty="0"/>
              <a:t>0.643</a:t>
            </a:r>
          </a:p>
          <a:p>
            <a:endParaRPr lang="da-DK" sz="3600" dirty="0"/>
          </a:p>
          <a:p>
            <a:r>
              <a:rPr lang="da-DK" sz="3600" b="1" dirty="0"/>
              <a:t>Top </a:t>
            </a:r>
            <a:r>
              <a:rPr lang="da-DK" sz="3600" b="1" dirty="0" err="1"/>
              <a:t>Bench</a:t>
            </a:r>
            <a:r>
              <a:rPr lang="da-DK" sz="3600" b="1" dirty="0"/>
              <a:t> Mark </a:t>
            </a:r>
            <a:r>
              <a:rPr lang="da-DK" sz="3600" b="1" dirty="0" err="1"/>
              <a:t>results</a:t>
            </a:r>
            <a:r>
              <a:rPr lang="da-DK" sz="3600" dirty="0"/>
              <a:t>:</a:t>
            </a:r>
          </a:p>
          <a:p>
            <a:r>
              <a:rPr lang="da-DK" sz="3600" b="1" dirty="0"/>
              <a:t>F1 score: </a:t>
            </a:r>
            <a:r>
              <a:rPr lang="da-DK" sz="3600" dirty="0"/>
              <a:t>0.6-0.8</a:t>
            </a:r>
          </a:p>
          <a:p>
            <a:endParaRPr lang="en-US" sz="3600" dirty="0"/>
          </a:p>
        </p:txBody>
      </p:sp>
      <p:sp>
        <p:nvSpPr>
          <p:cNvPr id="19" name="TextBox 18">
            <a:extLst>
              <a:ext uri="{FF2B5EF4-FFF2-40B4-BE49-F238E27FC236}">
                <a16:creationId xmlns:a16="http://schemas.microsoft.com/office/drawing/2014/main" id="{7DCAB359-4AE2-48BC-B3A6-FEB678EA5532}"/>
              </a:ext>
            </a:extLst>
          </p:cNvPr>
          <p:cNvSpPr txBox="1"/>
          <p:nvPr/>
        </p:nvSpPr>
        <p:spPr>
          <a:xfrm>
            <a:off x="21617798" y="30622633"/>
            <a:ext cx="4789901" cy="3416320"/>
          </a:xfrm>
          <a:prstGeom prst="rect">
            <a:avLst/>
          </a:prstGeom>
          <a:noFill/>
        </p:spPr>
        <p:txBody>
          <a:bodyPr wrap="none" rtlCol="0">
            <a:spAutoFit/>
          </a:bodyPr>
          <a:lstStyle/>
          <a:p>
            <a:r>
              <a:rPr lang="da-DK" sz="3600" b="1" dirty="0" err="1"/>
              <a:t>IoU</a:t>
            </a:r>
            <a:r>
              <a:rPr lang="da-DK" sz="3600" b="1" dirty="0"/>
              <a:t> score: </a:t>
            </a:r>
            <a:r>
              <a:rPr lang="da-DK" sz="3600" dirty="0"/>
              <a:t>0.419</a:t>
            </a:r>
          </a:p>
          <a:p>
            <a:r>
              <a:rPr lang="da-DK" sz="3600" b="1" dirty="0"/>
              <a:t>F1 score: </a:t>
            </a:r>
            <a:r>
              <a:rPr lang="da-DK" sz="3600" dirty="0"/>
              <a:t>0.592</a:t>
            </a:r>
          </a:p>
          <a:p>
            <a:endParaRPr lang="da-DK" sz="3600" dirty="0"/>
          </a:p>
          <a:p>
            <a:r>
              <a:rPr lang="da-DK" sz="3600" b="1" dirty="0"/>
              <a:t>Top </a:t>
            </a:r>
            <a:r>
              <a:rPr lang="da-DK" sz="3600" b="1" dirty="0" err="1"/>
              <a:t>Bench</a:t>
            </a:r>
            <a:r>
              <a:rPr lang="da-DK" sz="3600" b="1" dirty="0"/>
              <a:t> Mark </a:t>
            </a:r>
            <a:r>
              <a:rPr lang="da-DK" sz="3600" b="1" dirty="0" err="1"/>
              <a:t>results</a:t>
            </a:r>
            <a:r>
              <a:rPr lang="da-DK" sz="3600" b="1" dirty="0"/>
              <a:t>:</a:t>
            </a:r>
          </a:p>
          <a:p>
            <a:r>
              <a:rPr lang="da-DK" sz="3600" b="1" dirty="0"/>
              <a:t>F1 score: </a:t>
            </a:r>
            <a:r>
              <a:rPr lang="da-DK" sz="3600" dirty="0"/>
              <a:t>0.6-0.8</a:t>
            </a:r>
          </a:p>
          <a:p>
            <a:endParaRPr lang="da-DK" sz="3600" dirty="0"/>
          </a:p>
        </p:txBody>
      </p:sp>
    </p:spTree>
    <p:extLst>
      <p:ext uri="{BB962C8B-B14F-4D97-AF65-F5344CB8AC3E}">
        <p14:creationId xmlns:p14="http://schemas.microsoft.com/office/powerpoint/2010/main" val="3461986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TotalTime>
  <Words>370</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Björn Hansen</dc:creator>
  <cp:lastModifiedBy>Björn Hansen</cp:lastModifiedBy>
  <cp:revision>6</cp:revision>
  <dcterms:created xsi:type="dcterms:W3CDTF">2020-12-07T19:17:12Z</dcterms:created>
  <dcterms:modified xsi:type="dcterms:W3CDTF">2020-12-10T09:06:02Z</dcterms:modified>
</cp:coreProperties>
</file>