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65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4382-AA5B-43D5-B504-F5FAEF20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F79C-7F9B-4451-84F9-4669EA16E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3CA8-EC6A-427C-8829-BDC3CA79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6000-6344-4D05-9543-A4605572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0B4A-F482-47D3-A0DA-DC73B9C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7130-BCD6-43DE-8047-8BD8978F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C35DE-29BD-4239-8F75-81379B518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7DE2-C8D9-4454-B158-A639F6DF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B541-F917-4699-B66D-924B9246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1DA9-BCAF-41BB-8054-E5E00585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64E6-A173-4082-821B-8B8FDAE5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2F77E-53B7-453F-B09D-AC37B35B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7636-08E0-4281-A711-F4FC5F38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F2F1-352D-4BFB-B9D2-343C114C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65AB-CE62-4C50-B857-43A1E4C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0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BA33-CD12-4510-A5C9-5DD1574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0B11-65CD-4905-99ED-3E6C9F17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9005-5AF2-4CF5-8980-2236B380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669D-3B3D-4EB5-9C7F-D46591A0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0306-FCE8-4B20-8B51-006A91F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70B5-2C2C-486A-9F69-B7B3D629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029C-3C5E-4A7B-91C7-BB672FA7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A0CC-CFD1-46D9-AB08-72097261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2104-D8FC-4906-9267-2F7C2FFF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D49F-8FF3-459C-ADC2-BD0D6DAC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1E98-F078-4E7B-9641-FC74E0B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4972-A0B3-428B-841F-D2EC65854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59B1-3DEA-404C-B0D3-E09A50A1D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1D97-20C6-40E7-90EF-44D20FF1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8BF1-4896-4358-AF46-CEBF56A8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E9CB-9ADE-4159-9942-BB3692F2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1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C442-CC86-45C2-A795-1228700D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F60E-8DB8-48C1-AA8D-BB758694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264B-4DE4-4686-BD20-65553158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BD77F-A1CC-4F86-AB94-6D6B8CF86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6EA36-5B12-41D7-9D6E-6FBA4842B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03D0D-2AB3-4B42-BC59-C5A4B0BF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C7D54-F8AE-4FBA-8348-6E958471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9B3C8-47FC-4506-B7DC-1E6A6BD5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56EB-2F4E-48E7-87DF-F3DC0EAB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2B7A3-1305-496F-B2A0-6EC54504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EF4A-63D5-4AC2-B592-CF3C0383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B57B0-DFA3-43EA-8E8D-C2D6CE1D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9C76B-AD5C-49CC-A6F5-7AAAC20B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D69AD-B913-40B9-8BB5-66F6A674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22B3D-8741-43B7-B15E-D70FDB70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6923-EBA5-4A11-8A1D-438047A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6018-614D-4E0C-A537-0F91CD4D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A4AA-4404-47AC-B7ED-CB6202A91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AB06-6F5D-44EE-8D83-0A945491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2D251-F12B-4B3B-906E-0F082F12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A410-F977-4E1B-B200-32E4D4E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AE64-8D06-407C-94EA-B4498968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245E-D0E1-4B1E-A5ED-420750331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7607-FED4-45B9-AAC2-CAEE316A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7A646-E0EB-4732-A261-1D97AC03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D157-741F-4F64-9444-9673D4A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EA37-78E8-4FE7-97A9-BB99045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0C3CB-2E38-42AC-8DC3-E88C8E4A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5E0D-F89D-4FBF-926B-B142349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18BB-6092-4C27-9C42-F76B511A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0452-E0A7-42B1-B720-36EC6D555521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25C2-F0A2-42C9-9F12-7F5495C0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B8F3-611C-48DF-96FD-A40281C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EEC3-4CBF-4F82-BA65-F1827FCAC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3533"/>
            <a:ext cx="9144000" cy="148643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0000"/>
                </a:solidFill>
              </a:rPr>
              <a:t>Hackathon 2022: Name Pronunciation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C59A-4418-4903-A075-AEDCED84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130"/>
            <a:ext cx="5172364" cy="1127604"/>
          </a:xfrm>
        </p:spPr>
        <p:txBody>
          <a:bodyPr/>
          <a:lstStyle/>
          <a:p>
            <a:pPr algn="l"/>
            <a:r>
              <a:rPr lang="en-US" dirty="0"/>
              <a:t>High level Design Approach </a:t>
            </a:r>
          </a:p>
          <a:p>
            <a:pPr algn="l"/>
            <a:r>
              <a:rPr lang="en-US" sz="1800" dirty="0"/>
              <a:t>(Challengers Squad)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8129D7-512F-4104-B1D4-5ABF65EB32E9}"/>
              </a:ext>
            </a:extLst>
          </p:cNvPr>
          <p:cNvCxnSpPr>
            <a:cxnSpLocks/>
          </p:cNvCxnSpPr>
          <p:nvPr/>
        </p:nvCxnSpPr>
        <p:spPr>
          <a:xfrm>
            <a:off x="1622521" y="2804777"/>
            <a:ext cx="848667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2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1. Whatsapp channel gives ease-of-use.…"/>
          <p:cNvSpPr txBox="1">
            <a:spLocks noGrp="1"/>
          </p:cNvSpPr>
          <p:nvPr>
            <p:ph type="subTitle" idx="1"/>
          </p:nvPr>
        </p:nvSpPr>
        <p:spPr>
          <a:xfrm>
            <a:off x="638464" y="1586753"/>
            <a:ext cx="10414001" cy="42017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l" defTabSz="321945">
              <a:buFont typeface="+mj-lt"/>
              <a:buAutoNum type="arabicPeriod"/>
              <a:defRPr sz="5694"/>
            </a:pPr>
            <a:r>
              <a:rPr sz="2800" dirty="0"/>
              <a:t>Whats</a:t>
            </a:r>
            <a:r>
              <a:rPr lang="en-US" sz="2800" dirty="0"/>
              <a:t>A</a:t>
            </a:r>
            <a:r>
              <a:rPr sz="2800" dirty="0"/>
              <a:t>pp channel gives ease-of-use.</a:t>
            </a:r>
          </a:p>
          <a:p>
            <a:pPr marL="514350" indent="-514350" algn="l" defTabSz="321945">
              <a:buFont typeface="+mj-lt"/>
              <a:buAutoNum type="arabicPeriod"/>
              <a:defRPr sz="5694"/>
            </a:pPr>
            <a:r>
              <a:rPr sz="2800" dirty="0"/>
              <a:t>Helps to propagate the feature to the wider user base.</a:t>
            </a:r>
          </a:p>
          <a:p>
            <a:pPr marL="514350" indent="-514350" algn="l" defTabSz="321945">
              <a:buFont typeface="+mj-lt"/>
              <a:buAutoNum type="arabicPeriod"/>
              <a:defRPr sz="5694"/>
            </a:pPr>
            <a:r>
              <a:rPr sz="2800" dirty="0"/>
              <a:t>This bot allows us to leverage existing Whats</a:t>
            </a:r>
            <a:r>
              <a:rPr lang="en-US" sz="2800" dirty="0"/>
              <a:t>A</a:t>
            </a:r>
            <a:r>
              <a:rPr sz="2800" dirty="0"/>
              <a:t>pp features on client side and integrate with backend </a:t>
            </a:r>
            <a:r>
              <a:rPr lang="en-US" sz="2800" dirty="0"/>
              <a:t>API</a:t>
            </a:r>
            <a:r>
              <a:rPr sz="2800" dirty="0"/>
              <a:t>’s</a:t>
            </a:r>
          </a:p>
          <a:p>
            <a:pPr marL="514350" indent="-514350" algn="l" defTabSz="321945">
              <a:buFont typeface="+mj-lt"/>
              <a:buAutoNum type="arabicPeriod"/>
              <a:defRPr sz="5694"/>
            </a:pPr>
            <a:r>
              <a:rPr sz="2800" dirty="0"/>
              <a:t>User don’t really have to be on laptop and Wells</a:t>
            </a:r>
            <a:r>
              <a:rPr lang="en-US" sz="2800" dirty="0"/>
              <a:t> F</a:t>
            </a:r>
            <a:r>
              <a:rPr sz="2800" dirty="0"/>
              <a:t>argo network</a:t>
            </a:r>
          </a:p>
          <a:p>
            <a:pPr algn="l" defTabSz="321945">
              <a:defRPr sz="5694"/>
            </a:pP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4FAAF7-9294-4907-82D1-38752DCBDD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9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FF0000"/>
                </a:solidFill>
              </a:rPr>
              <a:t>WhatsApp BOT - Benefits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DC40-B1A9-51D0-B214-CE69DC9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365125"/>
            <a:ext cx="10878671" cy="6209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Challengers Squad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BE6E22-7064-3171-7BA3-F9B21F39B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1084" y="1371601"/>
            <a:ext cx="4078940" cy="51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52F-14D4-49CD-9ED4-42F9434F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High level Requirements and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9A93-9B73-4E4E-A263-5E32C588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Customized name pronunciation option to be available for employees with an opt-out preference</a:t>
            </a:r>
          </a:p>
          <a:p>
            <a:r>
              <a:rPr lang="en-US" dirty="0"/>
              <a:t>Standard name pronunciation will be available by default for all employees.</a:t>
            </a:r>
          </a:p>
          <a:p>
            <a:r>
              <a:rPr lang="en-US" dirty="0"/>
              <a:t>Separate admin and employee portals should be available </a:t>
            </a:r>
          </a:p>
          <a:p>
            <a:r>
              <a:rPr lang="en-US" dirty="0"/>
              <a:t>Admin role can add the standard name pronunciation along with other approvals like ensuring the customized name recordings met the standards based on predefined rules</a:t>
            </a:r>
          </a:p>
          <a:p>
            <a:r>
              <a:rPr lang="en-US" dirty="0"/>
              <a:t>Alerts can be sent to employee upon login  </a:t>
            </a:r>
          </a:p>
          <a:p>
            <a:r>
              <a:rPr lang="en-US" dirty="0"/>
              <a:t>Employees should be registered to use the tool</a:t>
            </a:r>
          </a:p>
          <a:p>
            <a:r>
              <a:rPr lang="en-US" dirty="0"/>
              <a:t>Employees can control the speed of the recorded message based on the preference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A2D432D-B0CB-45AC-B122-13142BF20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B5362B-E5A6-10FA-A11F-3BBED34D0DEE}"/>
              </a:ext>
            </a:extLst>
          </p:cNvPr>
          <p:cNvSpPr/>
          <p:nvPr/>
        </p:nvSpPr>
        <p:spPr>
          <a:xfrm>
            <a:off x="1068367" y="2046215"/>
            <a:ext cx="2290439" cy="25390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 Layer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DD765-3214-9419-758B-89A0626B23A9}"/>
              </a:ext>
            </a:extLst>
          </p:cNvPr>
          <p:cNvSpPr/>
          <p:nvPr/>
        </p:nvSpPr>
        <p:spPr>
          <a:xfrm>
            <a:off x="4119326" y="2046213"/>
            <a:ext cx="2290439" cy="2539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98CD4-FF98-8AEE-4AC7-0F256B3BFFAE}"/>
              </a:ext>
            </a:extLst>
          </p:cNvPr>
          <p:cNvSpPr/>
          <p:nvPr/>
        </p:nvSpPr>
        <p:spPr>
          <a:xfrm>
            <a:off x="7418860" y="2046212"/>
            <a:ext cx="2290439" cy="2539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Layer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FB83FA-F172-3A5D-B18E-771099108EA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358806" y="3315720"/>
            <a:ext cx="76052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A17B1-13B2-E1A3-07B2-D17807A5331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09765" y="3315718"/>
            <a:ext cx="10090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FA6153C-22C3-2395-BA04-93AB2A6D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High Level Design - Name Pronunciation Layer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0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B5362B-E5A6-10FA-A11F-3BBED34D0DEE}"/>
              </a:ext>
            </a:extLst>
          </p:cNvPr>
          <p:cNvSpPr/>
          <p:nvPr/>
        </p:nvSpPr>
        <p:spPr>
          <a:xfrm>
            <a:off x="987685" y="1436614"/>
            <a:ext cx="1630009" cy="48948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DD765-3214-9419-758B-89A0626B23A9}"/>
              </a:ext>
            </a:extLst>
          </p:cNvPr>
          <p:cNvSpPr/>
          <p:nvPr/>
        </p:nvSpPr>
        <p:spPr>
          <a:xfrm>
            <a:off x="4049599" y="1436613"/>
            <a:ext cx="2046401" cy="489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98CD4-FF98-8AEE-4AC7-0F256B3BFFAE}"/>
              </a:ext>
            </a:extLst>
          </p:cNvPr>
          <p:cNvSpPr/>
          <p:nvPr/>
        </p:nvSpPr>
        <p:spPr>
          <a:xfrm>
            <a:off x="7171068" y="1817695"/>
            <a:ext cx="2332043" cy="139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Data Layer</a:t>
            </a:r>
            <a:endParaRPr lang="en-I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FA6153C-22C3-2395-BA04-93AB2A6D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67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High Level Architecture - Name Pronunciation Layer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BC153-FA7A-459B-5BEB-A8C1DDDE41D0}"/>
              </a:ext>
            </a:extLst>
          </p:cNvPr>
          <p:cNvSpPr/>
          <p:nvPr/>
        </p:nvSpPr>
        <p:spPr>
          <a:xfrm>
            <a:off x="1182993" y="2185476"/>
            <a:ext cx="1198485" cy="721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Channel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3615A-8445-20D1-1491-68CA57884981}"/>
              </a:ext>
            </a:extLst>
          </p:cNvPr>
          <p:cNvSpPr/>
          <p:nvPr/>
        </p:nvSpPr>
        <p:spPr>
          <a:xfrm>
            <a:off x="1155517" y="3429001"/>
            <a:ext cx="1225961" cy="6235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IVR Channel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CEB28-89A0-5E96-7A4C-807AFDD89377}"/>
              </a:ext>
            </a:extLst>
          </p:cNvPr>
          <p:cNvSpPr/>
          <p:nvPr/>
        </p:nvSpPr>
        <p:spPr>
          <a:xfrm>
            <a:off x="1182993" y="4591384"/>
            <a:ext cx="1198485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ChatBot</a:t>
            </a:r>
            <a:r>
              <a:rPr lang="en-US" dirty="0"/>
              <a:t> Channel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9E4DB-2070-636B-A1E2-EA52D17DF4A2}"/>
              </a:ext>
            </a:extLst>
          </p:cNvPr>
          <p:cNvSpPr/>
          <p:nvPr/>
        </p:nvSpPr>
        <p:spPr>
          <a:xfrm>
            <a:off x="3000327" y="1447455"/>
            <a:ext cx="485312" cy="488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Discovery Server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C2600-D9F9-5080-A280-F4159298D30D}"/>
              </a:ext>
            </a:extLst>
          </p:cNvPr>
          <p:cNvSpPr/>
          <p:nvPr/>
        </p:nvSpPr>
        <p:spPr>
          <a:xfrm>
            <a:off x="4338526" y="1536820"/>
            <a:ext cx="1532876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Service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57915-D462-6BE3-D428-9CC7B94E6285}"/>
              </a:ext>
            </a:extLst>
          </p:cNvPr>
          <p:cNvSpPr/>
          <p:nvPr/>
        </p:nvSpPr>
        <p:spPr>
          <a:xfrm>
            <a:off x="4338526" y="2321656"/>
            <a:ext cx="1532876" cy="585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Service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BDD00-DB22-5BA6-9AD5-922070D9781D}"/>
              </a:ext>
            </a:extLst>
          </p:cNvPr>
          <p:cNvSpPr/>
          <p:nvPr/>
        </p:nvSpPr>
        <p:spPr>
          <a:xfrm>
            <a:off x="4338526" y="3724298"/>
            <a:ext cx="1532876" cy="865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Pronunciation Service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1DEC9-105B-BE30-1999-886908CE5E0A}"/>
              </a:ext>
            </a:extLst>
          </p:cNvPr>
          <p:cNvSpPr/>
          <p:nvPr/>
        </p:nvSpPr>
        <p:spPr>
          <a:xfrm>
            <a:off x="4316913" y="3022977"/>
            <a:ext cx="1544020" cy="585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Record Service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5FDD3A-5652-8121-36D9-D34C53C501F3}"/>
              </a:ext>
            </a:extLst>
          </p:cNvPr>
          <p:cNvSpPr/>
          <p:nvPr/>
        </p:nvSpPr>
        <p:spPr>
          <a:xfrm>
            <a:off x="4316913" y="4705523"/>
            <a:ext cx="1526468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Engine Service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54C8C-D71B-4E2C-99F4-4B0EAC9D338C}"/>
              </a:ext>
            </a:extLst>
          </p:cNvPr>
          <p:cNvSpPr/>
          <p:nvPr/>
        </p:nvSpPr>
        <p:spPr>
          <a:xfrm>
            <a:off x="7171067" y="4352147"/>
            <a:ext cx="2332043" cy="139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Pronunciation Data Layer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5AE9BC-FC95-A7F4-8887-19FDE8588B9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617694" y="3884062"/>
            <a:ext cx="382633" cy="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76CD6-91D9-079C-561E-649127A9430E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3485639" y="3884062"/>
            <a:ext cx="563960" cy="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2B0105-3592-4816-03BB-C9BBAAFB1041}"/>
              </a:ext>
            </a:extLst>
          </p:cNvPr>
          <p:cNvCxnSpPr>
            <a:cxnSpLocks/>
          </p:cNvCxnSpPr>
          <p:nvPr/>
        </p:nvCxnSpPr>
        <p:spPr>
          <a:xfrm>
            <a:off x="6096000" y="2506052"/>
            <a:ext cx="1200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8D53AB-E4F3-34AA-B972-A66A7B3FC7E9}"/>
              </a:ext>
            </a:extLst>
          </p:cNvPr>
          <p:cNvCxnSpPr>
            <a:cxnSpLocks/>
          </p:cNvCxnSpPr>
          <p:nvPr/>
        </p:nvCxnSpPr>
        <p:spPr>
          <a:xfrm>
            <a:off x="6096000" y="5067199"/>
            <a:ext cx="1200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13CCE-B8AC-502E-37F3-AB0C8930028E}"/>
              </a:ext>
            </a:extLst>
          </p:cNvPr>
          <p:cNvSpPr/>
          <p:nvPr/>
        </p:nvSpPr>
        <p:spPr>
          <a:xfrm>
            <a:off x="4316913" y="5505784"/>
            <a:ext cx="1522407" cy="695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 </a:t>
            </a:r>
          </a:p>
          <a:p>
            <a:pPr algn="ctr"/>
            <a:r>
              <a:rPr lang="en-US" dirty="0"/>
              <a:t>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2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B5362B-E5A6-10FA-A11F-3BBED34D0DEE}"/>
              </a:ext>
            </a:extLst>
          </p:cNvPr>
          <p:cNvSpPr/>
          <p:nvPr/>
        </p:nvSpPr>
        <p:spPr>
          <a:xfrm>
            <a:off x="838200" y="1094038"/>
            <a:ext cx="1644456" cy="4439106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DD765-3214-9419-758B-89A0626B23A9}"/>
              </a:ext>
            </a:extLst>
          </p:cNvPr>
          <p:cNvSpPr/>
          <p:nvPr/>
        </p:nvSpPr>
        <p:spPr>
          <a:xfrm>
            <a:off x="3929315" y="1094035"/>
            <a:ext cx="4269583" cy="44391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98CD4-FF98-8AEE-4AC7-0F256B3BFFAE}"/>
              </a:ext>
            </a:extLst>
          </p:cNvPr>
          <p:cNvSpPr/>
          <p:nvPr/>
        </p:nvSpPr>
        <p:spPr>
          <a:xfrm>
            <a:off x="8792059" y="1307073"/>
            <a:ext cx="2290439" cy="13928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Database</a:t>
            </a:r>
            <a:endParaRPr lang="en-I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FA6153C-22C3-2395-BA04-93AB2A6D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4506" cy="5808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Detailed Design - Name Pronunciation Layer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BC153-FA7A-459B-5BEB-A8C1DDDE41D0}"/>
              </a:ext>
            </a:extLst>
          </p:cNvPr>
          <p:cNvSpPr/>
          <p:nvPr/>
        </p:nvSpPr>
        <p:spPr>
          <a:xfrm>
            <a:off x="1033508" y="1697720"/>
            <a:ext cx="1198485" cy="721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Channel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3615A-8445-20D1-1491-68CA57884981}"/>
              </a:ext>
            </a:extLst>
          </p:cNvPr>
          <p:cNvSpPr/>
          <p:nvPr/>
        </p:nvSpPr>
        <p:spPr>
          <a:xfrm>
            <a:off x="1104530" y="2851817"/>
            <a:ext cx="994299" cy="6444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IVR Channel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CEB28-89A0-5E96-7A4C-807AFDD89377}"/>
              </a:ext>
            </a:extLst>
          </p:cNvPr>
          <p:cNvSpPr/>
          <p:nvPr/>
        </p:nvSpPr>
        <p:spPr>
          <a:xfrm>
            <a:off x="1088967" y="3890504"/>
            <a:ext cx="99429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 Channel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9E4DB-2070-636B-A1E2-EA52D17DF4A2}"/>
              </a:ext>
            </a:extLst>
          </p:cNvPr>
          <p:cNvSpPr/>
          <p:nvPr/>
        </p:nvSpPr>
        <p:spPr>
          <a:xfrm>
            <a:off x="2850841" y="1104878"/>
            <a:ext cx="600283" cy="443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Discovery Server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C2600-D9F9-5080-A280-F4159298D30D}"/>
              </a:ext>
            </a:extLst>
          </p:cNvPr>
          <p:cNvSpPr/>
          <p:nvPr/>
        </p:nvSpPr>
        <p:spPr>
          <a:xfrm>
            <a:off x="4314547" y="1324858"/>
            <a:ext cx="1518763" cy="546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Service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57915-D462-6BE3-D428-9CC7B94E6285}"/>
              </a:ext>
            </a:extLst>
          </p:cNvPr>
          <p:cNvSpPr/>
          <p:nvPr/>
        </p:nvSpPr>
        <p:spPr>
          <a:xfrm>
            <a:off x="4311315" y="2083876"/>
            <a:ext cx="1532876" cy="5753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Service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BDD00-DB22-5BA6-9AD5-922070D9781D}"/>
              </a:ext>
            </a:extLst>
          </p:cNvPr>
          <p:cNvSpPr/>
          <p:nvPr/>
        </p:nvSpPr>
        <p:spPr>
          <a:xfrm>
            <a:off x="4323093" y="3589767"/>
            <a:ext cx="1521098" cy="512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Search Service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1DEC9-105B-BE30-1999-886908CE5E0A}"/>
              </a:ext>
            </a:extLst>
          </p:cNvPr>
          <p:cNvSpPr/>
          <p:nvPr/>
        </p:nvSpPr>
        <p:spPr>
          <a:xfrm>
            <a:off x="4303403" y="2871640"/>
            <a:ext cx="1540788" cy="557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Record Service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5FDD3A-5652-8121-36D9-D34C53C501F3}"/>
              </a:ext>
            </a:extLst>
          </p:cNvPr>
          <p:cNvSpPr/>
          <p:nvPr/>
        </p:nvSpPr>
        <p:spPr>
          <a:xfrm>
            <a:off x="4322457" y="4262976"/>
            <a:ext cx="1521734" cy="468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Engine Service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54C8C-D71B-4E2C-99F4-4B0EAC9D338C}"/>
              </a:ext>
            </a:extLst>
          </p:cNvPr>
          <p:cNvSpPr/>
          <p:nvPr/>
        </p:nvSpPr>
        <p:spPr>
          <a:xfrm>
            <a:off x="8792059" y="3651268"/>
            <a:ext cx="2290439" cy="13928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Pronunciation Database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5AE9BC-FC95-A7F4-8887-19FDE8588B9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482656" y="3313591"/>
            <a:ext cx="368185" cy="1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76CD6-91D9-079C-561E-649127A9430E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3451124" y="3313589"/>
            <a:ext cx="478191" cy="1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62A1E-7763-104B-8EA8-FD29469B67DB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5844191" y="2816571"/>
            <a:ext cx="471622" cy="33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A11FAD-6911-CF16-4962-C8E0210C318F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5844191" y="3150320"/>
            <a:ext cx="478191" cy="45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5E716D-99DB-2265-53B2-071ACF953D43}"/>
              </a:ext>
            </a:extLst>
          </p:cNvPr>
          <p:cNvSpPr/>
          <p:nvPr/>
        </p:nvSpPr>
        <p:spPr>
          <a:xfrm>
            <a:off x="6322382" y="3252663"/>
            <a:ext cx="1580920" cy="695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Text to Speech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866D5-A5FC-48B2-542D-3E5FD5F74ACC}"/>
              </a:ext>
            </a:extLst>
          </p:cNvPr>
          <p:cNvSpPr/>
          <p:nvPr/>
        </p:nvSpPr>
        <p:spPr>
          <a:xfrm>
            <a:off x="6315813" y="2537890"/>
            <a:ext cx="1580920" cy="5573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Speech to Text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2EC1A4-8399-B394-C7AF-49621999FCAC}"/>
              </a:ext>
            </a:extLst>
          </p:cNvPr>
          <p:cNvSpPr/>
          <p:nvPr/>
        </p:nvSpPr>
        <p:spPr>
          <a:xfrm>
            <a:off x="4093851" y="1209998"/>
            <a:ext cx="4042709" cy="42584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9F0B42-CC24-E0B6-45A5-DA988521C365}"/>
              </a:ext>
            </a:extLst>
          </p:cNvPr>
          <p:cNvSpPr txBox="1"/>
          <p:nvPr/>
        </p:nvSpPr>
        <p:spPr>
          <a:xfrm>
            <a:off x="3929315" y="5776055"/>
            <a:ext cx="42765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 to  Google Kubernetes Engine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52A412-2411-30B7-F0BF-9F2F4873E84D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5083324" y="4102486"/>
            <a:ext cx="318" cy="16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F23D5A-50C7-B64D-1A98-79FFB2EF2D9E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5083324" y="4102486"/>
            <a:ext cx="318" cy="160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C0856A-CD55-DFCC-DA53-C163F39528F3}"/>
              </a:ext>
            </a:extLst>
          </p:cNvPr>
          <p:cNvCxnSpPr>
            <a:cxnSpLocks/>
          </p:cNvCxnSpPr>
          <p:nvPr/>
        </p:nvCxnSpPr>
        <p:spPr>
          <a:xfrm flipV="1">
            <a:off x="5833310" y="1540996"/>
            <a:ext cx="29828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9F9C19-74C6-352A-8A19-3F6AB79BF7E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44191" y="2371548"/>
            <a:ext cx="2971998" cy="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EAF2D-2227-5A17-1E04-94DB43DAF10A}"/>
              </a:ext>
            </a:extLst>
          </p:cNvPr>
          <p:cNvCxnSpPr>
            <a:cxnSpLocks/>
          </p:cNvCxnSpPr>
          <p:nvPr/>
        </p:nvCxnSpPr>
        <p:spPr>
          <a:xfrm flipV="1">
            <a:off x="8205846" y="4035521"/>
            <a:ext cx="610343" cy="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9A9E051-E945-7A1E-380F-4EC1494EB402}"/>
              </a:ext>
            </a:extLst>
          </p:cNvPr>
          <p:cNvSpPr/>
          <p:nvPr/>
        </p:nvSpPr>
        <p:spPr>
          <a:xfrm>
            <a:off x="8627524" y="1104878"/>
            <a:ext cx="3005182" cy="4428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7687DC-0FD9-DC08-71B5-2A862E2E9EB7}"/>
              </a:ext>
            </a:extLst>
          </p:cNvPr>
          <p:cNvSpPr txBox="1"/>
          <p:nvPr/>
        </p:nvSpPr>
        <p:spPr>
          <a:xfrm>
            <a:off x="8627523" y="5791593"/>
            <a:ext cx="30051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Google Cloud SQL</a:t>
            </a:r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7A0E5-BDB1-7061-AD6D-D704254A9CC0}"/>
              </a:ext>
            </a:extLst>
          </p:cNvPr>
          <p:cNvSpPr/>
          <p:nvPr/>
        </p:nvSpPr>
        <p:spPr>
          <a:xfrm>
            <a:off x="4322457" y="4892163"/>
            <a:ext cx="1521734" cy="468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 Service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DFE3E5-C1CE-4D48-85AB-A085D1BD9D53}"/>
              </a:ext>
            </a:extLst>
          </p:cNvPr>
          <p:cNvSpPr txBox="1"/>
          <p:nvPr/>
        </p:nvSpPr>
        <p:spPr>
          <a:xfrm>
            <a:off x="854157" y="5798911"/>
            <a:ext cx="1557186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Channels for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76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E296-5890-FD82-FB19-901BE8E9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Benefits of the Solution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61AD-5375-5016-8272-52976FF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995082"/>
            <a:ext cx="10515600" cy="532951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Built a Channel Agnostic Solution. Users can use multiple channels to interact with the system</a:t>
            </a:r>
          </a:p>
          <a:p>
            <a:pPr marL="914400" lvl="1" indent="-457200">
              <a:buAutoNum type="arabicPeriod"/>
            </a:pPr>
            <a:r>
              <a:rPr lang="en-US" dirty="0"/>
              <a:t>Web</a:t>
            </a:r>
          </a:p>
          <a:p>
            <a:pPr marL="914400" lvl="1" indent="-457200">
              <a:buAutoNum type="arabicPeriod"/>
            </a:pPr>
            <a:r>
              <a:rPr lang="en-US" dirty="0"/>
              <a:t>IVR (Interact Voice Response)</a:t>
            </a:r>
          </a:p>
          <a:p>
            <a:pPr marL="914400" lvl="1" indent="-457200">
              <a:buAutoNum type="arabicPeriod"/>
            </a:pPr>
            <a:r>
              <a:rPr lang="en-US" dirty="0"/>
              <a:t>Chat Bot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Web channel has all the required features needed including the Admin and Employee roles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IVR and Chatbot channel allows the user to search on a given ID, ability to retrieved the existing pronunciation and allows the user to record the customized name along with opt-out option</a:t>
            </a:r>
          </a:p>
          <a:p>
            <a:r>
              <a:rPr lang="en-US" sz="2600" dirty="0"/>
              <a:t>Separate portals for Admin and Employee</a:t>
            </a:r>
          </a:p>
          <a:p>
            <a:r>
              <a:rPr lang="en-US" sz="2600" dirty="0"/>
              <a:t>Employee can record customized name with an opt-out preference as needed</a:t>
            </a:r>
          </a:p>
          <a:p>
            <a:r>
              <a:rPr lang="en-US" sz="2600" dirty="0"/>
              <a:t>Speed control can be customized based on the user preference</a:t>
            </a:r>
          </a:p>
          <a:p>
            <a:r>
              <a:rPr lang="en-US" sz="2600" b="1" dirty="0"/>
              <a:t>Solution is deployed on the Google Kubernetes Engine making it very scalable solution </a:t>
            </a:r>
          </a:p>
          <a:p>
            <a:r>
              <a:rPr lang="en-US" sz="2600" b="1" dirty="0"/>
              <a:t>Database is designed using Google Cloud SQL </a:t>
            </a:r>
          </a:p>
          <a:p>
            <a:r>
              <a:rPr lang="en-US" sz="2600" b="1" dirty="0"/>
              <a:t>Used Google Text to Speech and Speech to Text API for recording</a:t>
            </a:r>
          </a:p>
          <a:p>
            <a:r>
              <a:rPr lang="en-US" sz="2600" b="1" dirty="0"/>
              <a:t>Customized rule engine is built to ensure the recorded voice follows the standard rules.</a:t>
            </a:r>
          </a:p>
          <a:p>
            <a:r>
              <a:rPr lang="en-US" sz="2600" dirty="0"/>
              <a:t>Ability to save the audio file and phonetics for a recorded Name </a:t>
            </a:r>
          </a:p>
          <a:p>
            <a:r>
              <a:rPr lang="en-US" sz="2600" dirty="0"/>
              <a:t>Thoroughly followed Security Standards using JWT tokens for user login.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/>
          <a:srcRect l="11697" r="73516" b="72895"/>
          <a:stretch>
            <a:fillRect/>
          </a:stretch>
        </p:blipFill>
        <p:spPr>
          <a:xfrm>
            <a:off x="725007" y="1636154"/>
            <a:ext cx="751116" cy="70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" descr="Image"/>
          <p:cNvPicPr>
            <a:picLocks noChangeAspect="1"/>
          </p:cNvPicPr>
          <p:nvPr/>
        </p:nvPicPr>
        <p:blipFill>
          <a:blip r:embed="rId2"/>
          <a:srcRect l="10066" t="55815" r="67901" b="30085"/>
          <a:stretch>
            <a:fillRect/>
          </a:stretch>
        </p:blipFill>
        <p:spPr>
          <a:xfrm>
            <a:off x="640822" y="3654873"/>
            <a:ext cx="1119242" cy="36526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ounded Rectangle"/>
          <p:cNvSpPr/>
          <p:nvPr/>
        </p:nvSpPr>
        <p:spPr>
          <a:xfrm>
            <a:off x="3362660" y="2128328"/>
            <a:ext cx="4757836" cy="3617344"/>
          </a:xfrm>
          <a:prstGeom prst="roundRect">
            <a:avLst>
              <a:gd name="adj" fmla="val 3900"/>
            </a:avLst>
          </a:prstGeom>
          <a:solidFill>
            <a:srgbClr val="F1F1F1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122" name="IVR…"/>
          <p:cNvSpPr/>
          <p:nvPr/>
        </p:nvSpPr>
        <p:spPr>
          <a:xfrm>
            <a:off x="3843703" y="3543300"/>
            <a:ext cx="635001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IVR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Controller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App</a:t>
            </a:r>
          </a:p>
        </p:txBody>
      </p:sp>
      <p:sp>
        <p:nvSpPr>
          <p:cNvPr id="123" name="Square"/>
          <p:cNvSpPr/>
          <p:nvPr/>
        </p:nvSpPr>
        <p:spPr>
          <a:xfrm>
            <a:off x="5379130" y="3016389"/>
            <a:ext cx="635001" cy="635001"/>
          </a:xfrm>
          <a:prstGeom prst="rect">
            <a:avLst/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24" name="Square"/>
          <p:cNvSpPr/>
          <p:nvPr/>
        </p:nvSpPr>
        <p:spPr>
          <a:xfrm>
            <a:off x="5379130" y="4099505"/>
            <a:ext cx="635001" cy="635001"/>
          </a:xfrm>
          <a:prstGeom prst="rect">
            <a:avLst/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25" name="Cylinder"/>
          <p:cNvSpPr/>
          <p:nvPr/>
        </p:nvSpPr>
        <p:spPr>
          <a:xfrm>
            <a:off x="6914557" y="3414824"/>
            <a:ext cx="537156" cy="709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26" name="UserDetails…"/>
          <p:cNvSpPr txBox="1"/>
          <p:nvPr/>
        </p:nvSpPr>
        <p:spPr>
          <a:xfrm>
            <a:off x="5397951" y="3172431"/>
            <a:ext cx="528991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 dirty="0" err="1"/>
              <a:t>UserDetails</a:t>
            </a:r>
            <a:endParaRPr sz="800" dirty="0"/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 dirty="0"/>
              <a:t>-APIv1</a:t>
            </a:r>
          </a:p>
        </p:txBody>
      </p:sp>
      <p:sp>
        <p:nvSpPr>
          <p:cNvPr id="127" name="StoreAudio…"/>
          <p:cNvSpPr txBox="1"/>
          <p:nvPr/>
        </p:nvSpPr>
        <p:spPr>
          <a:xfrm>
            <a:off x="5412785" y="4242847"/>
            <a:ext cx="51937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StoreAudio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-APIv1</a:t>
            </a:r>
          </a:p>
        </p:txBody>
      </p:sp>
      <p:sp>
        <p:nvSpPr>
          <p:cNvPr id="128" name="NPT-DB"/>
          <p:cNvSpPr txBox="1"/>
          <p:nvPr/>
        </p:nvSpPr>
        <p:spPr>
          <a:xfrm>
            <a:off x="6987275" y="3745681"/>
            <a:ext cx="370294" cy="17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800"/>
              <a:t>NPT-DB</a:t>
            </a:r>
          </a:p>
        </p:txBody>
      </p:sp>
      <p:sp>
        <p:nvSpPr>
          <p:cNvPr id="129" name="Line"/>
          <p:cNvSpPr/>
          <p:nvPr/>
        </p:nvSpPr>
        <p:spPr>
          <a:xfrm flipH="1">
            <a:off x="1057224" y="2302545"/>
            <a:ext cx="1" cy="131564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0" name="Line"/>
          <p:cNvSpPr/>
          <p:nvPr/>
        </p:nvSpPr>
        <p:spPr>
          <a:xfrm>
            <a:off x="1752947" y="3860035"/>
            <a:ext cx="20978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1" name="IVR-App"/>
          <p:cNvSpPr txBox="1"/>
          <p:nvPr/>
        </p:nvSpPr>
        <p:spPr>
          <a:xfrm>
            <a:off x="6912117" y="4970522"/>
            <a:ext cx="432811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IVR-App</a:t>
            </a:r>
          </a:p>
        </p:txBody>
      </p:sp>
      <p:sp>
        <p:nvSpPr>
          <p:cNvPr id="132" name="Line"/>
          <p:cNvSpPr/>
          <p:nvPr/>
        </p:nvSpPr>
        <p:spPr>
          <a:xfrm>
            <a:off x="4906271" y="3340239"/>
            <a:ext cx="4659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3" name="Line"/>
          <p:cNvSpPr/>
          <p:nvPr/>
        </p:nvSpPr>
        <p:spPr>
          <a:xfrm>
            <a:off x="4906271" y="4397955"/>
            <a:ext cx="4659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4" name="Line"/>
          <p:cNvSpPr/>
          <p:nvPr/>
        </p:nvSpPr>
        <p:spPr>
          <a:xfrm>
            <a:off x="4473206" y="3869218"/>
            <a:ext cx="42981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5" name="Line"/>
          <p:cNvSpPr/>
          <p:nvPr/>
        </p:nvSpPr>
        <p:spPr>
          <a:xfrm flipV="1">
            <a:off x="4892986" y="3326232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6" name="Line"/>
          <p:cNvSpPr/>
          <p:nvPr/>
        </p:nvSpPr>
        <p:spPr>
          <a:xfrm flipV="1">
            <a:off x="4892986" y="3852603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7" name="Line"/>
          <p:cNvSpPr/>
          <p:nvPr/>
        </p:nvSpPr>
        <p:spPr>
          <a:xfrm>
            <a:off x="6460213" y="3837535"/>
            <a:ext cx="4659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8" name="Line"/>
          <p:cNvSpPr/>
          <p:nvPr/>
        </p:nvSpPr>
        <p:spPr>
          <a:xfrm>
            <a:off x="6033765" y="4417005"/>
            <a:ext cx="42981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39" name="Line"/>
          <p:cNvSpPr/>
          <p:nvPr/>
        </p:nvSpPr>
        <p:spPr>
          <a:xfrm>
            <a:off x="6021065" y="3321189"/>
            <a:ext cx="4298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40" name="Line"/>
          <p:cNvSpPr/>
          <p:nvPr/>
        </p:nvSpPr>
        <p:spPr>
          <a:xfrm flipV="1">
            <a:off x="6454933" y="3313532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41" name="Line"/>
          <p:cNvSpPr/>
          <p:nvPr/>
        </p:nvSpPr>
        <p:spPr>
          <a:xfrm flipV="1">
            <a:off x="6454933" y="3852603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42" name="1. User Dials TFN -TollFreeNumber…"/>
          <p:cNvSpPr/>
          <p:nvPr/>
        </p:nvSpPr>
        <p:spPr>
          <a:xfrm>
            <a:off x="8477268" y="2143988"/>
            <a:ext cx="3319395" cy="2168036"/>
          </a:xfrm>
          <a:prstGeom prst="roundRect">
            <a:avLst>
              <a:gd name="adj" fmla="val 433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42900" indent="-342900" algn="l">
              <a:buFont typeface="+mj-lt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User Dials TFN </a:t>
            </a:r>
            <a:r>
              <a:rPr lang="en-US" sz="1600" dirty="0"/>
              <a:t>(</a:t>
            </a:r>
            <a:r>
              <a:rPr sz="1600" dirty="0"/>
              <a:t>Toll</a:t>
            </a:r>
            <a:r>
              <a:rPr lang="en-US" sz="1600" dirty="0"/>
              <a:t> </a:t>
            </a:r>
            <a:r>
              <a:rPr sz="1600" dirty="0"/>
              <a:t>Free</a:t>
            </a:r>
            <a:r>
              <a:rPr lang="en-US" sz="1600" dirty="0"/>
              <a:t> </a:t>
            </a:r>
            <a:r>
              <a:rPr sz="1600" dirty="0"/>
              <a:t>Number</a:t>
            </a:r>
            <a:r>
              <a:rPr lang="en-US" sz="1600" dirty="0"/>
              <a:t>)</a:t>
            </a:r>
            <a:endParaRPr sz="1600" dirty="0"/>
          </a:p>
          <a:p>
            <a:pPr marL="342900" indent="-342900" algn="l">
              <a:buFont typeface="+mj-lt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Call lands on Twilio platform via   PSTN/SIP</a:t>
            </a:r>
          </a:p>
          <a:p>
            <a:pPr marL="342900" indent="-342900" algn="l">
              <a:buFont typeface="+mj-lt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Call is redirected to IVR controller app for IVR treatment</a:t>
            </a:r>
          </a:p>
          <a:p>
            <a:pPr marL="342900" indent="-342900" algn="l">
              <a:buFont typeface="+mj-lt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Controller app uses </a:t>
            </a:r>
            <a:r>
              <a:rPr sz="1600" dirty="0" err="1"/>
              <a:t>api</a:t>
            </a:r>
            <a:r>
              <a:rPr sz="1600" dirty="0"/>
              <a:t> to fetch and save audio details into database as audio/wav format.</a:t>
            </a:r>
          </a:p>
        </p:txBody>
      </p:sp>
      <p:sp>
        <p:nvSpPr>
          <p:cNvPr id="144" name="1. ivr user"/>
          <p:cNvSpPr txBox="1"/>
          <p:nvPr/>
        </p:nvSpPr>
        <p:spPr>
          <a:xfrm>
            <a:off x="1154420" y="2184465"/>
            <a:ext cx="642805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1. ivr user</a:t>
            </a:r>
          </a:p>
        </p:txBody>
      </p:sp>
      <p:sp>
        <p:nvSpPr>
          <p:cNvPr id="145" name="http"/>
          <p:cNvSpPr txBox="1"/>
          <p:nvPr/>
        </p:nvSpPr>
        <p:spPr>
          <a:xfrm>
            <a:off x="2324362" y="3623499"/>
            <a:ext cx="304571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http</a:t>
            </a:r>
          </a:p>
        </p:txBody>
      </p:sp>
      <p:sp>
        <p:nvSpPr>
          <p:cNvPr id="146" name="2.telephony platform"/>
          <p:cNvSpPr txBox="1"/>
          <p:nvPr/>
        </p:nvSpPr>
        <p:spPr>
          <a:xfrm>
            <a:off x="536397" y="4013405"/>
            <a:ext cx="1327286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2.telephony platform</a:t>
            </a:r>
          </a:p>
        </p:txBody>
      </p:sp>
      <p:sp>
        <p:nvSpPr>
          <p:cNvPr id="147" name="http"/>
          <p:cNvSpPr txBox="1"/>
          <p:nvPr/>
        </p:nvSpPr>
        <p:spPr>
          <a:xfrm>
            <a:off x="4519420" y="3655249"/>
            <a:ext cx="304571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http</a:t>
            </a:r>
          </a:p>
        </p:txBody>
      </p:sp>
      <p:sp>
        <p:nvSpPr>
          <p:cNvPr id="148" name="3"/>
          <p:cNvSpPr txBox="1"/>
          <p:nvPr/>
        </p:nvSpPr>
        <p:spPr>
          <a:xfrm>
            <a:off x="3511201" y="3623499"/>
            <a:ext cx="126638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3</a:t>
            </a:r>
          </a:p>
        </p:txBody>
      </p:sp>
      <p:sp>
        <p:nvSpPr>
          <p:cNvPr id="149" name="4"/>
          <p:cNvSpPr txBox="1"/>
          <p:nvPr/>
        </p:nvSpPr>
        <p:spPr>
          <a:xfrm>
            <a:off x="6659864" y="3822866"/>
            <a:ext cx="126638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4</a:t>
            </a:r>
          </a:p>
        </p:txBody>
      </p:sp>
      <p:sp>
        <p:nvSpPr>
          <p:cNvPr id="150" name="audio/wav"/>
          <p:cNvSpPr txBox="1"/>
          <p:nvPr/>
        </p:nvSpPr>
        <p:spPr>
          <a:xfrm>
            <a:off x="6836964" y="4163105"/>
            <a:ext cx="689291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audio/wav</a:t>
            </a:r>
          </a:p>
        </p:txBody>
      </p:sp>
      <p:sp>
        <p:nvSpPr>
          <p:cNvPr id="151" name="dials tfn"/>
          <p:cNvSpPr txBox="1"/>
          <p:nvPr/>
        </p:nvSpPr>
        <p:spPr>
          <a:xfrm>
            <a:off x="453178" y="2613141"/>
            <a:ext cx="528991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dials tfn</a:t>
            </a:r>
          </a:p>
        </p:txBody>
      </p:sp>
      <p:sp>
        <p:nvSpPr>
          <p:cNvPr id="152" name="Cloud SQL"/>
          <p:cNvSpPr txBox="1"/>
          <p:nvPr/>
        </p:nvSpPr>
        <p:spPr>
          <a:xfrm>
            <a:off x="7187031" y="3207055"/>
            <a:ext cx="658835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Cloud SQL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B002F4F-76D2-41DB-89D4-ECFE0D8E1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9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FF0000"/>
                </a:solidFill>
              </a:rPr>
              <a:t>IVR Call-Flow - Architecture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. IVR channel acts as voice bot, where user can interact anytime &amp; from anywhere using their cell phone.…"/>
          <p:cNvSpPr txBox="1">
            <a:spLocks noGrp="1"/>
          </p:cNvSpPr>
          <p:nvPr>
            <p:ph type="subTitle" idx="1"/>
          </p:nvPr>
        </p:nvSpPr>
        <p:spPr>
          <a:xfrm>
            <a:off x="620535" y="1192306"/>
            <a:ext cx="10414001" cy="46616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l" defTabSz="293052">
              <a:buFont typeface="+mj-lt"/>
              <a:buAutoNum type="arabicPeriod"/>
              <a:defRPr sz="5183"/>
            </a:pPr>
            <a:r>
              <a:rPr sz="2800" dirty="0"/>
              <a:t>IVR channel acts as voice bot, where user can interact anytime &amp; from anywhere using their cell phone.</a:t>
            </a:r>
          </a:p>
          <a:p>
            <a:pPr marL="514350" indent="-514350" algn="l" defTabSz="293052">
              <a:buFont typeface="+mj-lt"/>
              <a:buAutoNum type="arabicPeriod"/>
              <a:defRPr sz="5183"/>
            </a:pPr>
            <a:r>
              <a:rPr lang="en-US" sz="2800" dirty="0"/>
              <a:t>Users</a:t>
            </a:r>
            <a:r>
              <a:rPr sz="2800" dirty="0"/>
              <a:t> really don’t have to be in front of laptop to record </a:t>
            </a:r>
            <a:r>
              <a:rPr lang="en-US" sz="2800" dirty="0"/>
              <a:t>t</a:t>
            </a:r>
            <a:r>
              <a:rPr sz="2800" dirty="0"/>
              <a:t>heir name.</a:t>
            </a:r>
          </a:p>
          <a:p>
            <a:pPr marL="514350" indent="-514350" algn="l" defTabSz="293052">
              <a:buFont typeface="+mj-lt"/>
              <a:buAutoNum type="arabicPeriod"/>
              <a:defRPr sz="5183"/>
            </a:pPr>
            <a:r>
              <a:rPr sz="2800" dirty="0"/>
              <a:t>We can leverage exiting Wells</a:t>
            </a:r>
            <a:r>
              <a:rPr lang="en-US" sz="2800" dirty="0"/>
              <a:t> F</a:t>
            </a:r>
            <a:r>
              <a:rPr sz="2800" dirty="0"/>
              <a:t>argo telephony platform to build this application.</a:t>
            </a:r>
          </a:p>
          <a:p>
            <a:pPr marL="514350" indent="-514350" algn="l" defTabSz="293052">
              <a:buFont typeface="+mj-lt"/>
              <a:buAutoNum type="arabicPeriod"/>
              <a:defRPr sz="5183"/>
            </a:pPr>
            <a:r>
              <a:rPr sz="2800" dirty="0"/>
              <a:t>For Authentication of the user, we can leverage existing voice biometrics solution.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50C5C7-DDE9-494F-808B-2802D7B1E3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9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FF0000"/>
                </a:solidFill>
              </a:rPr>
              <a:t>IVR - Benefits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1"/>
          </p:cNvPicPr>
          <p:nvPr/>
        </p:nvPicPr>
        <p:blipFill>
          <a:blip r:embed="rId2"/>
          <a:srcRect l="10066" t="55815" r="67901" b="30085"/>
          <a:stretch>
            <a:fillRect/>
          </a:stretch>
        </p:blipFill>
        <p:spPr>
          <a:xfrm>
            <a:off x="640822" y="3654873"/>
            <a:ext cx="1119242" cy="36526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ounded Rectangle"/>
          <p:cNvSpPr/>
          <p:nvPr/>
        </p:nvSpPr>
        <p:spPr>
          <a:xfrm>
            <a:off x="3201832" y="2118102"/>
            <a:ext cx="4757836" cy="3422086"/>
          </a:xfrm>
          <a:prstGeom prst="roundRect">
            <a:avLst>
              <a:gd name="adj" fmla="val 3900"/>
            </a:avLst>
          </a:prstGeom>
          <a:solidFill>
            <a:srgbClr val="F1F1F1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56" name="Whatsapp…"/>
          <p:cNvSpPr/>
          <p:nvPr/>
        </p:nvSpPr>
        <p:spPr>
          <a:xfrm>
            <a:off x="3843703" y="3543300"/>
            <a:ext cx="635001" cy="63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Whatsapp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Controller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App</a:t>
            </a:r>
          </a:p>
        </p:txBody>
      </p:sp>
      <p:sp>
        <p:nvSpPr>
          <p:cNvPr id="157" name="Square"/>
          <p:cNvSpPr/>
          <p:nvPr/>
        </p:nvSpPr>
        <p:spPr>
          <a:xfrm>
            <a:off x="5379130" y="3016389"/>
            <a:ext cx="635001" cy="635001"/>
          </a:xfrm>
          <a:prstGeom prst="rect">
            <a:avLst/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58" name="Square"/>
          <p:cNvSpPr/>
          <p:nvPr/>
        </p:nvSpPr>
        <p:spPr>
          <a:xfrm>
            <a:off x="5379130" y="4099505"/>
            <a:ext cx="635001" cy="635001"/>
          </a:xfrm>
          <a:prstGeom prst="rect">
            <a:avLst/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59" name="Cylinder"/>
          <p:cNvSpPr/>
          <p:nvPr/>
        </p:nvSpPr>
        <p:spPr>
          <a:xfrm>
            <a:off x="6914557" y="3414825"/>
            <a:ext cx="537155" cy="709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60" name="UserDetails…"/>
          <p:cNvSpPr txBox="1"/>
          <p:nvPr/>
        </p:nvSpPr>
        <p:spPr>
          <a:xfrm>
            <a:off x="5397951" y="3172431"/>
            <a:ext cx="528991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UserDetails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-APIv1</a:t>
            </a:r>
          </a:p>
        </p:txBody>
      </p:sp>
      <p:sp>
        <p:nvSpPr>
          <p:cNvPr id="161" name="StoreAudio…"/>
          <p:cNvSpPr txBox="1"/>
          <p:nvPr/>
        </p:nvSpPr>
        <p:spPr>
          <a:xfrm>
            <a:off x="5412785" y="4242847"/>
            <a:ext cx="51937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StoreAudio</a:t>
            </a:r>
          </a:p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800"/>
              <a:t>-APIv1</a:t>
            </a:r>
          </a:p>
        </p:txBody>
      </p:sp>
      <p:sp>
        <p:nvSpPr>
          <p:cNvPr id="162" name="NPT-DB"/>
          <p:cNvSpPr txBox="1"/>
          <p:nvPr/>
        </p:nvSpPr>
        <p:spPr>
          <a:xfrm>
            <a:off x="6987275" y="3745681"/>
            <a:ext cx="370294" cy="17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800"/>
              <a:t>NPT-DB</a:t>
            </a:r>
          </a:p>
        </p:txBody>
      </p:sp>
      <p:sp>
        <p:nvSpPr>
          <p:cNvPr id="163" name="Line"/>
          <p:cNvSpPr/>
          <p:nvPr/>
        </p:nvSpPr>
        <p:spPr>
          <a:xfrm flipH="1">
            <a:off x="1057224" y="2302545"/>
            <a:ext cx="1" cy="131564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4" name="Line"/>
          <p:cNvSpPr/>
          <p:nvPr/>
        </p:nvSpPr>
        <p:spPr>
          <a:xfrm>
            <a:off x="1752947" y="3860035"/>
            <a:ext cx="20978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5" name="Backend-App"/>
          <p:cNvSpPr txBox="1"/>
          <p:nvPr/>
        </p:nvSpPr>
        <p:spPr>
          <a:xfrm>
            <a:off x="6655863" y="4970522"/>
            <a:ext cx="673261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Backend-App</a:t>
            </a:r>
          </a:p>
        </p:txBody>
      </p:sp>
      <p:sp>
        <p:nvSpPr>
          <p:cNvPr id="166" name="Line"/>
          <p:cNvSpPr/>
          <p:nvPr/>
        </p:nvSpPr>
        <p:spPr>
          <a:xfrm>
            <a:off x="4906271" y="3340239"/>
            <a:ext cx="4659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7" name="Line"/>
          <p:cNvSpPr/>
          <p:nvPr/>
        </p:nvSpPr>
        <p:spPr>
          <a:xfrm>
            <a:off x="4906271" y="4397955"/>
            <a:ext cx="4659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8" name="Line"/>
          <p:cNvSpPr/>
          <p:nvPr/>
        </p:nvSpPr>
        <p:spPr>
          <a:xfrm>
            <a:off x="4473206" y="3869218"/>
            <a:ext cx="42981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9" name="Line"/>
          <p:cNvSpPr/>
          <p:nvPr/>
        </p:nvSpPr>
        <p:spPr>
          <a:xfrm flipV="1">
            <a:off x="4892986" y="3326233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0" name="Line"/>
          <p:cNvSpPr/>
          <p:nvPr/>
        </p:nvSpPr>
        <p:spPr>
          <a:xfrm flipV="1">
            <a:off x="4892986" y="3852603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1" name="Line"/>
          <p:cNvSpPr/>
          <p:nvPr/>
        </p:nvSpPr>
        <p:spPr>
          <a:xfrm>
            <a:off x="6460213" y="3837535"/>
            <a:ext cx="4659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2" name="Line"/>
          <p:cNvSpPr/>
          <p:nvPr/>
        </p:nvSpPr>
        <p:spPr>
          <a:xfrm>
            <a:off x="6033765" y="4417005"/>
            <a:ext cx="42981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3" name="Line"/>
          <p:cNvSpPr/>
          <p:nvPr/>
        </p:nvSpPr>
        <p:spPr>
          <a:xfrm>
            <a:off x="6021065" y="3321189"/>
            <a:ext cx="4298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4" name="Line"/>
          <p:cNvSpPr/>
          <p:nvPr/>
        </p:nvSpPr>
        <p:spPr>
          <a:xfrm flipV="1">
            <a:off x="6454933" y="3313533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5" name="Line"/>
          <p:cNvSpPr/>
          <p:nvPr/>
        </p:nvSpPr>
        <p:spPr>
          <a:xfrm flipV="1">
            <a:off x="6454933" y="3852603"/>
            <a:ext cx="1" cy="54987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6" name="Whatsapp user interacts with bot…"/>
          <p:cNvSpPr/>
          <p:nvPr/>
        </p:nvSpPr>
        <p:spPr>
          <a:xfrm>
            <a:off x="8477268" y="2118102"/>
            <a:ext cx="3319395" cy="2687360"/>
          </a:xfrm>
          <a:prstGeom prst="roundRect">
            <a:avLst>
              <a:gd name="adj" fmla="val 433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250031" indent="-250031">
              <a:buSzPct val="100000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Whats</a:t>
            </a:r>
            <a:r>
              <a:rPr lang="en-US" sz="1600" dirty="0"/>
              <a:t>A</a:t>
            </a:r>
            <a:r>
              <a:rPr sz="1600" dirty="0"/>
              <a:t>pp user interacts with bot</a:t>
            </a:r>
          </a:p>
          <a:p>
            <a:pPr marL="250031" indent="-250031">
              <a:buSzPct val="100000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Twilio sandbox redirects the requests to controller app using webhook.</a:t>
            </a:r>
          </a:p>
          <a:p>
            <a:pPr marL="250031" indent="-250031">
              <a:buSzPct val="100000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Controller app sends out WhatsApp message via WhatsApp API through Twilio.</a:t>
            </a:r>
          </a:p>
          <a:p>
            <a:pPr marL="250031" indent="-250031">
              <a:buSzPct val="100000"/>
              <a:buAutoNum type="arabicPeriod"/>
              <a:defRPr sz="270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1600" dirty="0"/>
              <a:t>Controller app uses </a:t>
            </a:r>
            <a:r>
              <a:rPr sz="1600" dirty="0" err="1"/>
              <a:t>api</a:t>
            </a:r>
            <a:r>
              <a:rPr sz="1600" dirty="0"/>
              <a:t> to fetch user details and save audio recording as media </a:t>
            </a:r>
            <a:r>
              <a:rPr sz="1600" dirty="0" err="1"/>
              <a:t>url</a:t>
            </a:r>
            <a:r>
              <a:rPr sz="1600" dirty="0"/>
              <a:t> - audio/</a:t>
            </a:r>
            <a:r>
              <a:rPr sz="1600" dirty="0" err="1"/>
              <a:t>ogg</a:t>
            </a:r>
            <a:r>
              <a:rPr sz="1600" dirty="0"/>
              <a:t> format.</a:t>
            </a:r>
          </a:p>
        </p:txBody>
      </p:sp>
      <p:sp>
        <p:nvSpPr>
          <p:cNvPr id="178" name="1. WhatsApp user"/>
          <p:cNvSpPr txBox="1"/>
          <p:nvPr/>
        </p:nvSpPr>
        <p:spPr>
          <a:xfrm>
            <a:off x="1440818" y="1889834"/>
            <a:ext cx="1115690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 dirty="0"/>
              <a:t>1. WhatsApp user</a:t>
            </a:r>
          </a:p>
        </p:txBody>
      </p:sp>
      <p:sp>
        <p:nvSpPr>
          <p:cNvPr id="179" name="http - webhook"/>
          <p:cNvSpPr txBox="1"/>
          <p:nvPr/>
        </p:nvSpPr>
        <p:spPr>
          <a:xfrm>
            <a:off x="1955148" y="3623499"/>
            <a:ext cx="974626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http - webhook</a:t>
            </a:r>
          </a:p>
        </p:txBody>
      </p:sp>
      <p:sp>
        <p:nvSpPr>
          <p:cNvPr id="180" name="2. sandbox"/>
          <p:cNvSpPr txBox="1"/>
          <p:nvPr/>
        </p:nvSpPr>
        <p:spPr>
          <a:xfrm>
            <a:off x="846169" y="4013405"/>
            <a:ext cx="698909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2. sandbox</a:t>
            </a:r>
          </a:p>
        </p:txBody>
      </p:sp>
      <p:sp>
        <p:nvSpPr>
          <p:cNvPr id="181" name="http"/>
          <p:cNvSpPr txBox="1"/>
          <p:nvPr/>
        </p:nvSpPr>
        <p:spPr>
          <a:xfrm>
            <a:off x="4519420" y="3655249"/>
            <a:ext cx="304571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http</a:t>
            </a:r>
          </a:p>
        </p:txBody>
      </p:sp>
      <p:sp>
        <p:nvSpPr>
          <p:cNvPr id="182" name="3"/>
          <p:cNvSpPr txBox="1"/>
          <p:nvPr/>
        </p:nvSpPr>
        <p:spPr>
          <a:xfrm>
            <a:off x="3511201" y="3623499"/>
            <a:ext cx="126638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3</a:t>
            </a:r>
          </a:p>
        </p:txBody>
      </p:sp>
      <p:sp>
        <p:nvSpPr>
          <p:cNvPr id="183" name="4"/>
          <p:cNvSpPr txBox="1"/>
          <p:nvPr/>
        </p:nvSpPr>
        <p:spPr>
          <a:xfrm>
            <a:off x="6659864" y="3822866"/>
            <a:ext cx="126638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4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4"/>
          <a:srcRect l="12644" t="4612" r="12644" b="10982"/>
          <a:stretch>
            <a:fillRect/>
          </a:stretch>
        </p:blipFill>
        <p:spPr>
          <a:xfrm>
            <a:off x="675530" y="1511198"/>
            <a:ext cx="763445" cy="75469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udio/ogg"/>
          <p:cNvSpPr txBox="1"/>
          <p:nvPr/>
        </p:nvSpPr>
        <p:spPr>
          <a:xfrm>
            <a:off x="6842295" y="4163105"/>
            <a:ext cx="662041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audio/ogg</a:t>
            </a:r>
          </a:p>
        </p:txBody>
      </p:sp>
      <p:sp>
        <p:nvSpPr>
          <p:cNvPr id="186" name="sends “hi”…"/>
          <p:cNvSpPr txBox="1"/>
          <p:nvPr/>
        </p:nvSpPr>
        <p:spPr>
          <a:xfrm>
            <a:off x="271825" y="2524656"/>
            <a:ext cx="694101" cy="40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300" b="0"/>
            </a:pPr>
            <a:r>
              <a:rPr sz="1150"/>
              <a:t>sends “hi” </a:t>
            </a:r>
          </a:p>
          <a:p>
            <a:pPr>
              <a:defRPr sz="2300" b="0"/>
            </a:pPr>
            <a:r>
              <a:rPr sz="1150"/>
              <a:t>message</a:t>
            </a:r>
          </a:p>
        </p:txBody>
      </p:sp>
      <p:sp>
        <p:nvSpPr>
          <p:cNvPr id="187" name="Cloud SQL"/>
          <p:cNvSpPr txBox="1"/>
          <p:nvPr/>
        </p:nvSpPr>
        <p:spPr>
          <a:xfrm>
            <a:off x="7187031" y="3207055"/>
            <a:ext cx="658835" cy="22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300" b="0"/>
            </a:lvl1pPr>
          </a:lstStyle>
          <a:p>
            <a:r>
              <a:rPr sz="1150"/>
              <a:t>Cloud SQL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8613252-496A-4E52-8245-C04C48651F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9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F0000"/>
                </a:solidFill>
              </a:rPr>
              <a:t>WhatsApp BOT - Architecture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680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Regular</vt:lpstr>
      <vt:lpstr>Calibri</vt:lpstr>
      <vt:lpstr>Calibri Light</vt:lpstr>
      <vt:lpstr>Wingdings</vt:lpstr>
      <vt:lpstr>Office Theme</vt:lpstr>
      <vt:lpstr>Hackathon 2022: Name Pronunciation </vt:lpstr>
      <vt:lpstr>High level Requirements and insights</vt:lpstr>
      <vt:lpstr>High Level Design - Name Pronunciation Layer</vt:lpstr>
      <vt:lpstr>High Level Architecture - Name Pronunciation Layer</vt:lpstr>
      <vt:lpstr>Detailed Design - Name Pronunciation Layer</vt:lpstr>
      <vt:lpstr>Benefits of the Solution</vt:lpstr>
      <vt:lpstr>PowerPoint Presentation</vt:lpstr>
      <vt:lpstr>PowerPoint Presentation</vt:lpstr>
      <vt:lpstr>PowerPoint Presentation</vt:lpstr>
      <vt:lpstr>PowerPoint Presentation</vt:lpstr>
      <vt:lpstr>Challengers Squad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Pronunciation</dc:title>
  <dc:creator>Thota, Kamalakar</dc:creator>
  <cp:lastModifiedBy>Thota, Kamalakar</cp:lastModifiedBy>
  <cp:revision>34</cp:revision>
  <dcterms:created xsi:type="dcterms:W3CDTF">2022-05-14T12:16:30Z</dcterms:created>
  <dcterms:modified xsi:type="dcterms:W3CDTF">2022-05-16T13:34:35Z</dcterms:modified>
</cp:coreProperties>
</file>