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4" r:id="rId2"/>
    <p:sldId id="297" r:id="rId3"/>
    <p:sldId id="298" r:id="rId4"/>
    <p:sldId id="299" r:id="rId5"/>
    <p:sldId id="301" r:id="rId6"/>
    <p:sldId id="375" r:id="rId7"/>
    <p:sldId id="376" r:id="rId8"/>
    <p:sldId id="377" r:id="rId9"/>
    <p:sldId id="354" r:id="rId10"/>
    <p:sldId id="357" r:id="rId11"/>
    <p:sldId id="3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285" autoAdjust="0"/>
    <p:restoredTop sz="72840" autoAdjust="0"/>
  </p:normalViewPr>
  <p:slideViewPr>
    <p:cSldViewPr snapToGrid="0">
      <p:cViewPr varScale="1">
        <p:scale>
          <a:sx n="79" d="100"/>
          <a:sy n="7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5320D-E057-40F3-8688-2C5D66CBD19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A5A93-5722-4BC5-9925-F8BC7267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6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20184D-B524-4EA0-BD50-FBF9DCC7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D86B8-0871-4442-92EF-DC27C5AA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F3E3193F-20D4-4036-9CB2-05B04EBCD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3AF3E706-32E9-4AE1-86ED-3E6978410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We covered using join to process multiple tables. Another way is through use of  subqueries. 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Subquery is as the name suggests a query within the query. 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Subquery can be placed in  “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SELECT clause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FROM </a:t>
            </a:r>
            <a:r>
              <a:rPr lang="en-US" altLang="en-US" dirty="0" err="1">
                <a:cs typeface="Arial" panose="020B0604020202020204" pitchFamily="34" charset="0"/>
              </a:rPr>
              <a:t>Caluse</a:t>
            </a:r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HAVING clause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Two types: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Correlated – needs a link between the outer query and the subquery -&gt; executes for each row returned in the query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Non-correlated – there is on inner link in the subquery. Executes once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F9A20860-63FD-4C22-90E2-568453B13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56981A77-9AAB-4086-BEF6-BF59F8577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Subquery is what is in parenthesis. 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In this example, the subquery can run by itself and return a result.  Subquery is always in parenthesis</a:t>
            </a:r>
          </a:p>
          <a:p>
            <a:r>
              <a:rPr lang="en-US" altLang="en-US">
                <a:cs typeface="Arial" panose="020B0604020202020204" pitchFamily="34" charset="0"/>
              </a:rPr>
              <a:t>The subquery will return a list of all distinct or unique customer ID, and then that result is used to filter the outer query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This is a non-correlated subquery 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2AE0E18E-F9A2-4798-A830-C62937FAC8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6E89AFDB-3ADE-4D8C-92C8-9179855DC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Noncorrelated subqueries: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Do not depend on data from the outer query – just like we saw in the prior example the subquery could run by itself and you will see a list of customer 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Execute once for the entire outer query – only executves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Correlated subqueries: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Make use of data from the outer query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Execute once for each row of the outer query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3322D91F-0B1A-4853-A37E-0A3C7F0E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F371C474-E491-4507-BD59-5D6C4DC4D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Co-related  meaning the attributes of the inner is related  to the attribute of the </a:t>
            </a:r>
          </a:p>
          <a:p>
            <a:r>
              <a:rPr lang="en-US" altLang="en-US">
                <a:cs typeface="Arial" panose="020B0604020202020204" pitchFamily="34" charset="0"/>
              </a:rPr>
              <a:t>Matching fields from the outer query with fields from the subquery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496647CE-4D0C-4A8D-9BA4-B3FD6B203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93CA4024-6539-457C-8C31-64FADF6C1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F985FD2-41C8-49B0-AD15-97C8B9075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2146B04D-9BB4-4FB7-AB16-751EC0A2B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SELECT e.emp_fname, e.emp_lname, w.job</a:t>
            </a:r>
          </a:p>
          <a:p>
            <a:r>
              <a:rPr lang="en-US" altLang="en-US">
                <a:cs typeface="Arial" panose="020B0604020202020204" pitchFamily="34" charset="0"/>
              </a:rPr>
              <a:t>FROM employee e left join works_on w on e.emp_no = w.emp_no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DC506EB5-5237-4AE9-B2B2-CA361877B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DB21DC65-F9BC-40B7-B47E-513568B5F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scorrelated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subquery approach*/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e.emp_fname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e.emp_lname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select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w.enter_date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works_on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Last_Enter_Date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 e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JOIN*/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e.emp_fname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e.emp_lname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w.enter_date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LastEnter_Date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 e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works_on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w.emp_no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e.emp_fname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e.emp_lname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using join subquery in the from clause*/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e.emp_fname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e.emp_fname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p.Last_Enter_Date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 e left join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max(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w.enter_date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Last_Enter_Date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works_on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w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as p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e.emp_no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p.emp_no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B203A5D-C688-488C-9F98-4AD07C9E2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20079484-D79D-4A11-BEAC-7A78C9CD6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select *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from employee e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where exists </a:t>
            </a:r>
          </a:p>
          <a:p>
            <a:r>
              <a:rPr lang="en-US" altLang="en-US">
                <a:cs typeface="Arial" panose="020B0604020202020204" pitchFamily="34" charset="0"/>
              </a:rPr>
              <a:t>(select 1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 from </a:t>
            </a:r>
            <a:r>
              <a:rPr lang="en-US" altLang="en-US" dirty="0" err="1">
                <a:cs typeface="Arial" panose="020B0604020202020204" pitchFamily="34" charset="0"/>
              </a:rPr>
              <a:t>works_on</a:t>
            </a:r>
            <a:r>
              <a:rPr lang="en-US" altLang="en-US" dirty="0">
                <a:cs typeface="Arial" panose="020B0604020202020204" pitchFamily="34" charset="0"/>
              </a:rPr>
              <a:t> w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join project p on </a:t>
            </a:r>
            <a:r>
              <a:rPr lang="en-US" altLang="en-US" dirty="0" err="1">
                <a:cs typeface="Arial" panose="020B0604020202020204" pitchFamily="34" charset="0"/>
              </a:rPr>
              <a:t>w.project_no</a:t>
            </a:r>
            <a:r>
              <a:rPr lang="en-US" altLang="en-US" dirty="0">
                <a:cs typeface="Arial" panose="020B0604020202020204" pitchFamily="34" charset="0"/>
              </a:rPr>
              <a:t> =</a:t>
            </a:r>
            <a:r>
              <a:rPr lang="en-US" altLang="en-US" dirty="0" err="1">
                <a:cs typeface="Arial" panose="020B0604020202020204" pitchFamily="34" charset="0"/>
              </a:rPr>
              <a:t>p.project_no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where </a:t>
            </a:r>
            <a:r>
              <a:rPr lang="en-US" altLang="en-US" dirty="0" err="1">
                <a:cs typeface="Arial" panose="020B0604020202020204" pitchFamily="34" charset="0"/>
              </a:rPr>
              <a:t>w.emp_no</a:t>
            </a:r>
            <a:r>
              <a:rPr lang="en-US" altLang="en-US" dirty="0">
                <a:cs typeface="Arial" panose="020B0604020202020204" pitchFamily="34" charset="0"/>
              </a:rPr>
              <a:t>= </a:t>
            </a:r>
            <a:r>
              <a:rPr lang="en-US" altLang="en-US" dirty="0" err="1">
                <a:cs typeface="Arial" panose="020B0604020202020204" pitchFamily="34" charset="0"/>
              </a:rPr>
              <a:t>e.emp_no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       and </a:t>
            </a:r>
            <a:r>
              <a:rPr lang="en-US" altLang="en-US" dirty="0" err="1">
                <a:cs typeface="Arial" panose="020B0604020202020204" pitchFamily="34" charset="0"/>
              </a:rPr>
              <a:t>p.project_name</a:t>
            </a:r>
            <a:r>
              <a:rPr lang="en-US" altLang="en-US" dirty="0">
                <a:cs typeface="Arial" panose="020B0604020202020204" pitchFamily="34" charset="0"/>
              </a:rPr>
              <a:t> like '%system%'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   and budget&gt;130000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C86B-B63A-4CB6-BF43-D61E89C7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8D76A-0292-4542-9766-90184C7B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0D7A-BC59-4FF8-A2DE-26E6AD66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EF93-DC76-4CDA-B495-D4856C75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86BE-98F2-4CD2-97D4-9870CDC4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CC13-7C4D-4621-9938-C3F3AC91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0B58B-6F79-474D-9207-CB76126F3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B90B-3821-43A2-A12E-BDF1E8BE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7DC6-1191-4004-9D6E-8EA8444A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4E84-BEF9-447D-88E8-C835F927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8771F-E3A3-46DF-A82F-656BFFC2C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26938-D5FE-4565-8A49-6A3034F30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6A7B-4364-4E75-B0A8-036E1870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F1D8-F149-4A59-8100-9E6AC724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2F01-2009-477B-A1F8-A752C869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EC6-D2D4-4761-A1E1-5D0224D4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78E3-73E5-4D9E-A2E5-128A59CA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5029-CF7D-41BE-AF76-0C40A42A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2170-811B-4958-AA32-BD11D66F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E16C8-2BF0-4446-B18B-60A9E35C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6C43-5B03-49B0-BA7C-D48766B5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63F53-68A6-487C-8EEF-3D74AD62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04A9-C67F-45BC-BB5E-AC9F8D23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32AB-50C5-4579-BA04-D5D05CDE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E135F-D3A2-49B0-8149-25B3A92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7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5CFC-C250-4262-86D5-CF3EBFC2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9E9C-C82E-4A1F-8F79-AFFA38825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1B3B9-7D39-4E52-85A4-16E62563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3226A-3874-410C-AEF4-733310FC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435A-8B92-4DA8-9CEB-7B596DE4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90A6-E701-444D-A7DD-E3310678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499B-CBC9-446E-A8FC-5128E629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A611-664C-45C0-8179-753346633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4276A-6C77-4B0A-B6AC-C709977D5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0EAFF-7057-44C0-AD5D-B875A2B0A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9CB71-8266-465A-AEBF-661E5006B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61E8D-5D3A-4E7B-9B26-5E075854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B9C13-4FBE-4081-AC47-F8BC3D69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93E5F-2494-4455-AA52-2C62CA36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4C5B-C7E9-4484-A160-9D46042E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931D-5094-4CD2-AEB8-072F8236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8B586-DEAE-479E-BDC1-726C434C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2C4A8-A038-4E1C-A646-0A45A29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A01-F141-42CF-B28F-C1B68073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75AA5-09DA-43C8-BFAC-C6521F8B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D8DB2-77FB-46F2-A821-6470079D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66E-E1F6-41A3-9406-7B5CE870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7325-748C-470D-B471-311829EF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9FC98-D009-4940-9649-6423972E1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C50C7-B2FE-4A62-B177-5E470857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7BAE2-F952-4906-A888-475EFD54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7DCFD-939B-4B20-B498-1899115C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DD57-9D52-4F83-BC02-460F966E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E99FB-F4E3-4C80-ACA4-52C3667EA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0EBB3-6259-43A0-92BC-027D032A5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0ED2B-70B4-4C43-B19D-61ADC99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10B6-C0B3-4459-A4D5-6F65079F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B676-ACEF-4496-BF3E-B7590D01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EAAC9-9E9B-4286-9C09-F6AAB5E4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0CDC-B940-4A8D-AC50-DA926166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439B-91C7-48A0-9380-BAB404A5D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8113-DE31-4378-858E-C3700A7D8E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0F36-BF93-492C-849A-1A25B60C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20FC-8365-4A75-809A-01BE44389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7F4F-FEE5-4F7B-85BF-0C6327D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5C99585-0B74-45C0-BA49-6AF94E4780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981200"/>
            <a:ext cx="5384800" cy="39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  <a:defRPr/>
            </a:pPr>
            <a:r>
              <a:rPr lang="en-US" dirty="0"/>
              <a:t>Chapter 7 Review</a:t>
            </a:r>
          </a:p>
          <a:p>
            <a:pPr marL="0" indent="0" algn="ctr">
              <a:buNone/>
              <a:defRPr/>
            </a:pPr>
            <a:r>
              <a:rPr lang="en-US" dirty="0">
                <a:effectLst/>
              </a:rPr>
              <a:t>Multiple Table Processing</a:t>
            </a:r>
          </a:p>
          <a:p>
            <a:pPr marL="0" indent="0" algn="ctr">
              <a:buNone/>
              <a:defRPr/>
            </a:pPr>
            <a:r>
              <a:rPr lang="en-US" dirty="0"/>
              <a:t>- Subquery -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F66E-39A4-453B-BBFC-6EE5D724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5" y="1776714"/>
            <a:ext cx="3455530" cy="4114800"/>
          </a:xfrm>
          <a:prstGeom prst="rect">
            <a:avLst/>
          </a:prstGeom>
          <a:noFill/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E9470F8-37DD-43AE-A7B1-B21A67897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266FD798-9C09-4A98-9F42-1E096653A419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446F-C381-47A9-A188-64CAE3605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36851" y="6203950"/>
            <a:ext cx="6386513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Tahoma" pitchFamily="34" charset="0"/>
              </a:rPr>
              <a:t>© 2011 Pearson Education, Inc.  Publishing as Prentice Hall</a:t>
            </a: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239C-65E8-4510-B318-C520CE3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 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A0B1E-EE45-41AA-BB42-4C026804A2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4359F-BE0B-4B1C-9B91-660B07F580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4580" name="TextBox 4">
            <a:extLst>
              <a:ext uri="{FF2B5EF4-FFF2-40B4-BE49-F238E27FC236}">
                <a16:creationId xmlns:a16="http://schemas.microsoft.com/office/drawing/2014/main" id="{9EF3BE46-0597-425D-9F10-F92B9EBE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823" y="1489166"/>
            <a:ext cx="883502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Write a SQL query to return all employee names (first and last), and the last “enter date” of projects they worked on.</a:t>
            </a:r>
          </a:p>
        </p:txBody>
      </p:sp>
      <p:pic>
        <p:nvPicPr>
          <p:cNvPr id="24581" name="Picture 3">
            <a:extLst>
              <a:ext uri="{FF2B5EF4-FFF2-40B4-BE49-F238E27FC236}">
                <a16:creationId xmlns:a16="http://schemas.microsoft.com/office/drawing/2014/main" id="{5B0B8407-F12C-4B82-9395-B9CA990E3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6" y="3208339"/>
            <a:ext cx="4438559" cy="367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7AE8-259E-48FB-965C-798FC20F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32002-FF8F-4B8E-B85F-1224C2795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9031-E031-4743-AA63-8C793D1024D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id="{452ABFCB-327B-4986-BA2A-B8F9D9751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777" y="1752601"/>
            <a:ext cx="898307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Write a SQL query to return only employee names (first and last) that worked on project with the word “system” in the description, and budget over $130,000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01C4C8FA-0829-4CB5-9EA2-978F38349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200"/>
              <a:t>Processing Multiple Tables </a:t>
            </a:r>
            <a:br>
              <a:rPr lang="en-US" sz="4200"/>
            </a:br>
            <a:r>
              <a:rPr lang="en-US" sz="4200"/>
              <a:t>Using Subqueries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" name="Graphic 70" descr="Search">
            <a:extLst>
              <a:ext uri="{FF2B5EF4-FFF2-40B4-BE49-F238E27FC236}">
                <a16:creationId xmlns:a16="http://schemas.microsoft.com/office/drawing/2014/main" id="{39CE1ADA-AA23-4B28-8188-F26C2441D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15395" name="Rectangle 3">
            <a:extLst>
              <a:ext uri="{FF2B5EF4-FFF2-40B4-BE49-F238E27FC236}">
                <a16:creationId xmlns:a16="http://schemas.microsoft.com/office/drawing/2014/main" id="{1EA6DCDC-C6B5-4C21-9EFD-65F55C50E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Subquery–placing an inner query (SELECT statement) inside an outer query</a:t>
            </a:r>
          </a:p>
          <a:p>
            <a:pPr eaLnBrk="1" hangingPunct="1">
              <a:defRPr/>
            </a:pPr>
            <a:r>
              <a:rPr lang="en-US" dirty="0"/>
              <a:t>Options:</a:t>
            </a:r>
          </a:p>
          <a:p>
            <a:pPr lvl="1" eaLnBrk="1" hangingPunct="1">
              <a:defRPr/>
            </a:pPr>
            <a:r>
              <a:rPr lang="en-US" dirty="0"/>
              <a:t>In a condition of the WHERE clause</a:t>
            </a:r>
          </a:p>
          <a:p>
            <a:pPr lvl="1" eaLnBrk="1" hangingPunct="1">
              <a:defRPr/>
            </a:pPr>
            <a:r>
              <a:rPr lang="en-US" dirty="0"/>
              <a:t>As a “table” of the FROM clause</a:t>
            </a:r>
          </a:p>
          <a:p>
            <a:pPr lvl="1" eaLnBrk="1" hangingPunct="1">
              <a:defRPr/>
            </a:pPr>
            <a:r>
              <a:rPr lang="en-US" dirty="0"/>
              <a:t>Within the HAVING clause</a:t>
            </a:r>
          </a:p>
          <a:p>
            <a:pPr lvl="1" eaLnBrk="1" hangingPunct="1">
              <a:defRPr/>
            </a:pPr>
            <a:r>
              <a:rPr lang="en-US" dirty="0"/>
              <a:t>In the SELECT clause</a:t>
            </a:r>
          </a:p>
          <a:p>
            <a:pPr eaLnBrk="1" hangingPunct="1">
              <a:defRPr/>
            </a:pPr>
            <a:r>
              <a:rPr lang="en-US" dirty="0"/>
              <a:t>Subqueries can be:</a:t>
            </a:r>
          </a:p>
          <a:p>
            <a:pPr lvl="1" eaLnBrk="1" hangingPunct="1">
              <a:defRPr/>
            </a:pPr>
            <a:r>
              <a:rPr lang="en-US" dirty="0"/>
              <a:t>Noncorrelated–executed once for the entire outer query</a:t>
            </a:r>
          </a:p>
          <a:p>
            <a:pPr lvl="1" eaLnBrk="1" hangingPunct="1">
              <a:defRPr/>
            </a:pPr>
            <a:r>
              <a:rPr lang="en-US" dirty="0"/>
              <a:t>Correlated–executed once for each row returned by the outer query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B7A06-E5C4-4747-BBDB-963C09FED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B578E0BC-6B36-4AD9-9EAA-27B6D92D5AB6}" type="slidenum">
              <a:rPr lang="en-US" altLang="en-US" smtClean="0">
                <a:latin typeface="Arial" panose="020B0604020202020204" pitchFamily="34" charset="0"/>
              </a:rPr>
              <a:pPr eaLnBrk="1" hangingPunct="1">
                <a:spcAft>
                  <a:spcPts val="600"/>
                </a:spcAft>
                <a:defRPr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3">
            <a:extLst>
              <a:ext uri="{FF2B5EF4-FFF2-40B4-BE49-F238E27FC236}">
                <a16:creationId xmlns:a16="http://schemas.microsoft.com/office/drawing/2014/main" id="{AC7E8970-8011-49D9-A116-17C68859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1" y="1831976"/>
            <a:ext cx="74723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A8A40E0-7ADE-4208-9CE6-BD6B1A257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709E34D-49B2-43B1-A1BB-1467E159D65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7BB638EA-ECA9-4DB5-A0EC-7F1FDD317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979488"/>
            <a:ext cx="9144000" cy="817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Show all customers who have placed an order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D3FF009-ACCE-4E3D-8526-15A0C3FF3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Subquery Example</a:t>
            </a:r>
          </a:p>
        </p:txBody>
      </p:sp>
      <p:grpSp>
        <p:nvGrpSpPr>
          <p:cNvPr id="8198" name="Group 4">
            <a:extLst>
              <a:ext uri="{FF2B5EF4-FFF2-40B4-BE49-F238E27FC236}">
                <a16:creationId xmlns:a16="http://schemas.microsoft.com/office/drawing/2014/main" id="{366EBC5F-FA40-4D7D-BE36-46FFD04F9EB7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3562350"/>
            <a:ext cx="6969125" cy="2554288"/>
            <a:chOff x="-96" y="2484"/>
            <a:chExt cx="4877" cy="1609"/>
          </a:xfrm>
        </p:grpSpPr>
        <p:sp>
          <p:nvSpPr>
            <p:cNvPr id="8201" name="Text Box 5">
              <a:extLst>
                <a:ext uri="{FF2B5EF4-FFF2-40B4-BE49-F238E27FC236}">
                  <a16:creationId xmlns:a16="http://schemas.microsoft.com/office/drawing/2014/main" id="{4735B851-0D81-4DF9-A5C4-D422F86AA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6" y="3337"/>
              <a:ext cx="370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Subquery is embedded in parentheses. In this case it returns a list that will be used in the WHERE clause of the outer query</a:t>
              </a:r>
            </a:p>
          </p:txBody>
        </p:sp>
        <p:sp>
          <p:nvSpPr>
            <p:cNvPr id="8202" name="Rectangle 6">
              <a:extLst>
                <a:ext uri="{FF2B5EF4-FFF2-40B4-BE49-F238E27FC236}">
                  <a16:creationId xmlns:a16="http://schemas.microsoft.com/office/drawing/2014/main" id="{4374460F-1888-48F0-950A-D227E275F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2484"/>
              <a:ext cx="4005" cy="556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03" name="Line 7">
              <a:extLst>
                <a:ext uri="{FF2B5EF4-FFF2-40B4-BE49-F238E27FC236}">
                  <a16:creationId xmlns:a16="http://schemas.microsoft.com/office/drawing/2014/main" id="{134808B0-D78A-48FD-A75B-1A8F98C54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" y="3057"/>
              <a:ext cx="0" cy="288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9" name="Text Box 10">
            <a:extLst>
              <a:ext uri="{FF2B5EF4-FFF2-40B4-BE49-F238E27FC236}">
                <a16:creationId xmlns:a16="http://schemas.microsoft.com/office/drawing/2014/main" id="{C470ABE9-87CA-4B9D-8763-999F1453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917" y="1484312"/>
            <a:ext cx="3689350" cy="19383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The IN operator will test to see if the CUSTOMER_ID value of a row is included in the list returned from the subquery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A60D6FA9-79EC-4503-9EC1-884AEB90D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200"/>
              <a:t>Correlated vs. Noncorrelated Subqueries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" name="Graphic 70" descr="Database">
            <a:extLst>
              <a:ext uri="{FF2B5EF4-FFF2-40B4-BE49-F238E27FC236}">
                <a16:creationId xmlns:a16="http://schemas.microsoft.com/office/drawing/2014/main" id="{7473A6F5-48E8-4776-B012-5A762DDE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17443" name="Rectangle 3">
            <a:extLst>
              <a:ext uri="{FF2B5EF4-FFF2-40B4-BE49-F238E27FC236}">
                <a16:creationId xmlns:a16="http://schemas.microsoft.com/office/drawing/2014/main" id="{8C8BE04E-55EC-42B9-AC7A-BE77F055C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Noncorrelated subqueries:</a:t>
            </a:r>
            <a:endParaRPr lang="en-US"/>
          </a:p>
          <a:p>
            <a:pPr lvl="1" eaLnBrk="1" hangingPunct="1">
              <a:defRPr/>
            </a:pPr>
            <a:r>
              <a:rPr lang="en-US" dirty="0"/>
              <a:t>Do not depend on data from the outer query</a:t>
            </a:r>
            <a:endParaRPr lang="en-US"/>
          </a:p>
          <a:p>
            <a:pPr lvl="1" eaLnBrk="1" hangingPunct="1">
              <a:defRPr/>
            </a:pPr>
            <a:r>
              <a:rPr lang="en-US" dirty="0"/>
              <a:t>Execute once for the entire outer query</a:t>
            </a:r>
            <a:endParaRPr lang="en-US"/>
          </a:p>
          <a:p>
            <a:pPr eaLnBrk="1" hangingPunct="1">
              <a:defRPr/>
            </a:pPr>
            <a:r>
              <a:rPr lang="en-US" dirty="0"/>
              <a:t>Correlated subqueries:</a:t>
            </a:r>
            <a:endParaRPr lang="en-US"/>
          </a:p>
          <a:p>
            <a:pPr lvl="1" eaLnBrk="1" hangingPunct="1">
              <a:defRPr/>
            </a:pPr>
            <a:r>
              <a:rPr lang="en-US" dirty="0"/>
              <a:t>Make use of data from the outer query</a:t>
            </a:r>
            <a:endParaRPr lang="en-US"/>
          </a:p>
          <a:p>
            <a:pPr lvl="1" eaLnBrk="1" hangingPunct="1">
              <a:defRPr/>
            </a:pPr>
            <a:r>
              <a:rPr lang="en-US" dirty="0"/>
              <a:t>Execute once for each row of the outer query</a:t>
            </a:r>
            <a:endParaRPr lang="en-US"/>
          </a:p>
          <a:p>
            <a:pPr lvl="1" eaLnBrk="1" hangingPunct="1">
              <a:defRPr/>
            </a:pPr>
            <a:r>
              <a:rPr lang="en-US" dirty="0"/>
              <a:t>Can use the EXISTS operator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530E-9CEE-4D94-82AC-62BF9DEC5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753F717C-A00C-4DE4-8AE5-DFAD145C527D}" type="slidenum">
              <a:rPr lang="en-US" altLang="en-US" smtClean="0">
                <a:latin typeface="Arial" panose="020B0604020202020204" pitchFamily="34" charset="0"/>
              </a:rPr>
              <a:pPr eaLnBrk="1" hangingPunct="1">
                <a:spcAft>
                  <a:spcPts val="600"/>
                </a:spcAft>
                <a:defRPr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2DDC011-47E9-4C32-966B-B12A1BC2E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EABB5C-BD4C-4619-AEDA-FC1C056DDF8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A1623F21-E339-48DA-819B-D09210A86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4564" y="1516063"/>
            <a:ext cx="9143996" cy="38782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Show all orders that include furniture finished in natural ash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SELECT DISTINCT OrderID FROM </a:t>
            </a:r>
            <a:r>
              <a:rPr lang="en-US" sz="2000" dirty="0" err="1"/>
              <a:t>OrderLine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WHERE  EXISTS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/>
              <a:t>	(SELECT * FROM Product </a:t>
            </a:r>
            <a:r>
              <a:rPr lang="en-US" sz="1800" b="1" dirty="0">
                <a:solidFill>
                  <a:schemeClr val="accent1"/>
                </a:solidFill>
              </a:rPr>
              <a:t>p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/>
              <a:t>		WHERE </a:t>
            </a:r>
            <a:r>
              <a:rPr lang="en-US" sz="1800" b="1" dirty="0" err="1">
                <a:solidFill>
                  <a:schemeClr val="accent1"/>
                </a:solidFill>
              </a:rPr>
              <a:t>p.</a:t>
            </a:r>
            <a:r>
              <a:rPr lang="en-US" sz="1800" dirty="0" err="1"/>
              <a:t>ProductID</a:t>
            </a:r>
            <a:r>
              <a:rPr lang="en-US" sz="1800" dirty="0"/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o.</a:t>
            </a:r>
            <a:r>
              <a:rPr lang="en-US" sz="1800" dirty="0" err="1"/>
              <a:t>ProductID</a:t>
            </a:r>
            <a:r>
              <a:rPr lang="en-US" sz="1800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/>
              <a:t>		AND Productfinish = ‘Natural ash’);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9331B4F7-DECF-47E2-AF4F-D8151F183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Correlated Subquery Example</a:t>
            </a:r>
          </a:p>
        </p:txBody>
      </p:sp>
      <p:grpSp>
        <p:nvGrpSpPr>
          <p:cNvPr id="61445" name="Group 4">
            <a:extLst>
              <a:ext uri="{FF2B5EF4-FFF2-40B4-BE49-F238E27FC236}">
                <a16:creationId xmlns:a16="http://schemas.microsoft.com/office/drawing/2014/main" id="{946619EC-DDE6-43C7-AD51-7CC4FFF913EE}"/>
              </a:ext>
            </a:extLst>
          </p:cNvPr>
          <p:cNvGrpSpPr>
            <a:grpSpLocks/>
          </p:cNvGrpSpPr>
          <p:nvPr/>
        </p:nvGrpSpPr>
        <p:grpSpPr bwMode="auto">
          <a:xfrm>
            <a:off x="3295206" y="4479927"/>
            <a:ext cx="7094982" cy="1203326"/>
            <a:chOff x="1877" y="2784"/>
            <a:chExt cx="3708" cy="758"/>
          </a:xfrm>
        </p:grpSpPr>
        <p:sp>
          <p:nvSpPr>
            <p:cNvPr id="61451" name="Text Box 5">
              <a:extLst>
                <a:ext uri="{FF2B5EF4-FFF2-40B4-BE49-F238E27FC236}">
                  <a16:creationId xmlns:a16="http://schemas.microsoft.com/office/drawing/2014/main" id="{746698BD-B0E2-42FC-A703-6F7E7B2A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3019"/>
              <a:ext cx="22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The subquery is testing for a value that comes from the outer query </a:t>
              </a:r>
            </a:p>
          </p:txBody>
        </p:sp>
        <p:sp>
          <p:nvSpPr>
            <p:cNvPr id="61452" name="Rectangle 6">
              <a:extLst>
                <a:ext uri="{FF2B5EF4-FFF2-40B4-BE49-F238E27FC236}">
                  <a16:creationId xmlns:a16="http://schemas.microsoft.com/office/drawing/2014/main" id="{8418B141-9C01-4BA2-9EA4-B5978071A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784"/>
              <a:ext cx="1842" cy="240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453" name="Line 7">
              <a:extLst>
                <a:ext uri="{FF2B5EF4-FFF2-40B4-BE49-F238E27FC236}">
                  <a16:creationId xmlns:a16="http://schemas.microsoft.com/office/drawing/2014/main" id="{100D00D3-691F-4C87-977D-1706EED3E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9" y="3024"/>
              <a:ext cx="11" cy="51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1446" name="Group 8">
            <a:extLst>
              <a:ext uri="{FF2B5EF4-FFF2-40B4-BE49-F238E27FC236}">
                <a16:creationId xmlns:a16="http://schemas.microsoft.com/office/drawing/2014/main" id="{BB51C738-D46B-40EB-A1D3-EC02356D331F}"/>
              </a:ext>
            </a:extLst>
          </p:cNvPr>
          <p:cNvGrpSpPr>
            <a:grpSpLocks/>
          </p:cNvGrpSpPr>
          <p:nvPr/>
        </p:nvGrpSpPr>
        <p:grpSpPr bwMode="auto">
          <a:xfrm>
            <a:off x="3084723" y="2313542"/>
            <a:ext cx="5541753" cy="1877458"/>
            <a:chOff x="864" y="1488"/>
            <a:chExt cx="3562" cy="1152"/>
          </a:xfrm>
        </p:grpSpPr>
        <p:sp>
          <p:nvSpPr>
            <p:cNvPr id="61448" name="Rectangle 9">
              <a:extLst>
                <a:ext uri="{FF2B5EF4-FFF2-40B4-BE49-F238E27FC236}">
                  <a16:creationId xmlns:a16="http://schemas.microsoft.com/office/drawing/2014/main" id="{33631E6B-D332-46B7-9E43-8A51A0329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720" cy="192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449" name="Text Box 10">
              <a:extLst>
                <a:ext uri="{FF2B5EF4-FFF2-40B4-BE49-F238E27FC236}">
                  <a16:creationId xmlns:a16="http://schemas.microsoft.com/office/drawing/2014/main" id="{A48B549B-D1AA-48B3-9F33-256D71397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88"/>
              <a:ext cx="2266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The EXISTS operator will return a TRUE value if the subquery resulted in a non-empty set, otherwise it returns a FALSE</a:t>
              </a:r>
            </a:p>
          </p:txBody>
        </p:sp>
        <p:sp>
          <p:nvSpPr>
            <p:cNvPr id="61450" name="Line 11">
              <a:extLst>
                <a:ext uri="{FF2B5EF4-FFF2-40B4-BE49-F238E27FC236}">
                  <a16:creationId xmlns:a16="http://schemas.microsoft.com/office/drawing/2014/main" id="{C1EA737B-3A13-4A7F-8059-B37B2B5E1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9" y="1720"/>
              <a:ext cx="690" cy="704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47" name="TextBox 12">
            <a:extLst>
              <a:ext uri="{FF2B5EF4-FFF2-40B4-BE49-F238E27FC236}">
                <a16:creationId xmlns:a16="http://schemas.microsoft.com/office/drawing/2014/main" id="{FC5D6C9B-7122-4BEF-9C86-C2C9F9772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4" y="5640388"/>
            <a:ext cx="8332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90000"/>
                </a:solidFill>
                <a:sym typeface="Wingdings" panose="05000000000000000000" pitchFamily="2" charset="2"/>
              </a:rPr>
              <a:t> A correlated subquery always refers to an attribute from a table referenced in the outer query</a:t>
            </a:r>
            <a:endParaRPr lang="en-US" altLang="en-US" sz="18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F0485BC6-9276-436D-83AC-DE607E9BD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Tips for Developing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CE66-2E74-405E-81DA-DCCE45B50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657B7D19-53C7-4A8C-AFD4-0DB027424CC0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6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4DB05721-7F63-4E2A-8AD4-5CFFBF2ED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/>
              <a:t>Be familiar with the data model (entities and relationships)</a:t>
            </a:r>
          </a:p>
          <a:p>
            <a:pPr eaLnBrk="1" hangingPunct="1">
              <a:defRPr/>
            </a:pPr>
            <a:r>
              <a:rPr lang="en-US" sz="2400"/>
              <a:t>Understand the desired results</a:t>
            </a:r>
          </a:p>
          <a:p>
            <a:pPr eaLnBrk="1" hangingPunct="1">
              <a:defRPr/>
            </a:pPr>
            <a:r>
              <a:rPr lang="en-US" sz="2400"/>
              <a:t>Know the attributes desired in result</a:t>
            </a:r>
          </a:p>
          <a:p>
            <a:pPr eaLnBrk="1" hangingPunct="1">
              <a:defRPr/>
            </a:pPr>
            <a:r>
              <a:rPr lang="en-US" sz="2400"/>
              <a:t>Identify the entities that contain desired attributes</a:t>
            </a:r>
          </a:p>
          <a:p>
            <a:pPr eaLnBrk="1" hangingPunct="1">
              <a:defRPr/>
            </a:pPr>
            <a:r>
              <a:rPr lang="en-US" sz="2400"/>
              <a:t>Review ERD</a:t>
            </a:r>
          </a:p>
          <a:p>
            <a:pPr eaLnBrk="1" hangingPunct="1">
              <a:defRPr/>
            </a:pPr>
            <a:r>
              <a:rPr lang="en-US" sz="2400"/>
              <a:t>Fine tune with GROUP BY and HAVING clauses if needed</a:t>
            </a:r>
          </a:p>
          <a:p>
            <a:pPr eaLnBrk="1" hangingPunct="1">
              <a:defRPr/>
            </a:pPr>
            <a:r>
              <a:rPr lang="en-US" sz="2400"/>
              <a:t>Consider the effect on unusual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6746-1C40-415F-A8A8-B40574DE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Query Efficiency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EDF31-A893-4A49-A0CE-5C61ABFB4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1F5231FB-4BBE-4874-9D82-3E3CB0841A4E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7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E6ED-5822-4009-B40C-0F12A41D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Instead of SELECT *, identify the specific attributes in the SELECT clause; this helps reduce network traffic of result set</a:t>
            </a:r>
          </a:p>
          <a:p>
            <a:pPr>
              <a:defRPr/>
            </a:pPr>
            <a:r>
              <a:rPr lang="en-US" sz="2400"/>
              <a:t>Limit the number of subqueries; try to make everything done in a single query if possible</a:t>
            </a:r>
          </a:p>
          <a:p>
            <a:pPr>
              <a:defRPr/>
            </a:pPr>
            <a:r>
              <a:rPr lang="en-US" sz="2400"/>
              <a:t>If data is to be used many times, make a separate query and store its results rather than performing the query repeatedly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50C9-2FEA-437A-BD64-3A06A922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Guidelines for Better Query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F7D5C-2857-4538-A7F9-92532D035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B9B64AF7-A962-4507-8714-3763113B22C3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8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1FAB-198A-4C79-BA5D-7794A1CD7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Understand how indexes are used in query processing</a:t>
            </a:r>
          </a:p>
          <a:p>
            <a:pPr>
              <a:defRPr/>
            </a:pPr>
            <a:r>
              <a:rPr lang="en-US" sz="2400"/>
              <a:t>Keep optimizer statistics up-to-date</a:t>
            </a:r>
          </a:p>
          <a:p>
            <a:pPr>
              <a:defRPr/>
            </a:pPr>
            <a:r>
              <a:rPr lang="en-US" sz="2400"/>
              <a:t>Use compatible data types for fields and literals</a:t>
            </a:r>
          </a:p>
          <a:p>
            <a:pPr>
              <a:defRPr/>
            </a:pPr>
            <a:r>
              <a:rPr lang="en-US" sz="2400"/>
              <a:t>Write simple queries</a:t>
            </a:r>
          </a:p>
          <a:p>
            <a:pPr>
              <a:defRPr/>
            </a:pPr>
            <a:r>
              <a:rPr lang="en-US" sz="2400"/>
              <a:t>Break complex queries into multiple simple parts</a:t>
            </a:r>
          </a:p>
          <a:p>
            <a:pPr>
              <a:defRPr/>
            </a:pPr>
            <a:r>
              <a:rPr lang="en-US" sz="2400"/>
              <a:t>Don’t nest one query inside another query</a:t>
            </a:r>
          </a:p>
          <a:p>
            <a:pPr>
              <a:defRPr/>
            </a:pPr>
            <a:r>
              <a:rPr lang="en-US" sz="2400"/>
              <a:t>Don’t combine a query with itself (if possible avoid self-joins)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B4B6-9324-402E-BB03-B49A0BDE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Sub-Query 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03C8F-BEED-44ED-8CBC-D68F9DF96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0A2EF-0F81-4A10-AF59-BD3020C39F8A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BD1E25B4-7D7F-45F9-BCC3-DE674FB6C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436689"/>
            <a:ext cx="6132512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1095</Words>
  <Application>Microsoft Office PowerPoint</Application>
  <PresentationFormat>Widescreen</PresentationFormat>
  <Paragraphs>137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Processing Multiple Tables  Using Subqueries</vt:lpstr>
      <vt:lpstr>Subquery Example</vt:lpstr>
      <vt:lpstr>Correlated vs. Noncorrelated Subqueries</vt:lpstr>
      <vt:lpstr>Correlated Subquery Example</vt:lpstr>
      <vt:lpstr>Tips for Developing Queries</vt:lpstr>
      <vt:lpstr>Query Efficiency Considerations</vt:lpstr>
      <vt:lpstr>Guidelines for Better Query Design</vt:lpstr>
      <vt:lpstr>Sub-Query Exercise</vt:lpstr>
      <vt:lpstr>Problem 1 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Montrond</dc:creator>
  <cp:lastModifiedBy>Manuel Montrond</cp:lastModifiedBy>
  <cp:revision>6</cp:revision>
  <dcterms:created xsi:type="dcterms:W3CDTF">2020-03-15T17:10:04Z</dcterms:created>
  <dcterms:modified xsi:type="dcterms:W3CDTF">2020-03-17T17:13:17Z</dcterms:modified>
</cp:coreProperties>
</file>