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imo"/>
      <p:bold r:id="rId17"/>
      <p:boldItalic r:id="rId18"/>
    </p:embeddedFont>
    <p:embeddedFont>
      <p:font typeface="Syne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mo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yne-bold.fntdata"/><Relationship Id="rId6" Type="http://schemas.openxmlformats.org/officeDocument/2006/relationships/slide" Target="slides/slide1.xml"/><Relationship Id="rId18" Type="http://schemas.openxmlformats.org/officeDocument/2006/relationships/font" Target="fonts/Arim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2c8c44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2c8c44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2c8c4454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2c8c4454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2c8c4454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2c8c4454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2c8c445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2c8c445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2c8c445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2c8c445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2c8c445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2c8c445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2c8c445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2c8c445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2c8c445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2c8c445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2c8c4454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2c8c4454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2c8c4454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2c8c4454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2c8c445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2c8c445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0" Type="http://schemas.openxmlformats.org/officeDocument/2006/relationships/image" Target="../media/image13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025" y="0"/>
            <a:ext cx="4057976" cy="5143500"/>
          </a:xfrm>
          <a:prstGeom prst="rect">
            <a:avLst/>
          </a:prstGeom>
          <a:noFill/>
          <a:ln cap="flat" cmpd="sng" w="9525">
            <a:solidFill>
              <a:srgbClr val="150D4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3"/>
          <p:cNvSpPr/>
          <p:nvPr/>
        </p:nvSpPr>
        <p:spPr>
          <a:xfrm>
            <a:off x="523575" y="1565150"/>
            <a:ext cx="46677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Library Tracker ER Diagram</a:t>
            </a:r>
            <a:endParaRPr b="0" i="0" sz="2800" u="none" cap="none" strike="noStrike"/>
          </a:p>
        </p:txBody>
      </p:sp>
      <p:sp>
        <p:nvSpPr>
          <p:cNvPr id="56" name="Google Shape;56;p13"/>
          <p:cNvSpPr/>
          <p:nvPr/>
        </p:nvSpPr>
        <p:spPr>
          <a:xfrm>
            <a:off x="837679" y="3057936"/>
            <a:ext cx="1942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8297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500"/>
              <a:buFont typeface="Arimo"/>
              <a:buNone/>
            </a:pPr>
            <a:r>
              <a:rPr b="1" i="0" lang="en" sz="15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Biplob Hasan Nibir</a:t>
            </a:r>
            <a:endParaRPr b="1" i="0" sz="1500" u="none" cap="none" strike="noStrike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38297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500"/>
              <a:buFont typeface="Arimo"/>
              <a:buNone/>
            </a:pPr>
            <a:r>
              <a:rPr b="1" lang="en" sz="150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CSE 32n</a:t>
            </a:r>
            <a:endParaRPr b="1" sz="150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38297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500"/>
              <a:buFont typeface="Arimo"/>
              <a:buNone/>
            </a:pPr>
            <a:r>
              <a:rPr b="1" lang="en" sz="150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ID: 231-112-006</a:t>
            </a:r>
            <a:endParaRPr b="1" sz="150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/>
          <p:nvPr/>
        </p:nvSpPr>
        <p:spPr>
          <a:xfrm>
            <a:off x="3952578" y="590996"/>
            <a:ext cx="35202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Summary</a:t>
            </a:r>
            <a:endParaRPr b="0" i="0" sz="2800" u="none" cap="none" strike="noStrike"/>
          </a:p>
        </p:txBody>
      </p:sp>
      <p:sp>
        <p:nvSpPr>
          <p:cNvPr id="204" name="Google Shape;204;p22"/>
          <p:cNvSpPr/>
          <p:nvPr/>
        </p:nvSpPr>
        <p:spPr>
          <a:xfrm>
            <a:off x="3952578" y="1330151"/>
            <a:ext cx="2221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3900"/>
              <a:buFont typeface="Syne"/>
              <a:buNone/>
            </a:pPr>
            <a:r>
              <a:rPr b="1" i="0" lang="en" sz="39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b="0" i="0" sz="3900" u="none" cap="none" strike="noStrike"/>
          </a:p>
        </p:txBody>
      </p:sp>
      <p:sp>
        <p:nvSpPr>
          <p:cNvPr id="205" name="Google Shape;205;p22"/>
          <p:cNvSpPr/>
          <p:nvPr/>
        </p:nvSpPr>
        <p:spPr>
          <a:xfrm>
            <a:off x="4183336" y="2010743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Simplified Design</a:t>
            </a:r>
            <a:endParaRPr b="0" i="0" sz="1400" u="none" cap="none" strike="noStrike"/>
          </a:p>
        </p:txBody>
      </p:sp>
      <p:sp>
        <p:nvSpPr>
          <p:cNvPr id="206" name="Google Shape;206;p22"/>
          <p:cNvSpPr/>
          <p:nvPr/>
        </p:nvSpPr>
        <p:spPr>
          <a:xfrm>
            <a:off x="3952578" y="2320454"/>
            <a:ext cx="2221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ER Diagrams simplify database design.</a:t>
            </a:r>
            <a:endParaRPr b="0" i="0" sz="1200" u="none" cap="none" strike="noStrike"/>
          </a:p>
        </p:txBody>
      </p:sp>
      <p:sp>
        <p:nvSpPr>
          <p:cNvPr id="207" name="Google Shape;207;p22"/>
          <p:cNvSpPr/>
          <p:nvPr/>
        </p:nvSpPr>
        <p:spPr>
          <a:xfrm>
            <a:off x="6398642" y="1330151"/>
            <a:ext cx="2221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3900"/>
              <a:buFont typeface="Syne"/>
              <a:buNone/>
            </a:pPr>
            <a:r>
              <a:rPr b="1" i="0" lang="en" sz="39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b="0" i="0" sz="3900" u="none" cap="none" strike="noStrike"/>
          </a:p>
        </p:txBody>
      </p:sp>
      <p:sp>
        <p:nvSpPr>
          <p:cNvPr id="208" name="Google Shape;208;p22"/>
          <p:cNvSpPr/>
          <p:nvPr/>
        </p:nvSpPr>
        <p:spPr>
          <a:xfrm>
            <a:off x="6629474" y="2010743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Solid Foundation</a:t>
            </a:r>
            <a:endParaRPr b="0" i="0" sz="1400" u="none" cap="none" strike="noStrike"/>
          </a:p>
        </p:txBody>
      </p:sp>
      <p:sp>
        <p:nvSpPr>
          <p:cNvPr id="209" name="Google Shape;209;p22"/>
          <p:cNvSpPr/>
          <p:nvPr/>
        </p:nvSpPr>
        <p:spPr>
          <a:xfrm>
            <a:off x="6398642" y="2320454"/>
            <a:ext cx="2221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This Library Tracker ERD provides a solid foundation.</a:t>
            </a:r>
            <a:endParaRPr b="0" i="0" sz="1200" u="none" cap="none" strike="noStrike"/>
          </a:p>
        </p:txBody>
      </p:sp>
      <p:sp>
        <p:nvSpPr>
          <p:cNvPr id="210" name="Google Shape;210;p22"/>
          <p:cNvSpPr/>
          <p:nvPr/>
        </p:nvSpPr>
        <p:spPr>
          <a:xfrm>
            <a:off x="5175572" y="3322811"/>
            <a:ext cx="2221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3900"/>
              <a:buFont typeface="Syne"/>
              <a:buNone/>
            </a:pPr>
            <a:r>
              <a:rPr b="1" i="0" lang="en" sz="39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b="0" i="0" sz="3900" u="none" cap="none" strike="noStrike"/>
          </a:p>
        </p:txBody>
      </p:sp>
      <p:sp>
        <p:nvSpPr>
          <p:cNvPr id="211" name="Google Shape;211;p22"/>
          <p:cNvSpPr/>
          <p:nvPr/>
        </p:nvSpPr>
        <p:spPr>
          <a:xfrm>
            <a:off x="5175575" y="4003400"/>
            <a:ext cx="23202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Enhanced Efficiency</a:t>
            </a:r>
            <a:endParaRPr b="0" i="0" sz="1400" u="none" cap="none" strike="noStrike"/>
          </a:p>
        </p:txBody>
      </p:sp>
      <p:sp>
        <p:nvSpPr>
          <p:cNvPr id="212" name="Google Shape;212;p22"/>
          <p:cNvSpPr/>
          <p:nvPr/>
        </p:nvSpPr>
        <p:spPr>
          <a:xfrm>
            <a:off x="5175572" y="4313114"/>
            <a:ext cx="2221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Enhances library efficiency.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2793900" y="2058600"/>
            <a:ext cx="3556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Thank You!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952578" y="887760"/>
            <a:ext cx="46677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What is an ER Diagram?</a:t>
            </a:r>
            <a:endParaRPr b="0" i="0" sz="2800" u="none" cap="none" strike="noStrike"/>
          </a:p>
        </p:txBody>
      </p:sp>
      <p:sp>
        <p:nvSpPr>
          <p:cNvPr id="63" name="Google Shape;63;p14"/>
          <p:cNvSpPr/>
          <p:nvPr/>
        </p:nvSpPr>
        <p:spPr>
          <a:xfrm>
            <a:off x="3952578" y="2160389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438725" y="2160400"/>
            <a:ext cx="19224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Entity-Relationship Diagram (ERD)</a:t>
            </a:r>
            <a:endParaRPr b="0" i="0" sz="1400" u="none" cap="none" strike="noStrike"/>
          </a:p>
        </p:txBody>
      </p:sp>
      <p:sp>
        <p:nvSpPr>
          <p:cNvPr id="65" name="Google Shape;65;p14"/>
          <p:cNvSpPr/>
          <p:nvPr/>
        </p:nvSpPr>
        <p:spPr>
          <a:xfrm>
            <a:off x="4438724" y="2910036"/>
            <a:ext cx="1773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 visual blueprint of a database.</a:t>
            </a:r>
            <a:endParaRPr b="0" i="0" sz="120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6513686" y="2160389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999833" y="2160389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Purpose</a:t>
            </a:r>
            <a:endParaRPr b="0" i="0" sz="1400" u="none" cap="none" strike="noStrike"/>
          </a:p>
        </p:txBody>
      </p:sp>
      <p:sp>
        <p:nvSpPr>
          <p:cNvPr id="68" name="Google Shape;68;p14"/>
          <p:cNvSpPr/>
          <p:nvPr/>
        </p:nvSpPr>
        <p:spPr>
          <a:xfrm>
            <a:off x="6999833" y="2470101"/>
            <a:ext cx="1773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Maps out</a:t>
            </a:r>
            <a:r>
              <a:rPr lang="en" sz="120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entities, attributes, and relationships.</a:t>
            </a:r>
            <a:endParaRPr b="0" i="0" sz="1200" u="none" cap="none" strike="noStrike"/>
          </a:p>
        </p:txBody>
      </p:sp>
      <p:sp>
        <p:nvSpPr>
          <p:cNvPr id="69" name="Google Shape;69;p14"/>
          <p:cNvSpPr/>
          <p:nvPr/>
        </p:nvSpPr>
        <p:spPr>
          <a:xfrm>
            <a:off x="3952578" y="3706639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438724" y="3706639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Benefit</a:t>
            </a:r>
            <a:endParaRPr b="0" i="0" sz="1400" u="none" cap="none" strike="noStrike"/>
          </a:p>
        </p:txBody>
      </p:sp>
      <p:sp>
        <p:nvSpPr>
          <p:cNvPr id="71" name="Google Shape;71;p14"/>
          <p:cNvSpPr/>
          <p:nvPr/>
        </p:nvSpPr>
        <p:spPr>
          <a:xfrm>
            <a:off x="4438724" y="4016350"/>
            <a:ext cx="4181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Simplifies database design and understanding.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523578" y="967085"/>
            <a:ext cx="35202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Key Components</a:t>
            </a:r>
            <a:endParaRPr b="0" i="0" sz="2800" u="none" cap="none" strike="noStrike"/>
          </a:p>
        </p:txBody>
      </p:sp>
      <p:pic>
        <p:nvPicPr>
          <p:cNvPr descr="preencoded.png"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578" y="1657573"/>
            <a:ext cx="374005" cy="3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047155" y="1631454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Entities</a:t>
            </a:r>
            <a:endParaRPr b="0" i="0" sz="1400" u="none" cap="none" strike="noStrike"/>
          </a:p>
        </p:txBody>
      </p:sp>
      <p:sp>
        <p:nvSpPr>
          <p:cNvPr id="80" name="Google Shape;80;p15"/>
          <p:cNvSpPr/>
          <p:nvPr/>
        </p:nvSpPr>
        <p:spPr>
          <a:xfrm>
            <a:off x="1047155" y="1941165"/>
            <a:ext cx="414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Represented as rectangles. E.g., Books, Borrowers.</a:t>
            </a:r>
            <a:endParaRPr b="0" i="0" sz="1200" u="none" cap="none" strike="noStrike"/>
          </a:p>
        </p:txBody>
      </p:sp>
      <p:pic>
        <p:nvPicPr>
          <p:cNvPr descr="preencoded.png"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578" y="2655466"/>
            <a:ext cx="374005" cy="3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1047155" y="2629346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Attributes</a:t>
            </a:r>
            <a:endParaRPr b="0" i="0" sz="1400" u="none" cap="none" strike="noStrike"/>
          </a:p>
        </p:txBody>
      </p:sp>
      <p:sp>
        <p:nvSpPr>
          <p:cNvPr id="83" name="Google Shape;83;p15"/>
          <p:cNvSpPr/>
          <p:nvPr/>
        </p:nvSpPr>
        <p:spPr>
          <a:xfrm>
            <a:off x="1047155" y="2939058"/>
            <a:ext cx="414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Listed inside entities. E.g., Book Title, Borrower ID.</a:t>
            </a:r>
            <a:endParaRPr b="0" i="0" sz="1200" u="none" cap="none" strike="noStrike"/>
          </a:p>
        </p:txBody>
      </p:sp>
      <p:pic>
        <p:nvPicPr>
          <p:cNvPr descr="preencoded.png" id="84" name="Google Shape;8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3578" y="3653358"/>
            <a:ext cx="374005" cy="3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1047155" y="3627239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Relationships</a:t>
            </a:r>
            <a:endParaRPr b="0" i="0" sz="1400" u="none" cap="none" strike="noStrike"/>
          </a:p>
        </p:txBody>
      </p:sp>
      <p:sp>
        <p:nvSpPr>
          <p:cNvPr id="86" name="Google Shape;86;p15"/>
          <p:cNvSpPr/>
          <p:nvPr/>
        </p:nvSpPr>
        <p:spPr>
          <a:xfrm>
            <a:off x="1047155" y="3936951"/>
            <a:ext cx="414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Shown as lines connecting entities. E.g., borrows.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523578" y="1096491"/>
            <a:ext cx="46677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Library Database: Overview</a:t>
            </a:r>
            <a:endParaRPr b="0" i="0" sz="2800" u="none" cap="none" strike="noStrike"/>
          </a:p>
        </p:txBody>
      </p:sp>
      <p:sp>
        <p:nvSpPr>
          <p:cNvPr id="93" name="Google Shape;93;p16"/>
          <p:cNvSpPr/>
          <p:nvPr/>
        </p:nvSpPr>
        <p:spPr>
          <a:xfrm>
            <a:off x="523578" y="2200871"/>
            <a:ext cx="2259000" cy="8481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73149" y="2350443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Books</a:t>
            </a:r>
            <a:endParaRPr b="0" i="0" sz="1400" u="none" cap="none" strike="noStrike"/>
          </a:p>
        </p:txBody>
      </p:sp>
      <p:sp>
        <p:nvSpPr>
          <p:cNvPr id="95" name="Google Shape;95;p16"/>
          <p:cNvSpPr/>
          <p:nvPr/>
        </p:nvSpPr>
        <p:spPr>
          <a:xfrm>
            <a:off x="673149" y="2660154"/>
            <a:ext cx="195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Stores book information.</a:t>
            </a:r>
            <a:endParaRPr b="0" i="0" sz="1200" u="none" cap="none" strike="noStrike"/>
          </a:p>
        </p:txBody>
      </p:sp>
      <p:sp>
        <p:nvSpPr>
          <p:cNvPr id="96" name="Google Shape;96;p16"/>
          <p:cNvSpPr/>
          <p:nvPr/>
        </p:nvSpPr>
        <p:spPr>
          <a:xfrm>
            <a:off x="2932286" y="2200871"/>
            <a:ext cx="2259000" cy="8481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081858" y="2350443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Borrowers</a:t>
            </a:r>
            <a:endParaRPr b="0" i="0" sz="1400" u="none" cap="none" strike="noStrike"/>
          </a:p>
        </p:txBody>
      </p:sp>
      <p:sp>
        <p:nvSpPr>
          <p:cNvPr id="98" name="Google Shape;98;p16"/>
          <p:cNvSpPr/>
          <p:nvPr/>
        </p:nvSpPr>
        <p:spPr>
          <a:xfrm>
            <a:off x="3081858" y="2660154"/>
            <a:ext cx="195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Contains borrower details.</a:t>
            </a:r>
            <a:endParaRPr b="0" i="0" sz="1200" u="none" cap="none" strike="noStrike"/>
          </a:p>
        </p:txBody>
      </p:sp>
      <p:sp>
        <p:nvSpPr>
          <p:cNvPr id="99" name="Google Shape;99;p16"/>
          <p:cNvSpPr/>
          <p:nvPr/>
        </p:nvSpPr>
        <p:spPr>
          <a:xfrm>
            <a:off x="523578" y="3198689"/>
            <a:ext cx="4667700" cy="8481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73149" y="3348261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Borrowed</a:t>
            </a:r>
            <a:endParaRPr b="0" i="0" sz="1400" u="none" cap="none" strike="noStrike"/>
          </a:p>
        </p:txBody>
      </p:sp>
      <p:sp>
        <p:nvSpPr>
          <p:cNvPr id="101" name="Google Shape;101;p16"/>
          <p:cNvSpPr/>
          <p:nvPr/>
        </p:nvSpPr>
        <p:spPr>
          <a:xfrm>
            <a:off x="673149" y="3657972"/>
            <a:ext cx="4368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Tracks lending activity and due dates.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3648" y="840225"/>
            <a:ext cx="6530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ER Diagram: Books Table</a:t>
            </a:r>
            <a:endParaRPr b="0" i="0" sz="2800" u="none" cap="none" strike="noStrike"/>
          </a:p>
        </p:txBody>
      </p:sp>
      <p:sp>
        <p:nvSpPr>
          <p:cNvPr id="107" name="Google Shape;107;p17"/>
          <p:cNvSpPr/>
          <p:nvPr/>
        </p:nvSpPr>
        <p:spPr>
          <a:xfrm>
            <a:off x="523648" y="1817861"/>
            <a:ext cx="3973500" cy="11217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73220" y="2015671"/>
            <a:ext cx="1760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id (PK)</a:t>
            </a:r>
            <a:endParaRPr b="0" i="0" sz="1400" u="none" cap="none" strike="noStrike"/>
          </a:p>
        </p:txBody>
      </p:sp>
      <p:sp>
        <p:nvSpPr>
          <p:cNvPr id="109" name="Google Shape;109;p17"/>
          <p:cNvSpPr/>
          <p:nvPr/>
        </p:nvSpPr>
        <p:spPr>
          <a:xfrm>
            <a:off x="673220" y="2425266"/>
            <a:ext cx="3674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Primary key. Unique identifier for each book.</a:t>
            </a:r>
            <a:endParaRPr b="0" i="0" sz="1200" u="none" cap="none" strike="noStrike"/>
          </a:p>
        </p:txBody>
      </p:sp>
      <p:sp>
        <p:nvSpPr>
          <p:cNvPr id="110" name="Google Shape;110;p17"/>
          <p:cNvSpPr/>
          <p:nvPr/>
        </p:nvSpPr>
        <p:spPr>
          <a:xfrm>
            <a:off x="4646852" y="1817861"/>
            <a:ext cx="3973500" cy="11217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796424" y="2015671"/>
            <a:ext cx="1760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title</a:t>
            </a:r>
            <a:endParaRPr b="0" i="0" sz="1400" u="none" cap="none" strike="noStrike"/>
          </a:p>
        </p:txBody>
      </p:sp>
      <p:sp>
        <p:nvSpPr>
          <p:cNvPr id="112" name="Google Shape;112;p17"/>
          <p:cNvSpPr/>
          <p:nvPr/>
        </p:nvSpPr>
        <p:spPr>
          <a:xfrm>
            <a:off x="4796424" y="2425266"/>
            <a:ext cx="3674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The full title of the book.</a:t>
            </a:r>
            <a:endParaRPr b="0" i="0" sz="1200" u="none" cap="none" strike="noStrike"/>
          </a:p>
        </p:txBody>
      </p:sp>
      <p:sp>
        <p:nvSpPr>
          <p:cNvPr id="113" name="Google Shape;113;p17"/>
          <p:cNvSpPr/>
          <p:nvPr/>
        </p:nvSpPr>
        <p:spPr>
          <a:xfrm>
            <a:off x="523648" y="3137482"/>
            <a:ext cx="3973500" cy="11217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73220" y="3335292"/>
            <a:ext cx="1760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author</a:t>
            </a:r>
            <a:endParaRPr b="0" i="0" sz="1400" u="none" cap="none" strike="noStrike"/>
          </a:p>
        </p:txBody>
      </p:sp>
      <p:sp>
        <p:nvSpPr>
          <p:cNvPr id="115" name="Google Shape;115;p17"/>
          <p:cNvSpPr/>
          <p:nvPr/>
        </p:nvSpPr>
        <p:spPr>
          <a:xfrm>
            <a:off x="673220" y="3744888"/>
            <a:ext cx="3674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The author of the book.</a:t>
            </a:r>
            <a:endParaRPr b="0" i="0" sz="1200" u="none" cap="none" strike="noStrike"/>
          </a:p>
        </p:txBody>
      </p:sp>
      <p:sp>
        <p:nvSpPr>
          <p:cNvPr id="116" name="Google Shape;116;p17"/>
          <p:cNvSpPr/>
          <p:nvPr/>
        </p:nvSpPr>
        <p:spPr>
          <a:xfrm>
            <a:off x="4646852" y="3137482"/>
            <a:ext cx="3973500" cy="11217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796424" y="3335292"/>
            <a:ext cx="1760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isbn</a:t>
            </a:r>
            <a:endParaRPr b="0" i="0" sz="1400" u="none" cap="none" strike="noStrike"/>
          </a:p>
        </p:txBody>
      </p:sp>
      <p:sp>
        <p:nvSpPr>
          <p:cNvPr id="118" name="Google Shape;118;p17"/>
          <p:cNvSpPr/>
          <p:nvPr/>
        </p:nvSpPr>
        <p:spPr>
          <a:xfrm>
            <a:off x="4796424" y="3744888"/>
            <a:ext cx="3674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International Standard Book Number.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523575" y="1279100"/>
            <a:ext cx="6746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ER Diagram: Borrowers Table</a:t>
            </a:r>
            <a:endParaRPr b="0" i="0" sz="2800" u="none" cap="none" strike="noStrike"/>
          </a:p>
        </p:txBody>
      </p:sp>
      <p:sp>
        <p:nvSpPr>
          <p:cNvPr id="124" name="Google Shape;124;p18"/>
          <p:cNvSpPr/>
          <p:nvPr/>
        </p:nvSpPr>
        <p:spPr>
          <a:xfrm>
            <a:off x="523578" y="2018333"/>
            <a:ext cx="3973500" cy="8481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73149" y="2167905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id (PK)</a:t>
            </a:r>
            <a:endParaRPr b="0" i="0" sz="1400" u="none" cap="none" strike="noStrike"/>
          </a:p>
        </p:txBody>
      </p:sp>
      <p:sp>
        <p:nvSpPr>
          <p:cNvPr id="126" name="Google Shape;126;p18"/>
          <p:cNvSpPr/>
          <p:nvPr/>
        </p:nvSpPr>
        <p:spPr>
          <a:xfrm>
            <a:off x="673149" y="2477616"/>
            <a:ext cx="3674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Primary key. Unique identifier for each borrower.</a:t>
            </a:r>
            <a:endParaRPr b="0" i="0" sz="1200" u="none" cap="none" strike="noStrike"/>
          </a:p>
        </p:txBody>
      </p:sp>
      <p:sp>
        <p:nvSpPr>
          <p:cNvPr id="127" name="Google Shape;127;p18"/>
          <p:cNvSpPr/>
          <p:nvPr/>
        </p:nvSpPr>
        <p:spPr>
          <a:xfrm>
            <a:off x="4646786" y="2018333"/>
            <a:ext cx="3973500" cy="8481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796358" y="2167905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name</a:t>
            </a:r>
            <a:endParaRPr b="0" i="0" sz="1400" u="none" cap="none" strike="noStrike"/>
          </a:p>
        </p:txBody>
      </p:sp>
      <p:sp>
        <p:nvSpPr>
          <p:cNvPr id="129" name="Google Shape;129;p18"/>
          <p:cNvSpPr/>
          <p:nvPr/>
        </p:nvSpPr>
        <p:spPr>
          <a:xfrm>
            <a:off x="4796358" y="2477616"/>
            <a:ext cx="3674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The full name of the borrower.</a:t>
            </a:r>
            <a:endParaRPr b="0" i="0" sz="1200" u="none" cap="none" strike="noStrike"/>
          </a:p>
        </p:txBody>
      </p:sp>
      <p:sp>
        <p:nvSpPr>
          <p:cNvPr id="130" name="Google Shape;130;p18"/>
          <p:cNvSpPr/>
          <p:nvPr/>
        </p:nvSpPr>
        <p:spPr>
          <a:xfrm>
            <a:off x="523578" y="3016151"/>
            <a:ext cx="3973500" cy="8481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673149" y="3165723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email</a:t>
            </a:r>
            <a:endParaRPr b="0" i="0" sz="1400" u="none" cap="none" strike="noStrike"/>
          </a:p>
        </p:txBody>
      </p:sp>
      <p:sp>
        <p:nvSpPr>
          <p:cNvPr id="132" name="Google Shape;132;p18"/>
          <p:cNvSpPr/>
          <p:nvPr/>
        </p:nvSpPr>
        <p:spPr>
          <a:xfrm>
            <a:off x="673149" y="3475434"/>
            <a:ext cx="3674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Borrower's email address for communication.</a:t>
            </a:r>
            <a:endParaRPr b="0" i="0" sz="1200" u="none" cap="none" strike="noStrike"/>
          </a:p>
        </p:txBody>
      </p:sp>
      <p:sp>
        <p:nvSpPr>
          <p:cNvPr id="133" name="Google Shape;133;p18"/>
          <p:cNvSpPr/>
          <p:nvPr/>
        </p:nvSpPr>
        <p:spPr>
          <a:xfrm>
            <a:off x="4646786" y="3016151"/>
            <a:ext cx="3973500" cy="8481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796358" y="3165723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phone</a:t>
            </a:r>
            <a:endParaRPr b="0" i="0" sz="1400" u="none" cap="none" strike="noStrike"/>
          </a:p>
        </p:txBody>
      </p:sp>
      <p:sp>
        <p:nvSpPr>
          <p:cNvPr id="135" name="Google Shape;135;p18"/>
          <p:cNvSpPr/>
          <p:nvPr/>
        </p:nvSpPr>
        <p:spPr>
          <a:xfrm>
            <a:off x="4796358" y="3475434"/>
            <a:ext cx="3674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Borrower's phone number.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523575" y="1290275"/>
            <a:ext cx="6369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ER Diagram: Borrowed Table</a:t>
            </a:r>
            <a:endParaRPr b="0" i="0" sz="2800" u="none" cap="none" strike="noStrike"/>
          </a:p>
        </p:txBody>
      </p:sp>
      <p:sp>
        <p:nvSpPr>
          <p:cNvPr id="141" name="Google Shape;141;p19"/>
          <p:cNvSpPr/>
          <p:nvPr/>
        </p:nvSpPr>
        <p:spPr>
          <a:xfrm>
            <a:off x="523578" y="2197745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586234" y="2233984"/>
            <a:ext cx="21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700"/>
              <a:buFont typeface="Syne"/>
              <a:buNone/>
            </a:pPr>
            <a:r>
              <a:rPr b="1" i="0" lang="en" sz="17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b="0" i="0" sz="1700" u="none" cap="none" strike="noStrike"/>
          </a:p>
        </p:txBody>
      </p:sp>
      <p:sp>
        <p:nvSpPr>
          <p:cNvPr id="143" name="Google Shape;143;p19"/>
          <p:cNvSpPr/>
          <p:nvPr/>
        </p:nvSpPr>
        <p:spPr>
          <a:xfrm>
            <a:off x="1009724" y="2197745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id (PK)</a:t>
            </a:r>
            <a:endParaRPr b="0" i="0" sz="1400" u="none" cap="none" strike="noStrike"/>
          </a:p>
        </p:txBody>
      </p:sp>
      <p:sp>
        <p:nvSpPr>
          <p:cNvPr id="144" name="Google Shape;144;p19"/>
          <p:cNvSpPr/>
          <p:nvPr/>
        </p:nvSpPr>
        <p:spPr>
          <a:xfrm>
            <a:off x="1009724" y="2507456"/>
            <a:ext cx="34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Primary key. Unique identifier for each borrowing record.</a:t>
            </a:r>
            <a:endParaRPr b="0" i="0" sz="1200" u="none" cap="none" strike="noStrike"/>
          </a:p>
        </p:txBody>
      </p:sp>
      <p:sp>
        <p:nvSpPr>
          <p:cNvPr id="145" name="Google Shape;145;p19"/>
          <p:cNvSpPr/>
          <p:nvPr/>
        </p:nvSpPr>
        <p:spPr>
          <a:xfrm>
            <a:off x="4646786" y="2197745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709443" y="2233984"/>
            <a:ext cx="21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700"/>
              <a:buFont typeface="Syne"/>
              <a:buNone/>
            </a:pPr>
            <a:r>
              <a:rPr b="1" i="0" lang="en" sz="17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b="0" i="0" sz="1700" u="none" cap="none" strike="noStrike"/>
          </a:p>
        </p:txBody>
      </p:sp>
      <p:sp>
        <p:nvSpPr>
          <p:cNvPr id="147" name="Google Shape;147;p19"/>
          <p:cNvSpPr/>
          <p:nvPr/>
        </p:nvSpPr>
        <p:spPr>
          <a:xfrm>
            <a:off x="5132933" y="2197745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book_id (FK)</a:t>
            </a:r>
            <a:endParaRPr b="0" i="0" sz="1400" u="none" cap="none" strike="noStrike"/>
          </a:p>
        </p:txBody>
      </p:sp>
      <p:sp>
        <p:nvSpPr>
          <p:cNvPr id="148" name="Google Shape;148;p19"/>
          <p:cNvSpPr/>
          <p:nvPr/>
        </p:nvSpPr>
        <p:spPr>
          <a:xfrm>
            <a:off x="5132933" y="2507456"/>
            <a:ext cx="34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Foreign key referencing the Books table.</a:t>
            </a:r>
            <a:endParaRPr b="0" i="0" sz="1200" u="none" cap="none" strike="noStrike"/>
          </a:p>
        </p:txBody>
      </p:sp>
      <p:sp>
        <p:nvSpPr>
          <p:cNvPr id="149" name="Google Shape;149;p19"/>
          <p:cNvSpPr/>
          <p:nvPr/>
        </p:nvSpPr>
        <p:spPr>
          <a:xfrm>
            <a:off x="523578" y="3304059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86234" y="3340299"/>
            <a:ext cx="21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700"/>
              <a:buFont typeface="Syne"/>
              <a:buNone/>
            </a:pPr>
            <a:r>
              <a:rPr b="1" i="0" lang="en" sz="17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b="0" i="0" sz="1700" u="none" cap="none" strike="noStrike"/>
          </a:p>
        </p:txBody>
      </p:sp>
      <p:sp>
        <p:nvSpPr>
          <p:cNvPr id="151" name="Google Shape;151;p19"/>
          <p:cNvSpPr/>
          <p:nvPr/>
        </p:nvSpPr>
        <p:spPr>
          <a:xfrm>
            <a:off x="1009724" y="3304059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borrower_id (FK)</a:t>
            </a:r>
            <a:endParaRPr b="0" i="0" sz="1400" u="none" cap="none" strike="noStrike"/>
          </a:p>
        </p:txBody>
      </p:sp>
      <p:sp>
        <p:nvSpPr>
          <p:cNvPr id="152" name="Google Shape;152;p19"/>
          <p:cNvSpPr/>
          <p:nvPr/>
        </p:nvSpPr>
        <p:spPr>
          <a:xfrm>
            <a:off x="1009724" y="3613770"/>
            <a:ext cx="34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Foreign key linking to the Borrowers table.</a:t>
            </a:r>
            <a:endParaRPr b="0" i="0" sz="1200" u="none" cap="none" strike="noStrike"/>
          </a:p>
        </p:txBody>
      </p:sp>
      <p:sp>
        <p:nvSpPr>
          <p:cNvPr id="153" name="Google Shape;153;p19"/>
          <p:cNvSpPr/>
          <p:nvPr/>
        </p:nvSpPr>
        <p:spPr>
          <a:xfrm>
            <a:off x="4646786" y="3304059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4709443" y="3340299"/>
            <a:ext cx="21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700"/>
              <a:buFont typeface="Syne"/>
              <a:buNone/>
            </a:pPr>
            <a:r>
              <a:rPr b="1" i="0" lang="en" sz="17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4</a:t>
            </a:r>
            <a:endParaRPr b="0" i="0" sz="1700" u="none" cap="none" strike="noStrike"/>
          </a:p>
        </p:txBody>
      </p:sp>
      <p:sp>
        <p:nvSpPr>
          <p:cNvPr id="155" name="Google Shape;155;p19"/>
          <p:cNvSpPr/>
          <p:nvPr/>
        </p:nvSpPr>
        <p:spPr>
          <a:xfrm>
            <a:off x="5132933" y="3304059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return_date</a:t>
            </a:r>
            <a:endParaRPr b="0" i="0" sz="1400" u="none" cap="none" strike="noStrike"/>
          </a:p>
        </p:txBody>
      </p:sp>
      <p:sp>
        <p:nvSpPr>
          <p:cNvPr id="156" name="Google Shape;156;p19"/>
          <p:cNvSpPr/>
          <p:nvPr/>
        </p:nvSpPr>
        <p:spPr>
          <a:xfrm>
            <a:off x="5132933" y="3613770"/>
            <a:ext cx="34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Records the date the book was returned.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4333577" y="887462"/>
            <a:ext cx="46677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Relationships: Connecting the Tables</a:t>
            </a:r>
            <a:endParaRPr b="0" i="0" sz="2800" u="none" cap="none" strike="noStrike"/>
          </a:p>
        </p:txBody>
      </p:sp>
      <p:sp>
        <p:nvSpPr>
          <p:cNvPr id="162" name="Google Shape;162;p20"/>
          <p:cNvSpPr/>
          <p:nvPr/>
        </p:nvSpPr>
        <p:spPr>
          <a:xfrm>
            <a:off x="4501828" y="1991841"/>
            <a:ext cx="19200" cy="18564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651065" y="2318817"/>
            <a:ext cx="448800" cy="192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333540" y="2160091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396197" y="2196331"/>
            <a:ext cx="21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700"/>
              <a:buFont typeface="Syne"/>
              <a:buNone/>
            </a:pPr>
            <a:r>
              <a:rPr b="1" i="0" lang="en" sz="17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b="0" i="0" sz="1700" u="none" cap="none" strike="noStrike"/>
          </a:p>
        </p:txBody>
      </p:sp>
      <p:sp>
        <p:nvSpPr>
          <p:cNvPr id="166" name="Google Shape;166;p20"/>
          <p:cNvSpPr/>
          <p:nvPr/>
        </p:nvSpPr>
        <p:spPr>
          <a:xfrm>
            <a:off x="5249912" y="2141414"/>
            <a:ext cx="28806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Books borrowed by Borrowers</a:t>
            </a:r>
            <a:endParaRPr b="0" i="0" sz="1400" u="none" cap="none" strike="noStrike"/>
          </a:p>
        </p:txBody>
      </p:sp>
      <p:sp>
        <p:nvSpPr>
          <p:cNvPr id="167" name="Google Shape;167;p20"/>
          <p:cNvSpPr/>
          <p:nvPr/>
        </p:nvSpPr>
        <p:spPr>
          <a:xfrm>
            <a:off x="4651065" y="2987501"/>
            <a:ext cx="448800" cy="192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4333540" y="2828776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4396197" y="2865016"/>
            <a:ext cx="21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700"/>
              <a:buFont typeface="Syne"/>
              <a:buNone/>
            </a:pPr>
            <a:r>
              <a:rPr b="1" i="0" lang="en" sz="17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b="0" i="0" sz="1700" u="none" cap="none" strike="noStrike"/>
          </a:p>
        </p:txBody>
      </p:sp>
      <p:sp>
        <p:nvSpPr>
          <p:cNvPr id="170" name="Google Shape;170;p20"/>
          <p:cNvSpPr/>
          <p:nvPr/>
        </p:nvSpPr>
        <p:spPr>
          <a:xfrm>
            <a:off x="5249912" y="2810098"/>
            <a:ext cx="26106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Books appear on Borrowed</a:t>
            </a:r>
            <a:endParaRPr b="0" i="0" sz="1400" u="none" cap="none" strike="noStrike"/>
          </a:p>
        </p:txBody>
      </p:sp>
      <p:sp>
        <p:nvSpPr>
          <p:cNvPr id="171" name="Google Shape;171;p20"/>
          <p:cNvSpPr/>
          <p:nvPr/>
        </p:nvSpPr>
        <p:spPr>
          <a:xfrm>
            <a:off x="4651065" y="3656186"/>
            <a:ext cx="448800" cy="192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333540" y="3497461"/>
            <a:ext cx="336600" cy="3366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396197" y="3533701"/>
            <a:ext cx="21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700"/>
              <a:buFont typeface="Syne"/>
              <a:buNone/>
            </a:pPr>
            <a:r>
              <a:rPr b="1" i="0" lang="en" sz="17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b="0" i="0" sz="1700" u="none" cap="none" strike="noStrike"/>
          </a:p>
        </p:txBody>
      </p:sp>
      <p:sp>
        <p:nvSpPr>
          <p:cNvPr id="174" name="Google Shape;174;p20"/>
          <p:cNvSpPr/>
          <p:nvPr/>
        </p:nvSpPr>
        <p:spPr>
          <a:xfrm>
            <a:off x="5249912" y="3478783"/>
            <a:ext cx="26988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Borrowers borrow Borrowed</a:t>
            </a:r>
            <a:endParaRPr b="0" i="0" sz="1400" u="none" cap="none" strike="noStrike"/>
          </a:p>
        </p:txBody>
      </p:sp>
      <p:sp>
        <p:nvSpPr>
          <p:cNvPr id="175" name="Google Shape;175;p20"/>
          <p:cNvSpPr/>
          <p:nvPr/>
        </p:nvSpPr>
        <p:spPr>
          <a:xfrm>
            <a:off x="4333577" y="4016574"/>
            <a:ext cx="4667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Illustrate relationships with simple lines and labels.</a:t>
            </a:r>
            <a:endParaRPr b="0" i="0" sz="1200" u="none" cap="none" strike="noStrike"/>
          </a:p>
        </p:txBody>
      </p:sp>
      <p:pic>
        <p:nvPicPr>
          <p:cNvPr id="176" name="Google Shape;176;p20" title="231-112-006_ER_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39135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C3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523578" y="785217"/>
            <a:ext cx="35202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System Features</a:t>
            </a:r>
            <a:endParaRPr b="0" i="0" sz="2800" u="none" cap="none" strike="noStrike"/>
          </a:p>
        </p:txBody>
      </p:sp>
      <p:sp>
        <p:nvSpPr>
          <p:cNvPr id="182" name="Google Shape;182;p21"/>
          <p:cNvSpPr/>
          <p:nvPr/>
        </p:nvSpPr>
        <p:spPr>
          <a:xfrm>
            <a:off x="1394966" y="1902247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Book Tracking</a:t>
            </a:r>
            <a:endParaRPr b="0" i="0" sz="1400" u="none" cap="none" strike="noStrike"/>
          </a:p>
        </p:txBody>
      </p:sp>
      <p:sp>
        <p:nvSpPr>
          <p:cNvPr id="183" name="Google Shape;183;p21"/>
          <p:cNvSpPr/>
          <p:nvPr/>
        </p:nvSpPr>
        <p:spPr>
          <a:xfrm>
            <a:off x="523578" y="2211958"/>
            <a:ext cx="2631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Manage book inventory.</a:t>
            </a:r>
            <a:endParaRPr b="0" i="0" sz="1200" u="none" cap="none" strike="noStrike"/>
          </a:p>
        </p:txBody>
      </p:sp>
      <p:pic>
        <p:nvPicPr>
          <p:cNvPr descr="preencoded.png"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082" y="1524446"/>
            <a:ext cx="2833836" cy="2833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791" y="2293888"/>
            <a:ext cx="210369" cy="26297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5988926" y="1902250"/>
            <a:ext cx="2715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Borrower Management</a:t>
            </a:r>
            <a:endParaRPr b="0" i="0" sz="1400" u="none" cap="none" strike="noStrike"/>
          </a:p>
        </p:txBody>
      </p:sp>
      <p:sp>
        <p:nvSpPr>
          <p:cNvPr id="187" name="Google Shape;187;p21"/>
          <p:cNvSpPr/>
          <p:nvPr/>
        </p:nvSpPr>
        <p:spPr>
          <a:xfrm>
            <a:off x="5988918" y="2211958"/>
            <a:ext cx="2631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Maintain borrower records.</a:t>
            </a:r>
            <a:endParaRPr b="0" i="0" sz="1200" u="none" cap="none" strike="noStrike"/>
          </a:p>
        </p:txBody>
      </p:sp>
      <p:pic>
        <p:nvPicPr>
          <p:cNvPr descr="preencoded.png" id="188" name="Google Shape;18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5082" y="1524446"/>
            <a:ext cx="2833836" cy="2833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9" name="Google Shape;18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2691" y="2293888"/>
            <a:ext cx="210369" cy="26297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5988927" y="3431300"/>
            <a:ext cx="2545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Due Date Monitoring</a:t>
            </a:r>
            <a:endParaRPr b="0" i="0" sz="1400" u="none" cap="none" strike="noStrike"/>
          </a:p>
        </p:txBody>
      </p:sp>
      <p:sp>
        <p:nvSpPr>
          <p:cNvPr id="191" name="Google Shape;191;p21"/>
          <p:cNvSpPr/>
          <p:nvPr/>
        </p:nvSpPr>
        <p:spPr>
          <a:xfrm>
            <a:off x="5988918" y="3741018"/>
            <a:ext cx="2631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Track lending periods.</a:t>
            </a:r>
            <a:endParaRPr b="0" i="0" sz="1200" u="none" cap="none" strike="noStrike"/>
          </a:p>
        </p:txBody>
      </p:sp>
      <p:pic>
        <p:nvPicPr>
          <p:cNvPr descr="preencoded.png" id="192" name="Google Shape;19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082" y="1524446"/>
            <a:ext cx="2833836" cy="2833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3" name="Google Shape;193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82691" y="3325788"/>
            <a:ext cx="210369" cy="26297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/>
          <p:nvPr/>
        </p:nvSpPr>
        <p:spPr>
          <a:xfrm>
            <a:off x="1394966" y="3431307"/>
            <a:ext cx="1760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00"/>
              <a:buFont typeface="Syne"/>
              <a:buNone/>
            </a:pPr>
            <a:r>
              <a:rPr b="1" i="0" lang="en" sz="14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Lending Activity</a:t>
            </a:r>
            <a:endParaRPr b="0" i="0" sz="1400" u="none" cap="none" strike="noStrike"/>
          </a:p>
        </p:txBody>
      </p:sp>
      <p:sp>
        <p:nvSpPr>
          <p:cNvPr id="195" name="Google Shape;195;p21"/>
          <p:cNvSpPr/>
          <p:nvPr/>
        </p:nvSpPr>
        <p:spPr>
          <a:xfrm>
            <a:off x="523578" y="3741018"/>
            <a:ext cx="2631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en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Monitor who borrowed what and when.</a:t>
            </a:r>
            <a:endParaRPr b="0" i="0" sz="1200" u="none" cap="none" strike="noStrike"/>
          </a:p>
        </p:txBody>
      </p:sp>
      <p:pic>
        <p:nvPicPr>
          <p:cNvPr descr="preencoded.png" id="196" name="Google Shape;196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5082" y="1524446"/>
            <a:ext cx="2833836" cy="2833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50791" y="3325788"/>
            <a:ext cx="210369" cy="26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