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52" r:id="rId1"/>
  </p:sldMasterIdLst>
  <p:notesMasterIdLst>
    <p:notesMasterId r:id="rId10"/>
  </p:notesMasterIdLst>
  <p:sldIdLst>
    <p:sldId id="256" r:id="rId2"/>
    <p:sldId id="286" r:id="rId3"/>
    <p:sldId id="288" r:id="rId4"/>
    <p:sldId id="347" r:id="rId5"/>
    <p:sldId id="350" r:id="rId6"/>
    <p:sldId id="348" r:id="rId7"/>
    <p:sldId id="351" r:id="rId8"/>
    <p:sldId id="307" r:id="rId9"/>
  </p:sldIdLst>
  <p:sldSz cx="12192000" cy="6858000"/>
  <p:notesSz cx="6858000" cy="9144000"/>
  <p:embeddedFontLst>
    <p:embeddedFont>
      <p:font typeface="方正清刻本悦宋简体" panose="02010600030101010101" charset="-122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0C9"/>
    <a:srgbClr val="62A7BC"/>
    <a:srgbClr val="157E9F"/>
    <a:srgbClr val="EEF2FF"/>
    <a:srgbClr val="FF9999"/>
    <a:srgbClr val="0D5267"/>
    <a:srgbClr val="80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6B225-F103-46F0-B1DC-155EB900DF55}" v="24" dt="2019-02-12T18:27:52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86441" autoAdjust="0"/>
  </p:normalViewPr>
  <p:slideViewPr>
    <p:cSldViewPr snapToGrid="0">
      <p:cViewPr varScale="1">
        <p:scale>
          <a:sx n="64" d="100"/>
          <a:sy n="64" d="100"/>
        </p:scale>
        <p:origin x="1464" y="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ming Zhao" userId="c95bcaee-6e5b-4ccc-b811-b82d1e880233" providerId="ADAL" clId="{8826B225-F103-46F0-B1DC-155EB900DF55}"/>
    <pc:docChg chg="custSel modSld">
      <pc:chgData name="Yiming Zhao" userId="c95bcaee-6e5b-4ccc-b811-b82d1e880233" providerId="ADAL" clId="{8826B225-F103-46F0-B1DC-155EB900DF55}" dt="2019-02-12T18:26:45.363" v="41" actId="478"/>
      <pc:docMkLst>
        <pc:docMk/>
      </pc:docMkLst>
      <pc:sldChg chg="addSp delSp modSp">
        <pc:chgData name="Yiming Zhao" userId="c95bcaee-6e5b-4ccc-b811-b82d1e880233" providerId="ADAL" clId="{8826B225-F103-46F0-B1DC-155EB900DF55}" dt="2019-02-12T18:26:45.363" v="41" actId="478"/>
        <pc:sldMkLst>
          <pc:docMk/>
          <pc:sldMk cId="0" sldId="256"/>
        </pc:sldMkLst>
        <pc:spChg chg="add del mod">
          <ac:chgData name="Yiming Zhao" userId="c95bcaee-6e5b-4ccc-b811-b82d1e880233" providerId="ADAL" clId="{8826B225-F103-46F0-B1DC-155EB900DF55}" dt="2019-02-12T18:26:45.363" v="41" actId="478"/>
          <ac:spMkLst>
            <pc:docMk/>
            <pc:sldMk cId="0" sldId="256"/>
            <ac:spMk id="9" creationId="{71C3E7D9-F5B3-4471-AFA7-BB420B971589}"/>
          </ac:spMkLst>
        </pc:spChg>
      </pc:sldChg>
      <pc:sldChg chg="modSp">
        <pc:chgData name="Yiming Zhao" userId="c95bcaee-6e5b-4ccc-b811-b82d1e880233" providerId="ADAL" clId="{8826B225-F103-46F0-B1DC-155EB900DF55}" dt="2019-02-12T18:25:16.961" v="8" actId="207"/>
        <pc:sldMkLst>
          <pc:docMk/>
          <pc:sldMk cId="0" sldId="286"/>
        </pc:sldMkLst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2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69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70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71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72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73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27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28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29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0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1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2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3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4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5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6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7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8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39" creationId="{00000000-0000-0000-0000-000000000000}"/>
          </ac:spMkLst>
        </pc:spChg>
        <pc:spChg chg="mod">
          <ac:chgData name="Yiming Zhao" userId="c95bcaee-6e5b-4ccc-b811-b82d1e880233" providerId="ADAL" clId="{8826B225-F103-46F0-B1DC-155EB900DF55}" dt="2019-02-12T18:25:16.961" v="8" actId="207"/>
          <ac:spMkLst>
            <pc:docMk/>
            <pc:sldMk cId="0" sldId="286"/>
            <ac:spMk id="140" creationId="{00000000-0000-0000-0000-000000000000}"/>
          </ac:spMkLst>
        </pc:spChg>
      </pc:sldChg>
    </pc:docChg>
  </pc:docChgLst>
  <pc:docChgLst>
    <pc:chgData name="zhaoyiming" userId="0380dc9e-b177-472f-8df8-ced7ad9880a8" providerId="ADAL" clId="{98EFE4B4-3DBF-451F-8120-1E47E47640C8}"/>
  </pc:docChgLst>
  <pc:docChgLst>
    <pc:chgData name="yiming zhao" userId="0380dc9e-b177-472f-8df8-ced7ad9880a8" providerId="ADAL" clId="{98EFE4B4-3DBF-451F-8120-1E47E47640C8}"/>
  </pc:docChgLst>
  <pc:docChgLst>
    <pc:chgData name="yiming zhao" userId="0380dc9e-b177-472f-8df8-ced7ad9880a8" providerId="ADAL" clId="{D20298C8-4505-43ED-A062-A573F28671C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2019/2/22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3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56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69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94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7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28D1-C161-4B26-86D9-CFCA6876513F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1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B9D5-5150-4161-8585-38042A5F15DF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8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2BF5-AEB1-4D22-9425-E63978ADEB0B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E25E3-0CD9-412F-887A-315AC9A58660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7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F94DE-3A2E-4060-9C11-08E9A25DCCD1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9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FF6DF-7264-4275-8880-985C2A1FDCD0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41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C325A-9A24-4690-BB28-2EED90BBF0F6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0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AA3B-C2BC-41C4-97F5-291593608B61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8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F94AF-827A-468C-AF4B-8246C8804F60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8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64263-DFD8-427B-BA82-70D9F49CB84F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39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0979C-3F3F-49EB-952B-7D2528BB95FB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1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05A62-A47D-4E10-B8C7-27A03FBD3FD5}" type="datetime2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2019年2月22日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15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51" r:id="rId12"/>
  </p:sldLayoutIdLs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3.djicdn.com/cms_uploads/enterprise_banner/background_image/18/d931fdfab760abac598d6fb48415ca6b.jpg">
            <a:extLst>
              <a:ext uri="{FF2B5EF4-FFF2-40B4-BE49-F238E27FC236}">
                <a16:creationId xmlns:a16="http://schemas.microsoft.com/office/drawing/2014/main" id="{2402695B-6328-4999-9DA0-10B94DC6F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90033" y="0"/>
            <a:ext cx="264936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3313359" y="3601620"/>
            <a:ext cx="5370287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124100" y="2531855"/>
            <a:ext cx="59438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4400" spc="600" dirty="0">
                <a:solidFill>
                  <a:schemeClr val="bg1"/>
                </a:solidFill>
                <a:ea typeface="方正清刻本悦宋简体" panose="02000000000000000000" pitchFamily="2" charset="-122"/>
              </a:rPr>
              <a:t>Crowd Surveillance</a:t>
            </a:r>
            <a:endParaRPr kumimoji="1" lang="zh-CN" altLang="en-US" sz="4400" spc="600" dirty="0">
              <a:solidFill>
                <a:schemeClr val="bg1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635403" y="3963491"/>
            <a:ext cx="6921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Object Detection Application Designed for DJI Smart Drone</a:t>
            </a:r>
          </a:p>
          <a:p>
            <a:pPr algn="ctr"/>
            <a:endParaRPr kumimoji="1" lang="en-US" altLang="zh-CN" sz="2000" b="1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2019 Design &amp; Build Winter Hack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Team 3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5606796" y="412647"/>
            <a:ext cx="3767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Design Architecture</a:t>
            </a:r>
            <a:endParaRPr lang="zh-CN" altLang="en-US" sz="2800" b="1" dirty="0">
              <a:solidFill>
                <a:srgbClr val="157E9F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565867" y="1808304"/>
            <a:ext cx="402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Technology Inside</a:t>
            </a:r>
            <a:endParaRPr lang="zh-CN" altLang="en-US" sz="2800" b="1" dirty="0">
              <a:solidFill>
                <a:srgbClr val="157E9F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626227" y="3203961"/>
            <a:ext cx="485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Problems</a:t>
            </a:r>
            <a:endParaRPr lang="zh-CN" altLang="en-US" sz="2800" b="1" dirty="0">
              <a:solidFill>
                <a:srgbClr val="157E9F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0"/>
            <a:ext cx="3033486" cy="6858000"/>
          </a:xfrm>
          <a:prstGeom prst="rect">
            <a:avLst/>
          </a:prstGeom>
          <a:solidFill>
            <a:srgbClr val="157E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/>
          <p:cNvSpPr/>
          <p:nvPr/>
        </p:nvSpPr>
        <p:spPr>
          <a:xfrm>
            <a:off x="288121" y="2707920"/>
            <a:ext cx="24749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5400" b="1" dirty="0">
                <a:solidFill>
                  <a:schemeClr val="bg1"/>
                </a:solidFill>
                <a:ea typeface="方正清刻本悦宋简体" panose="02000000000000000000" pitchFamily="2" charset="-122"/>
              </a:rPr>
              <a:t>Content</a:t>
            </a:r>
            <a:endParaRPr kumimoji="1" lang="zh-CN" altLang="en-US" sz="5400" b="1" dirty="0">
              <a:solidFill>
                <a:schemeClr val="bg1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4512197" y="320316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ea typeface="微软雅黑" pitchFamily="34" charset="-122"/>
              </a:rPr>
              <a:t>01</a:t>
            </a:r>
          </a:p>
        </p:txBody>
      </p:sp>
      <p:sp>
        <p:nvSpPr>
          <p:cNvPr id="130" name="矩形 129"/>
          <p:cNvSpPr/>
          <p:nvPr/>
        </p:nvSpPr>
        <p:spPr>
          <a:xfrm>
            <a:off x="4512197" y="260258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文本框 130"/>
          <p:cNvSpPr txBox="1"/>
          <p:nvPr/>
        </p:nvSpPr>
        <p:spPr>
          <a:xfrm>
            <a:off x="4512197" y="1715973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ea typeface="微软雅黑" pitchFamily="34" charset="-122"/>
              </a:rPr>
              <a:t>02</a:t>
            </a:r>
          </a:p>
        </p:txBody>
      </p:sp>
      <p:sp>
        <p:nvSpPr>
          <p:cNvPr id="132" name="矩形 131"/>
          <p:cNvSpPr/>
          <p:nvPr/>
        </p:nvSpPr>
        <p:spPr>
          <a:xfrm>
            <a:off x="4512197" y="1655915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/>
          <p:cNvSpPr txBox="1"/>
          <p:nvPr/>
        </p:nvSpPr>
        <p:spPr>
          <a:xfrm>
            <a:off x="4512197" y="3111628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ea typeface="微软雅黑" pitchFamily="34" charset="-122"/>
              </a:rPr>
              <a:t>03</a:t>
            </a:r>
          </a:p>
        </p:txBody>
      </p:sp>
      <p:sp>
        <p:nvSpPr>
          <p:cNvPr id="134" name="矩形 133"/>
          <p:cNvSpPr/>
          <p:nvPr/>
        </p:nvSpPr>
        <p:spPr>
          <a:xfrm>
            <a:off x="4512197" y="3051571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495C20-28D9-4202-9B30-E545062D19B2}"/>
              </a:ext>
            </a:extLst>
          </p:cNvPr>
          <p:cNvSpPr txBox="1"/>
          <p:nvPr/>
        </p:nvSpPr>
        <p:spPr>
          <a:xfrm>
            <a:off x="5565867" y="4421893"/>
            <a:ext cx="4020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Future Works</a:t>
            </a:r>
            <a:endParaRPr lang="zh-CN" altLang="en-US" sz="2800" b="1" dirty="0">
              <a:solidFill>
                <a:srgbClr val="157E9F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2330801-D242-4858-898F-5A50039F6858}"/>
              </a:ext>
            </a:extLst>
          </p:cNvPr>
          <p:cNvSpPr txBox="1"/>
          <p:nvPr/>
        </p:nvSpPr>
        <p:spPr>
          <a:xfrm>
            <a:off x="5626227" y="5817550"/>
            <a:ext cx="4859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Future Applications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A39C63-478D-408B-9684-61E12FD66912}"/>
              </a:ext>
            </a:extLst>
          </p:cNvPr>
          <p:cNvSpPr txBox="1"/>
          <p:nvPr/>
        </p:nvSpPr>
        <p:spPr>
          <a:xfrm>
            <a:off x="4512197" y="4329562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ea typeface="微软雅黑" pitchFamily="34" charset="-122"/>
              </a:rPr>
              <a:t>04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698236-D7CE-424D-982C-FF4BD61CCCDB}"/>
              </a:ext>
            </a:extLst>
          </p:cNvPr>
          <p:cNvSpPr/>
          <p:nvPr/>
        </p:nvSpPr>
        <p:spPr>
          <a:xfrm>
            <a:off x="4512197" y="4269504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FA8D0F5-5A6E-4687-AEB5-590347005F7D}"/>
              </a:ext>
            </a:extLst>
          </p:cNvPr>
          <p:cNvSpPr txBox="1"/>
          <p:nvPr/>
        </p:nvSpPr>
        <p:spPr>
          <a:xfrm>
            <a:off x="4512197" y="5725217"/>
            <a:ext cx="828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157E9F"/>
                </a:solidFill>
                <a:ea typeface="微软雅黑" pitchFamily="34" charset="-122"/>
              </a:rPr>
              <a:t>05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7603137-B3BF-4EB1-93FF-514A3A9B33C1}"/>
              </a:ext>
            </a:extLst>
          </p:cNvPr>
          <p:cNvSpPr/>
          <p:nvPr/>
        </p:nvSpPr>
        <p:spPr>
          <a:xfrm>
            <a:off x="4512197" y="5665160"/>
            <a:ext cx="828000" cy="828000"/>
          </a:xfrm>
          <a:prstGeom prst="rect">
            <a:avLst/>
          </a:prstGeom>
          <a:noFill/>
          <a:ln>
            <a:solidFill>
              <a:srgbClr val="157E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椭圆 31">
            <a:extLst>
              <a:ext uri="{FF2B5EF4-FFF2-40B4-BE49-F238E27FC236}">
                <a16:creationId xmlns:a16="http://schemas.microsoft.com/office/drawing/2014/main" id="{27B5CAA9-5A60-47EC-B9BA-06B360C4BCDB}"/>
              </a:ext>
            </a:extLst>
          </p:cNvPr>
          <p:cNvSpPr/>
          <p:nvPr/>
        </p:nvSpPr>
        <p:spPr>
          <a:xfrm>
            <a:off x="7417478" y="3384325"/>
            <a:ext cx="5105076" cy="491362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DD46AD-17E7-439B-850D-8E354FA03483}"/>
              </a:ext>
            </a:extLst>
          </p:cNvPr>
          <p:cNvSpPr/>
          <p:nvPr/>
        </p:nvSpPr>
        <p:spPr>
          <a:xfrm>
            <a:off x="-914683" y="3225465"/>
            <a:ext cx="5105076" cy="49136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6" name="矩形 1765"/>
          <p:cNvSpPr/>
          <p:nvPr/>
        </p:nvSpPr>
        <p:spPr>
          <a:xfrm>
            <a:off x="4016523" y="252860"/>
            <a:ext cx="817548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" name="矩形 1"/>
          <p:cNvSpPr/>
          <p:nvPr/>
        </p:nvSpPr>
        <p:spPr>
          <a:xfrm>
            <a:off x="725157" y="233388"/>
            <a:ext cx="3212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Design Architecture</a:t>
            </a:r>
            <a:endParaRPr lang="zh-CN" altLang="en-US" sz="2800" b="1" dirty="0">
              <a:solidFill>
                <a:srgbClr val="157E9F"/>
              </a:solidFill>
              <a:ea typeface="方正清刻本悦宋简体" panose="02000000000000000000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13A7420-5504-4294-9C7D-BF307C6C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926" y="1113935"/>
            <a:ext cx="2137587" cy="1432146"/>
          </a:xfrm>
          <a:prstGeom prst="rect">
            <a:avLst/>
          </a:prstGeom>
        </p:spPr>
      </p:pic>
      <p:pic>
        <p:nvPicPr>
          <p:cNvPr id="16" name="图形 15" descr="复印机">
            <a:extLst>
              <a:ext uri="{FF2B5EF4-FFF2-40B4-BE49-F238E27FC236}">
                <a16:creationId xmlns:a16="http://schemas.microsoft.com/office/drawing/2014/main" id="{E68E651E-C24C-4EE5-99B1-4DDEF3B39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1608" y="4409517"/>
            <a:ext cx="1154546" cy="1154546"/>
          </a:xfrm>
          <a:prstGeom prst="rect">
            <a:avLst/>
          </a:prstGeom>
        </p:spPr>
      </p:pic>
      <p:pic>
        <p:nvPicPr>
          <p:cNvPr id="17" name="图形 16" descr="便携式计算机">
            <a:extLst>
              <a:ext uri="{FF2B5EF4-FFF2-40B4-BE49-F238E27FC236}">
                <a16:creationId xmlns:a16="http://schemas.microsoft.com/office/drawing/2014/main" id="{671FA623-8B5B-4CD2-8777-1ACDBC04F4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8799" y="4779495"/>
            <a:ext cx="1154545" cy="1154545"/>
          </a:xfrm>
          <a:prstGeom prst="rect">
            <a:avLst/>
          </a:prstGeom>
        </p:spPr>
      </p:pic>
      <p:pic>
        <p:nvPicPr>
          <p:cNvPr id="18" name="图形 17" descr="游戏控制器">
            <a:extLst>
              <a:ext uri="{FF2B5EF4-FFF2-40B4-BE49-F238E27FC236}">
                <a16:creationId xmlns:a16="http://schemas.microsoft.com/office/drawing/2014/main" id="{9DEA8A71-1D20-4DE6-9187-8BF4275E45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8800" y="3624951"/>
            <a:ext cx="1154544" cy="1154544"/>
          </a:xfrm>
          <a:prstGeom prst="rect">
            <a:avLst/>
          </a:prstGeom>
        </p:spPr>
      </p:pic>
      <p:sp>
        <p:nvSpPr>
          <p:cNvPr id="19" name="箭头: 下 18">
            <a:extLst>
              <a:ext uri="{FF2B5EF4-FFF2-40B4-BE49-F238E27FC236}">
                <a16:creationId xmlns:a16="http://schemas.microsoft.com/office/drawing/2014/main" id="{6E90DD30-D580-4121-B82B-0798B2BC790A}"/>
              </a:ext>
            </a:extLst>
          </p:cNvPr>
          <p:cNvSpPr/>
          <p:nvPr/>
        </p:nvSpPr>
        <p:spPr>
          <a:xfrm rot="19157391">
            <a:off x="7326307" y="2610931"/>
            <a:ext cx="363095" cy="1523112"/>
          </a:xfrm>
          <a:prstGeom prst="downArrow">
            <a:avLst>
              <a:gd name="adj1" fmla="val 30783"/>
              <a:gd name="adj2" fmla="val 51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CF6D6924-6F43-4C33-9B8E-3843C1E8E335}"/>
              </a:ext>
            </a:extLst>
          </p:cNvPr>
          <p:cNvSpPr/>
          <p:nvPr/>
        </p:nvSpPr>
        <p:spPr>
          <a:xfrm rot="5400000">
            <a:off x="5609339" y="3916058"/>
            <a:ext cx="381850" cy="2711889"/>
          </a:xfrm>
          <a:prstGeom prst="downArrow">
            <a:avLst>
              <a:gd name="adj1" fmla="val 30783"/>
              <a:gd name="adj2" fmla="val 51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99E8B5-EFAF-4D43-92A4-98EA8C73EAE0}"/>
              </a:ext>
            </a:extLst>
          </p:cNvPr>
          <p:cNvSpPr txBox="1"/>
          <p:nvPr/>
        </p:nvSpPr>
        <p:spPr>
          <a:xfrm>
            <a:off x="7785045" y="2856334"/>
            <a:ext cx="2737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Video Streaming (RTMP)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13EE9C-4A4D-4F5D-9DC9-6551164D609A}"/>
              </a:ext>
            </a:extLst>
          </p:cNvPr>
          <p:cNvSpPr txBox="1"/>
          <p:nvPr/>
        </p:nvSpPr>
        <p:spPr>
          <a:xfrm>
            <a:off x="7110816" y="1596381"/>
            <a:ext cx="953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Drone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E84359-C1E3-47D0-A251-2DF3828B7506}"/>
              </a:ext>
            </a:extLst>
          </p:cNvPr>
          <p:cNvSpPr txBox="1"/>
          <p:nvPr/>
        </p:nvSpPr>
        <p:spPr>
          <a:xfrm>
            <a:off x="9410081" y="4755957"/>
            <a:ext cx="179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RTMP Server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90743C-D055-4820-8948-DF8EE666FE0B}"/>
              </a:ext>
            </a:extLst>
          </p:cNvPr>
          <p:cNvSpPr txBox="1"/>
          <p:nvPr/>
        </p:nvSpPr>
        <p:spPr>
          <a:xfrm>
            <a:off x="188181" y="5024319"/>
            <a:ext cx="2036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Client: laptop or mobile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FC2D49-311C-4CBE-A3B1-CA3956E17ABF}"/>
              </a:ext>
            </a:extLst>
          </p:cNvPr>
          <p:cNvSpPr txBox="1"/>
          <p:nvPr/>
        </p:nvSpPr>
        <p:spPr>
          <a:xfrm>
            <a:off x="556239" y="3971390"/>
            <a:ext cx="1438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Controller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B67E33A-6455-487B-8083-D4D2C3DDA77A}"/>
              </a:ext>
            </a:extLst>
          </p:cNvPr>
          <p:cNvSpPr txBox="1"/>
          <p:nvPr/>
        </p:nvSpPr>
        <p:spPr>
          <a:xfrm>
            <a:off x="4831589" y="5569112"/>
            <a:ext cx="1997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Send back results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79A51DE-E105-472D-987B-EB953C5DF99F}"/>
              </a:ext>
            </a:extLst>
          </p:cNvPr>
          <p:cNvSpPr txBox="1"/>
          <p:nvPr/>
        </p:nvSpPr>
        <p:spPr>
          <a:xfrm>
            <a:off x="1759316" y="2779834"/>
            <a:ext cx="2036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Control the drone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7CA7C8F-9B9B-4CE1-ADB4-544B4127259B}"/>
              </a:ext>
            </a:extLst>
          </p:cNvPr>
          <p:cNvSpPr txBox="1"/>
          <p:nvPr/>
        </p:nvSpPr>
        <p:spPr>
          <a:xfrm>
            <a:off x="7785045" y="5572462"/>
            <a:ext cx="373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Process the video streaming and generate web/mobile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769DC2-743B-4B9D-8AEA-CDA34F17B145}"/>
              </a:ext>
            </a:extLst>
          </p:cNvPr>
          <p:cNvSpPr txBox="1"/>
          <p:nvPr/>
        </p:nvSpPr>
        <p:spPr>
          <a:xfrm>
            <a:off x="794548" y="5877320"/>
            <a:ext cx="2893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Access the results via http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1A5B5D09-9BDB-4CD9-89A6-B5315460A11A}"/>
              </a:ext>
            </a:extLst>
          </p:cNvPr>
          <p:cNvSpPr/>
          <p:nvPr/>
        </p:nvSpPr>
        <p:spPr>
          <a:xfrm rot="13229207">
            <a:off x="3923240" y="2610932"/>
            <a:ext cx="363095" cy="1523112"/>
          </a:xfrm>
          <a:prstGeom prst="downArrow">
            <a:avLst>
              <a:gd name="adj1" fmla="val 30783"/>
              <a:gd name="adj2" fmla="val 51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F3BB82BF-B700-47FA-BAA5-5BF2A10B3B3E}"/>
              </a:ext>
            </a:extLst>
          </p:cNvPr>
          <p:cNvSpPr/>
          <p:nvPr/>
        </p:nvSpPr>
        <p:spPr>
          <a:xfrm>
            <a:off x="3802879" y="252860"/>
            <a:ext cx="8389125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1766">
            <a:extLst>
              <a:ext uri="{FF2B5EF4-FFF2-40B4-BE49-F238E27FC236}">
                <a16:creationId xmlns:a16="http://schemas.microsoft.com/office/drawing/2014/main" id="{343C239B-27D7-4332-AD2E-F1494BD42D9B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F82D24-6E80-4DA8-8BA5-1064260AFDA3}"/>
              </a:ext>
            </a:extLst>
          </p:cNvPr>
          <p:cNvSpPr/>
          <p:nvPr/>
        </p:nvSpPr>
        <p:spPr>
          <a:xfrm>
            <a:off x="725157" y="233388"/>
            <a:ext cx="3212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Technology Inside</a:t>
            </a:r>
            <a:endParaRPr lang="zh-CN" altLang="en-US" sz="2800" b="1" dirty="0">
              <a:solidFill>
                <a:srgbClr val="157E9F"/>
              </a:solidFill>
              <a:ea typeface="方正清刻本悦宋简体" panose="02000000000000000000" pitchFamily="2" charset="-122"/>
            </a:endParaRPr>
          </a:p>
        </p:txBody>
      </p:sp>
      <p:sp>
        <p:nvSpPr>
          <p:cNvPr id="33" name="圆角矩形 1782">
            <a:extLst>
              <a:ext uri="{FF2B5EF4-FFF2-40B4-BE49-F238E27FC236}">
                <a16:creationId xmlns:a16="http://schemas.microsoft.com/office/drawing/2014/main" id="{0646B08D-C4D2-455E-B383-0E4B3DE8151E}"/>
              </a:ext>
            </a:extLst>
          </p:cNvPr>
          <p:cNvSpPr/>
          <p:nvPr/>
        </p:nvSpPr>
        <p:spPr>
          <a:xfrm rot="10800000" flipV="1">
            <a:off x="761703" y="141537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6B07A11-62F7-4218-B496-E236EC7621F8}"/>
              </a:ext>
            </a:extLst>
          </p:cNvPr>
          <p:cNvSpPr txBox="1"/>
          <p:nvPr/>
        </p:nvSpPr>
        <p:spPr>
          <a:xfrm>
            <a:off x="1201570" y="1293136"/>
            <a:ext cx="7275964" cy="41735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Real-time Video Transfer: Real-Time Messaging Protocol (RTMP)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直接连接符 36">
            <a:extLst>
              <a:ext uri="{FF2B5EF4-FFF2-40B4-BE49-F238E27FC236}">
                <a16:creationId xmlns:a16="http://schemas.microsoft.com/office/drawing/2014/main" id="{C8246324-8F0D-4907-BAB7-4578D5AD40E8}"/>
              </a:ext>
            </a:extLst>
          </p:cNvPr>
          <p:cNvCxnSpPr/>
          <p:nvPr/>
        </p:nvCxnSpPr>
        <p:spPr>
          <a:xfrm>
            <a:off x="1325496" y="1774706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blog.nanonets.com/content/images/2018/11/thelist.png">
            <a:extLst>
              <a:ext uri="{FF2B5EF4-FFF2-40B4-BE49-F238E27FC236}">
                <a16:creationId xmlns:a16="http://schemas.microsoft.com/office/drawing/2014/main" id="{29014B71-E6C4-46FB-AB70-785A11107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9584" r="2819" b="42181"/>
          <a:stretch/>
        </p:blipFill>
        <p:spPr bwMode="auto">
          <a:xfrm>
            <a:off x="2688054" y="2073447"/>
            <a:ext cx="7829748" cy="217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B85D6F7B-C573-4F53-B981-F0953D133EC7}"/>
              </a:ext>
            </a:extLst>
          </p:cNvPr>
          <p:cNvSpPr txBox="1"/>
          <p:nvPr/>
        </p:nvSpPr>
        <p:spPr>
          <a:xfrm>
            <a:off x="1201570" y="2073447"/>
            <a:ext cx="1001875" cy="41735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Step 1: 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4E2CB79-A96B-4AC2-AFA9-AEB794EE6461}"/>
              </a:ext>
            </a:extLst>
          </p:cNvPr>
          <p:cNvGrpSpPr/>
          <p:nvPr/>
        </p:nvGrpSpPr>
        <p:grpSpPr>
          <a:xfrm>
            <a:off x="3802879" y="4569491"/>
            <a:ext cx="7845041" cy="1573656"/>
            <a:chOff x="2894955" y="4538384"/>
            <a:chExt cx="7845041" cy="1573656"/>
          </a:xfrm>
        </p:grpSpPr>
        <p:sp>
          <p:nvSpPr>
            <p:cNvPr id="41" name="对话气泡: 矩形 40">
              <a:extLst>
                <a:ext uri="{FF2B5EF4-FFF2-40B4-BE49-F238E27FC236}">
                  <a16:creationId xmlns:a16="http://schemas.microsoft.com/office/drawing/2014/main" id="{98367D31-9E9D-4100-92D9-CE38ED70E65D}"/>
                </a:ext>
              </a:extLst>
            </p:cNvPr>
            <p:cNvSpPr/>
            <p:nvPr/>
          </p:nvSpPr>
          <p:spPr>
            <a:xfrm rot="10800000">
              <a:off x="2894955" y="4538384"/>
              <a:ext cx="7845041" cy="1573656"/>
            </a:xfrm>
            <a:prstGeom prst="wedgeRectCallout">
              <a:avLst>
                <a:gd name="adj1" fmla="val -19526"/>
                <a:gd name="adj2" fmla="val 79335"/>
              </a:avLst>
            </a:prstGeom>
            <a:solidFill>
              <a:srgbClr val="EEF2FF"/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8" name="Picture 2" descr="https://blog.nanonets.com/content/images/2018/11/thelist.png">
              <a:extLst>
                <a:ext uri="{FF2B5EF4-FFF2-40B4-BE49-F238E27FC236}">
                  <a16:creationId xmlns:a16="http://schemas.microsoft.com/office/drawing/2014/main" id="{DC2BE0AA-E30D-435E-A9A5-93C75B7F6C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50" t="73180" b="1094"/>
            <a:stretch/>
          </p:blipFill>
          <p:spPr bwMode="auto">
            <a:xfrm>
              <a:off x="2910249" y="4615255"/>
              <a:ext cx="7759970" cy="1418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428B9FC9-9143-46AE-A5B7-3A0CB8301C4C}"/>
              </a:ext>
            </a:extLst>
          </p:cNvPr>
          <p:cNvSpPr txBox="1"/>
          <p:nvPr/>
        </p:nvSpPr>
        <p:spPr>
          <a:xfrm>
            <a:off x="1686179" y="4367198"/>
            <a:ext cx="1001875" cy="41735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Step 2: 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5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F3BB82BF-B700-47FA-BAA5-5BF2A10B3B3E}"/>
              </a:ext>
            </a:extLst>
          </p:cNvPr>
          <p:cNvSpPr/>
          <p:nvPr/>
        </p:nvSpPr>
        <p:spPr>
          <a:xfrm>
            <a:off x="2555193" y="252860"/>
            <a:ext cx="9636811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1766">
            <a:extLst>
              <a:ext uri="{FF2B5EF4-FFF2-40B4-BE49-F238E27FC236}">
                <a16:creationId xmlns:a16="http://schemas.microsoft.com/office/drawing/2014/main" id="{343C239B-27D7-4332-AD2E-F1494BD42D9B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F82D24-6E80-4DA8-8BA5-1064260AFDA3}"/>
              </a:ext>
            </a:extLst>
          </p:cNvPr>
          <p:cNvSpPr/>
          <p:nvPr/>
        </p:nvSpPr>
        <p:spPr>
          <a:xfrm>
            <a:off x="725157" y="233388"/>
            <a:ext cx="4308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Problems</a:t>
            </a:r>
          </a:p>
        </p:txBody>
      </p:sp>
      <p:sp>
        <p:nvSpPr>
          <p:cNvPr id="11" name="圆角矩形 1782">
            <a:extLst>
              <a:ext uri="{FF2B5EF4-FFF2-40B4-BE49-F238E27FC236}">
                <a16:creationId xmlns:a16="http://schemas.microsoft.com/office/drawing/2014/main" id="{381A273A-395F-4E82-A806-377CCD3D0977}"/>
              </a:ext>
            </a:extLst>
          </p:cNvPr>
          <p:cNvSpPr/>
          <p:nvPr/>
        </p:nvSpPr>
        <p:spPr>
          <a:xfrm rot="10800000" flipV="1">
            <a:off x="761703" y="141537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239C20-888D-414B-AE73-94FDDAB109BF}"/>
              </a:ext>
            </a:extLst>
          </p:cNvPr>
          <p:cNvSpPr txBox="1"/>
          <p:nvPr/>
        </p:nvSpPr>
        <p:spPr>
          <a:xfrm>
            <a:off x="1201570" y="1293136"/>
            <a:ext cx="6277101" cy="41735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Interface problem of package ml5js/</a:t>
            </a:r>
            <a:r>
              <a:rPr lang="en-US" altLang="zh-CN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tensorflow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opencv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941AC8-06E3-4E1C-AAED-69889A0C0460}"/>
              </a:ext>
            </a:extLst>
          </p:cNvPr>
          <p:cNvSpPr txBox="1"/>
          <p:nvPr/>
        </p:nvSpPr>
        <p:spPr>
          <a:xfrm>
            <a:off x="1601798" y="2379255"/>
            <a:ext cx="9537070" cy="3658244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Ml5js: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 Collection of JavaScript based computer vision libraries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(includes </a:t>
            </a:r>
            <a:r>
              <a:rPr lang="en-US" altLang="zh-CN" i="1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PoseNet</a:t>
            </a:r>
            <a:r>
              <a:rPr lang="en-US" altLang="zh-CN" i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, YOLO, Style Transfer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).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We try to find some functions or related packages that let it 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receives RMPT video streaming as input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, rather than the video devices of the client computer.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Latency of 30 seconds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To create a mobile application integrating all of the above.</a:t>
            </a: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388C69-32FA-432C-86C5-BD09C9266760}"/>
              </a:ext>
            </a:extLst>
          </p:cNvPr>
          <p:cNvSpPr txBox="1"/>
          <p:nvPr/>
        </p:nvSpPr>
        <p:spPr>
          <a:xfrm>
            <a:off x="7130560" y="5481768"/>
            <a:ext cx="3493825" cy="52565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 be continued~~~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32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F3BB82BF-B700-47FA-BAA5-5BF2A10B3B3E}"/>
              </a:ext>
            </a:extLst>
          </p:cNvPr>
          <p:cNvSpPr/>
          <p:nvPr/>
        </p:nvSpPr>
        <p:spPr>
          <a:xfrm>
            <a:off x="3153399" y="252860"/>
            <a:ext cx="9038606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1766">
            <a:extLst>
              <a:ext uri="{FF2B5EF4-FFF2-40B4-BE49-F238E27FC236}">
                <a16:creationId xmlns:a16="http://schemas.microsoft.com/office/drawing/2014/main" id="{343C239B-27D7-4332-AD2E-F1494BD42D9B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F82D24-6E80-4DA8-8BA5-1064260AFDA3}"/>
              </a:ext>
            </a:extLst>
          </p:cNvPr>
          <p:cNvSpPr/>
          <p:nvPr/>
        </p:nvSpPr>
        <p:spPr>
          <a:xfrm>
            <a:off x="725157" y="233388"/>
            <a:ext cx="4308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Future Works</a:t>
            </a:r>
          </a:p>
        </p:txBody>
      </p:sp>
      <p:sp>
        <p:nvSpPr>
          <p:cNvPr id="11" name="圆角矩形 1782">
            <a:extLst>
              <a:ext uri="{FF2B5EF4-FFF2-40B4-BE49-F238E27FC236}">
                <a16:creationId xmlns:a16="http://schemas.microsoft.com/office/drawing/2014/main" id="{381A273A-395F-4E82-A806-377CCD3D0977}"/>
              </a:ext>
            </a:extLst>
          </p:cNvPr>
          <p:cNvSpPr/>
          <p:nvPr/>
        </p:nvSpPr>
        <p:spPr>
          <a:xfrm rot="10800000" flipV="1">
            <a:off x="761703" y="1415378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239C20-888D-414B-AE73-94FDDAB109BF}"/>
              </a:ext>
            </a:extLst>
          </p:cNvPr>
          <p:cNvSpPr txBox="1"/>
          <p:nvPr/>
        </p:nvSpPr>
        <p:spPr>
          <a:xfrm>
            <a:off x="1201570" y="1293136"/>
            <a:ext cx="5646865" cy="417356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157E9F"/>
                </a:solidFill>
                <a:latin typeface="微软雅黑" pitchFamily="34" charset="-122"/>
                <a:ea typeface="微软雅黑" pitchFamily="34" charset="-122"/>
              </a:rPr>
              <a:t>Future Works: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Training our own detection model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388C69-32FA-432C-86C5-BD09C9266760}"/>
              </a:ext>
            </a:extLst>
          </p:cNvPr>
          <p:cNvSpPr txBox="1"/>
          <p:nvPr/>
        </p:nvSpPr>
        <p:spPr>
          <a:xfrm>
            <a:off x="7153658" y="5174119"/>
            <a:ext cx="3493825" cy="52565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 be continued~~~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2" name="Picture 4" descr="Phantom 4 Pro V2.0">
            <a:extLst>
              <a:ext uri="{FF2B5EF4-FFF2-40B4-BE49-F238E27FC236}">
                <a16:creationId xmlns:a16="http://schemas.microsoft.com/office/drawing/2014/main" id="{175C405B-8BAC-46B3-A54A-7C19CFF3A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9" y="2350225"/>
            <a:ext cx="3049280" cy="203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2357462-2121-4A26-8906-FAC27E82E39F}"/>
              </a:ext>
            </a:extLst>
          </p:cNvPr>
          <p:cNvSpPr txBox="1"/>
          <p:nvPr/>
        </p:nvSpPr>
        <p:spPr>
          <a:xfrm>
            <a:off x="4459860" y="2554399"/>
            <a:ext cx="6796499" cy="2577948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DJI smart drone: 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Train own models to generate application specific object detection. 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Broadcast the stream to multiple clients simultaneously.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Better architecture to reduce the stream latency.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178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F3BB82BF-B700-47FA-BAA5-5BF2A10B3B3E}"/>
              </a:ext>
            </a:extLst>
          </p:cNvPr>
          <p:cNvSpPr/>
          <p:nvPr/>
        </p:nvSpPr>
        <p:spPr>
          <a:xfrm>
            <a:off x="4067799" y="252860"/>
            <a:ext cx="8124206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rgbClr val="157E9F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1766">
            <a:extLst>
              <a:ext uri="{FF2B5EF4-FFF2-40B4-BE49-F238E27FC236}">
                <a16:creationId xmlns:a16="http://schemas.microsoft.com/office/drawing/2014/main" id="{343C239B-27D7-4332-AD2E-F1494BD42D9B}"/>
              </a:ext>
            </a:extLst>
          </p:cNvPr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EF82D24-6E80-4DA8-8BA5-1064260AFDA3}"/>
              </a:ext>
            </a:extLst>
          </p:cNvPr>
          <p:cNvSpPr/>
          <p:nvPr/>
        </p:nvSpPr>
        <p:spPr>
          <a:xfrm>
            <a:off x="725157" y="233388"/>
            <a:ext cx="43083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57E9F"/>
                </a:solidFill>
                <a:ea typeface="方正清刻本悦宋简体" panose="02000000000000000000" pitchFamily="2" charset="-122"/>
              </a:rPr>
              <a:t>Future Applications</a:t>
            </a:r>
          </a:p>
        </p:txBody>
      </p:sp>
      <p:sp>
        <p:nvSpPr>
          <p:cNvPr id="11" name="圆角矩形 1782">
            <a:extLst>
              <a:ext uri="{FF2B5EF4-FFF2-40B4-BE49-F238E27FC236}">
                <a16:creationId xmlns:a16="http://schemas.microsoft.com/office/drawing/2014/main" id="{381A273A-395F-4E82-A806-377CCD3D0977}"/>
              </a:ext>
            </a:extLst>
          </p:cNvPr>
          <p:cNvSpPr/>
          <p:nvPr/>
        </p:nvSpPr>
        <p:spPr>
          <a:xfrm rot="10800000" flipV="1">
            <a:off x="1924478" y="2114829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solidFill>
              <a:srgbClr val="7F7F7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239C20-888D-414B-AE73-94FDDAB109BF}"/>
              </a:ext>
            </a:extLst>
          </p:cNvPr>
          <p:cNvSpPr txBox="1"/>
          <p:nvPr/>
        </p:nvSpPr>
        <p:spPr>
          <a:xfrm>
            <a:off x="2570908" y="2044189"/>
            <a:ext cx="9504844" cy="1497652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In Shopping Mall, Museums, Playground, etc.</a:t>
            </a:r>
          </a:p>
          <a:p>
            <a:pPr>
              <a:lnSpc>
                <a:spcPct val="130000"/>
              </a:lnSpc>
            </a:pPr>
            <a:endParaRPr lang="en-US" altLang="zh-CN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We can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have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crown</a:t>
            </a:r>
            <a:r>
              <a:rPr lang="zh-CN" altLang="en-US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monitoring and counting. Or even set up a virtual parameter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In the play grounds to monitor and detect kids when they go beyond the boundary.</a:t>
            </a:r>
            <a:endParaRPr lang="zh-CN" altLang="en-US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388C69-32FA-432C-86C5-BD09C9266760}"/>
              </a:ext>
            </a:extLst>
          </p:cNvPr>
          <p:cNvSpPr txBox="1"/>
          <p:nvPr/>
        </p:nvSpPr>
        <p:spPr>
          <a:xfrm>
            <a:off x="7153658" y="5174119"/>
            <a:ext cx="3493825" cy="52565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To be continued~~~</a:t>
            </a:r>
            <a:endParaRPr lang="zh-CN" altLang="en-US" sz="24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1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://stormsend1.djicdn.com/stormsend/uploads/3372afe0-a460-0136-ad78-1237445f15bc/11111111_copy.jpg">
            <a:extLst>
              <a:ext uri="{FF2B5EF4-FFF2-40B4-BE49-F238E27FC236}">
                <a16:creationId xmlns:a16="http://schemas.microsoft.com/office/drawing/2014/main" id="{6EA98002-5E21-4466-9DBC-E1EB84BBA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2752" y="-30111"/>
            <a:ext cx="16531466" cy="688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/>
        </p:nvSpPr>
        <p:spPr>
          <a:xfrm>
            <a:off x="3771253" y="2913337"/>
            <a:ext cx="4649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Thanks for listening!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TM04033927[[fn=主要事件]]</Template>
  <TotalTime>933</TotalTime>
  <Words>270</Words>
  <Application>Microsoft Office PowerPoint</Application>
  <PresentationFormat>宽屏</PresentationFormat>
  <Paragraphs>65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Calibri Light</vt:lpstr>
      <vt:lpstr>方正清刻本悦宋简体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Yiming Zhao</dc:creator>
  <cp:lastModifiedBy>Yiming Zhao</cp:lastModifiedBy>
  <cp:revision>156</cp:revision>
  <dcterms:created xsi:type="dcterms:W3CDTF">2015-07-31T01:43:00Z</dcterms:created>
  <dcterms:modified xsi:type="dcterms:W3CDTF">2019-02-22T15:49:32Z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