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3" r:id="rId1"/>
  </p:sldMasterIdLst>
  <p:notesMasterIdLst>
    <p:notesMasterId r:id="rId17"/>
  </p:notesMasterIdLst>
  <p:sldIdLst>
    <p:sldId id="256" r:id="rId2"/>
    <p:sldId id="258" r:id="rId3"/>
    <p:sldId id="259" r:id="rId4"/>
    <p:sldId id="260" r:id="rId5"/>
    <p:sldId id="261" r:id="rId6"/>
    <p:sldId id="27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987" autoAdjust="0"/>
    <p:restoredTop sz="94660"/>
  </p:normalViewPr>
  <p:slideViewPr>
    <p:cSldViewPr snapToGrid="0">
      <p:cViewPr>
        <p:scale>
          <a:sx n="75" d="100"/>
          <a:sy n="75" d="100"/>
        </p:scale>
        <p:origin x="-450" y="-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5DF62A-F8B5-43BF-B536-D01501489E61}" type="datetimeFigureOut">
              <a:rPr lang="en-IN" smtClean="0"/>
              <a:pPr/>
              <a:t>29-10-2014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49D7D2-20C4-4F2E-AAC5-D0BD7946327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807471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49D7D2-20C4-4F2E-AAC5-D0BD79463275}" type="slidenum">
              <a:rPr lang="en-IN" smtClean="0"/>
              <a:pPr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8317851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49D7D2-20C4-4F2E-AAC5-D0BD79463275}" type="slidenum">
              <a:rPr lang="en-IN" smtClean="0"/>
              <a:pPr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2258562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10/29/2014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15871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10/29/2014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52650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10/29/2014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644209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10/29/2014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24656711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10/29/2014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48640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10/29/2014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715194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10/29/2014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43428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10/29/2014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034613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10/29/2014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83920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10/29/2014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02770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10/29/2014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20549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10/29/2014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5527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10/29/2014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12621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10/29/2014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17460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10/29/2014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18603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10/29/2014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88541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10/29/2014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59752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7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10/29/2014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39327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6" r:id="rId13"/>
    <p:sldLayoutId id="2147483737" r:id="rId14"/>
    <p:sldLayoutId id="2147483738" r:id="rId15"/>
    <p:sldLayoutId id="2147483739" r:id="rId16"/>
    <p:sldLayoutId id="2147483740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69935" y="2103735"/>
            <a:ext cx="8490338" cy="25853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IMAGE RETRIEVAL BASED ON </a:t>
            </a:r>
          </a:p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FEATURES AND </a:t>
            </a:r>
          </a:p>
          <a:p>
            <a:pPr algn="ctr"/>
            <a:r>
              <a:rPr lang="en-U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CLUSTERING TECHNIQUES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784466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17903" y="2545834"/>
            <a:ext cx="5715000" cy="11782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hangingPunct="0">
              <a:lnSpc>
                <a:spcPct val="98000"/>
              </a:lnSpc>
            </a:pP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first step of clustering, the algorithm will look for the two most similar data points and merge them to create a new "pseudo-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datapoint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", which represents the average of the two merged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datapoints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452937" y="869434"/>
            <a:ext cx="28135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Adobe Caslon Pro"/>
                <a:ea typeface="Times New Roman" panose="02020603050405020304" pitchFamily="18" charset="0"/>
                <a:cs typeface="Times New Roman" panose="02020603050405020304" pitchFamily="18" charset="0"/>
              </a:rPr>
              <a:t>Hierarchical </a:t>
            </a:r>
            <a:r>
              <a:rPr lang="en-US" b="1" i="1" dirty="0" smtClean="0">
                <a:latin typeface="Adobe Caslon Pro"/>
                <a:ea typeface="Times New Roman" panose="02020603050405020304" pitchFamily="18" charset="0"/>
                <a:cs typeface="Times New Roman" panose="02020603050405020304" pitchFamily="18" charset="0"/>
              </a:rPr>
              <a:t>clustering:</a:t>
            </a:r>
            <a:r>
              <a:rPr lang="en-US" b="1" dirty="0" smtClean="0">
                <a:latin typeface="Adobe Caslon Pro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b="1" dirty="0">
              <a:latin typeface="Adobe Caslon Pro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217903" y="869434"/>
            <a:ext cx="44807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Agglomerative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(top down) clustering method.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217903" y="143063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 its name suggests, the idea of this method is to build a hierarchy of clusters, showing relations between the individual members and merging clusters of data based on similarity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217903" y="391597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Hierarchical clustering results in a "tree", showing the relationship of all of the original points.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67733" y="2923179"/>
            <a:ext cx="3467962" cy="2849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09924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49098" y="831334"/>
            <a:ext cx="40719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i="1" dirty="0">
                <a:latin typeface="Adobe Caslon Pro"/>
                <a:ea typeface="Times New Roman" panose="02020603050405020304" pitchFamily="18" charset="0"/>
              </a:rPr>
              <a:t>Graph theory- based </a:t>
            </a:r>
            <a:r>
              <a:rPr lang="en-US" sz="2000" b="1" i="1" dirty="0" smtClean="0">
                <a:latin typeface="Adobe Caslon Pro"/>
                <a:ea typeface="Times New Roman" panose="02020603050405020304" pitchFamily="18" charset="0"/>
              </a:rPr>
              <a:t>clustering:</a:t>
            </a:r>
            <a:endParaRPr lang="en-US" sz="2000" b="1" dirty="0">
              <a:latin typeface="Adobe Caslon Pro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600200" y="13913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It can be used for detecting clusters of any size and shape without specifying the actual number of clusters.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600200" y="219755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Usually this clustering methodology is used to detect irregular clustering boundaries in clustering results.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600200" y="3003779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Zhan [12] proposes to construct an MST and delete the inconsistent edges, i.e. the edges weight values are significantly larger than average weight of the nearby edges in the tree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600200" y="4087000"/>
            <a:ext cx="6096000" cy="120173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 hangingPunct="0">
              <a:lnSpc>
                <a:spcPct val="99000"/>
              </a:lnSpc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inconsistency measure[18] is applied to each edge to detect and remove the inconsistence edges,</a:t>
            </a:r>
            <a:endParaRPr lang="en-US" sz="16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45"/>
              </a:lnSpc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6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hangingPunct="0">
              <a:lnSpc>
                <a:spcPct val="92000"/>
              </a:lnSpc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which results as a set of disjoint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subtrees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each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subtree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will represent a separate cluster.</a:t>
            </a:r>
            <a:endParaRPr lang="en-US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12886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30400" y="1557635"/>
            <a:ext cx="8051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When the size of a data set is too large, it is possible to divide the data into different subsets and to use the selected cluster algorithm separately to these 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subsets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273221" y="755134"/>
            <a:ext cx="59410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i="1" dirty="0">
                <a:latin typeface="Adobe Caslon Pro"/>
                <a:ea typeface="Times New Roman" panose="02020603050405020304" pitchFamily="18" charset="0"/>
              </a:rPr>
              <a:t>Divide and Conquer K-Means- based clustering</a:t>
            </a:r>
            <a:endParaRPr lang="en-US" sz="2000" b="1" i="1" dirty="0">
              <a:latin typeface="Adobe Caslon Pro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930400" y="2606357"/>
            <a:ext cx="8051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It first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divides the entire data set into a subset based on some criteria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930400" y="3207435"/>
            <a:ext cx="7493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The selected subset is again clustered with a clustering algorithm K-Means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930400" y="3753080"/>
            <a:ext cx="85725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The advantage is to accelerate search and to reduce complexity which depends on number of samples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81296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61319" y="755134"/>
            <a:ext cx="209878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i="1" dirty="0" smtClean="0">
                <a:latin typeface="Adobe Caslon Pro"/>
                <a:ea typeface="Times New Roman" panose="02020603050405020304" pitchFamily="18" charset="0"/>
              </a:rPr>
              <a:t>HDK Algorithm:</a:t>
            </a:r>
            <a:endParaRPr lang="en-US" sz="2000" b="1" dirty="0">
              <a:latin typeface="Adobe Caslon Pro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657600" y="788601"/>
            <a:ext cx="3492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involves two steps.</a:t>
            </a:r>
          </a:p>
        </p:txBody>
      </p:sp>
      <p:sp>
        <p:nvSpPr>
          <p:cNvPr id="4" name="Rectangle 3"/>
          <p:cNvSpPr/>
          <p:nvPr/>
        </p:nvSpPr>
        <p:spPr>
          <a:xfrm>
            <a:off x="3657600" y="125163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Pre-processing is based on RGB color Components using Hierarchical clustering 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Method.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Apply divide and conquer k means</a:t>
            </a:r>
          </a:p>
        </p:txBody>
      </p:sp>
      <p:sp>
        <p:nvSpPr>
          <p:cNvPr id="6" name="Rectangle 5"/>
          <p:cNvSpPr/>
          <p:nvPr/>
        </p:nvSpPr>
        <p:spPr>
          <a:xfrm>
            <a:off x="3234076" y="2938034"/>
            <a:ext cx="6096000" cy="215033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 includes three main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steps.They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are</a:t>
            </a:r>
            <a:endParaRPr lang="en-US" sz="16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260"/>
              </a:lnSpc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6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hangingPunct="0">
              <a:lnSpc>
                <a:spcPct val="93000"/>
              </a:lnSpc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.Preprocessing is done by applying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hierarchical clustering algorithm based on color feature.</a:t>
            </a:r>
            <a:endParaRPr lang="en-US" sz="16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90"/>
              </a:lnSpc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6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hangingPunct="0">
              <a:lnSpc>
                <a:spcPct val="89000"/>
              </a:lnSpc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2.After preprocessing find the no of clusters for sub space sampling</a:t>
            </a:r>
            <a:endParaRPr lang="en-US" sz="16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300"/>
              </a:lnSpc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6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hangingPunct="0">
              <a:lnSpc>
                <a:spcPct val="92000"/>
              </a:lnSpc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3.And in final step we separately cluster each sub spaced samples using k means clustering technique.</a:t>
            </a:r>
            <a:endParaRPr lang="en-US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36618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41400" y="876300"/>
            <a:ext cx="668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 smtClean="0"/>
              <a:t>CONCLUSION</a:t>
            </a:r>
            <a:r>
              <a:rPr lang="en-US" b="1" dirty="0" smtClean="0"/>
              <a:t>:</a:t>
            </a:r>
            <a:endParaRPr lang="en-US" b="1" dirty="0"/>
          </a:p>
        </p:txBody>
      </p:sp>
      <p:sp>
        <p:nvSpPr>
          <p:cNvPr id="3" name="Rectangle 2"/>
          <p:cNvSpPr/>
          <p:nvPr/>
        </p:nvSpPr>
        <p:spPr>
          <a:xfrm>
            <a:off x="1651000" y="1600200"/>
            <a:ext cx="6807200" cy="15029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45"/>
              </a:lnSpc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 paper presents a survey on various image mining techniques that was proposed 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earlier.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purpose of this survey is to provide an overview of the functionality of image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retrieval.  Combining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 of HC and divide and conquer K-Means strategy can help us in both efficiency and quality</a:t>
            </a:r>
          </a:p>
        </p:txBody>
      </p:sp>
    </p:spTree>
    <p:extLst>
      <p:ext uri="{BB962C8B-B14F-4D97-AF65-F5344CB8AC3E}">
        <p14:creationId xmlns:p14="http://schemas.microsoft.com/office/powerpoint/2010/main" xmlns="" val="3644243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314450" y="1303020"/>
            <a:ext cx="32689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i="1" dirty="0" smtClean="0">
                <a:latin typeface="Adobe Caslon Pro" panose="0205050205050A020403" pitchFamily="18" charset="0"/>
              </a:rPr>
              <a:t>OUTLINE:</a:t>
            </a:r>
            <a:endParaRPr lang="en-IN" sz="3200" b="1" i="1" dirty="0">
              <a:latin typeface="Adobe Caslon Pro" panose="0205050205050A020403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91590" y="2194560"/>
            <a:ext cx="51892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/>
              <a:t>1.Introduction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91590" y="2788920"/>
            <a:ext cx="38061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/>
              <a:t>2.Overall Process of Image Mining</a:t>
            </a:r>
            <a:endParaRPr lang="en-IN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1291590" y="3405554"/>
            <a:ext cx="70552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/>
              <a:t>3.Image retrieval using feature based techniques</a:t>
            </a:r>
            <a:endParaRPr lang="en-IN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1291590" y="4047978"/>
            <a:ext cx="61408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/>
              <a:t>4.Image retrieval using clustering-based techniques</a:t>
            </a:r>
            <a:endParaRPr lang="en-IN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1280160" y="4720590"/>
            <a:ext cx="35204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/>
              <a:t>5.Conclusion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xmlns="" val="3112322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2960" y="819150"/>
            <a:ext cx="45605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i="1" dirty="0" smtClean="0">
                <a:latin typeface="Adobe Caslon Pro"/>
              </a:rPr>
              <a:t>INTRODUCTION</a:t>
            </a:r>
            <a:r>
              <a:rPr lang="en-IN" sz="2800" b="1" i="1" dirty="0" smtClean="0"/>
              <a:t>:</a:t>
            </a:r>
            <a:endParaRPr lang="en-IN" sz="2800" b="1" i="1" dirty="0"/>
          </a:p>
        </p:txBody>
      </p:sp>
      <p:sp>
        <p:nvSpPr>
          <p:cNvPr id="7" name="Rectangle 6"/>
          <p:cNvSpPr/>
          <p:nvPr/>
        </p:nvSpPr>
        <p:spPr>
          <a:xfrm>
            <a:off x="772160" y="1518957"/>
            <a:ext cx="876681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IN" sz="2400" dirty="0"/>
              <a:t>Images can hide valuable information. </a:t>
            </a:r>
            <a:r>
              <a:rPr lang="en-IN" sz="2400" dirty="0" smtClean="0"/>
              <a:t>The need </a:t>
            </a:r>
            <a:r>
              <a:rPr lang="en-IN" sz="2400" dirty="0"/>
              <a:t>for </a:t>
            </a:r>
            <a:r>
              <a:rPr lang="en-IN" sz="2400" dirty="0" smtClean="0"/>
              <a:t>image retrieval </a:t>
            </a:r>
            <a:r>
              <a:rPr lang="en-IN" sz="2400" dirty="0"/>
              <a:t>is high in view of </a:t>
            </a:r>
            <a:r>
              <a:rPr lang="en-IN" sz="2400" dirty="0" smtClean="0"/>
              <a:t>the </a:t>
            </a:r>
            <a:r>
              <a:rPr lang="en-IN" sz="2400" dirty="0"/>
              <a:t>fast growing amounts of image data.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00100" y="2540000"/>
            <a:ext cx="8559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2400" dirty="0" smtClean="0"/>
              <a:t>Text based retrieval – based on the keywords in the user’s query                rather than content of the image.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788811" y="3638034"/>
            <a:ext cx="900906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2400" dirty="0" smtClean="0"/>
              <a:t>The CBIR focuses on image </a:t>
            </a:r>
            <a:r>
              <a:rPr lang="en-US" sz="2400" dirty="0" smtClean="0"/>
              <a:t>features such as color, shape, region etc to </a:t>
            </a:r>
          </a:p>
          <a:p>
            <a:r>
              <a:rPr lang="en-US" sz="2400" dirty="0" smtClean="0"/>
              <a:t> </a:t>
            </a:r>
            <a:r>
              <a:rPr lang="en-US" sz="2400" dirty="0" smtClean="0"/>
              <a:t>  retrieve images.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1549400" y="4749800"/>
            <a:ext cx="4584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1.Feature based techniques 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574800" y="5334000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2.Clustering techniques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40769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54380" y="1096610"/>
            <a:ext cx="7943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/>
              <a:t>OVERALL PROCESS OF IMAGE MINING:</a:t>
            </a:r>
            <a:endParaRPr lang="en-IN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1028700" y="1985249"/>
            <a:ext cx="82638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IN" dirty="0" smtClean="0"/>
              <a:t>Lot </a:t>
            </a:r>
            <a:r>
              <a:rPr lang="en-IN" dirty="0"/>
              <a:t>of dirty and noisy data exist in </a:t>
            </a:r>
            <a:r>
              <a:rPr lang="en-IN" dirty="0" smtClean="0"/>
              <a:t>large image databases which cause chaos.</a:t>
            </a:r>
          </a:p>
          <a:p>
            <a:r>
              <a:rPr lang="en-IN" dirty="0"/>
              <a:t> </a:t>
            </a:r>
            <a:r>
              <a:rPr lang="en-IN" dirty="0" smtClean="0"/>
              <a:t>                              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754380" y="1627525"/>
            <a:ext cx="2903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Data Pre-processing :</a:t>
            </a:r>
            <a:endParaRPr lang="en-IN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028700" y="2354581"/>
            <a:ext cx="60236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IN" dirty="0" smtClean="0"/>
              <a:t>This phase </a:t>
            </a:r>
            <a:r>
              <a:rPr lang="en-IN" dirty="0"/>
              <a:t>removes them to highlight the features of that </a:t>
            </a:r>
            <a:r>
              <a:rPr lang="en-IN" dirty="0" smtClean="0"/>
              <a:t>image. 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754380" y="2909779"/>
            <a:ext cx="4983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Extracting multi-dimensional </a:t>
            </a:r>
            <a:r>
              <a:rPr lang="en-IN" b="1" dirty="0" smtClean="0"/>
              <a:t>feature vector: </a:t>
            </a:r>
            <a:endParaRPr lang="en-IN" b="1" dirty="0"/>
          </a:p>
          <a:p>
            <a:endParaRPr lang="en-IN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028700" y="3342640"/>
            <a:ext cx="8595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IN" dirty="0"/>
              <a:t>Using image processing technologies such </a:t>
            </a:r>
            <a:r>
              <a:rPr lang="en-IN" dirty="0" smtClean="0"/>
              <a:t>as image Segmentation</a:t>
            </a:r>
            <a:r>
              <a:rPr lang="en-IN" dirty="0"/>
              <a:t>, picking up the edge </a:t>
            </a:r>
          </a:p>
          <a:p>
            <a:r>
              <a:rPr lang="en-IN" dirty="0" smtClean="0"/>
              <a:t>   to </a:t>
            </a:r>
            <a:r>
              <a:rPr lang="en-IN" dirty="0"/>
              <a:t>extract task </a:t>
            </a:r>
            <a:r>
              <a:rPr lang="en-IN" dirty="0" smtClean="0"/>
              <a:t>related feature </a:t>
            </a:r>
            <a:r>
              <a:rPr lang="en-IN" dirty="0"/>
              <a:t>vectors, form </a:t>
            </a:r>
            <a:r>
              <a:rPr lang="en-IN" dirty="0" smtClean="0"/>
              <a:t>multi-dimensional feature </a:t>
            </a:r>
            <a:r>
              <a:rPr lang="en-IN" dirty="0"/>
              <a:t>vectors.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54380" y="4116244"/>
            <a:ext cx="8218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Mining on </a:t>
            </a:r>
            <a:r>
              <a:rPr lang="en-IN" sz="1600" b="1" dirty="0" smtClean="0"/>
              <a:t>v</a:t>
            </a:r>
            <a:r>
              <a:rPr lang="en-IN" b="1" dirty="0" smtClean="0"/>
              <a:t>ectors and acquire high-level knowledge:</a:t>
            </a:r>
            <a:endParaRPr lang="en-IN" b="1" dirty="0"/>
          </a:p>
        </p:txBody>
      </p:sp>
      <p:sp>
        <p:nvSpPr>
          <p:cNvPr id="4" name="Rectangle 3"/>
          <p:cNvSpPr/>
          <p:nvPr/>
        </p:nvSpPr>
        <p:spPr>
          <a:xfrm>
            <a:off x="1028700" y="4663648"/>
            <a:ext cx="8966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M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ethods 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like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object recognition, 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image indexing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and retrieval, image classification 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                               and 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clustering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are used on feature 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vectors for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mining and acquiring hidden and valuable 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high-       level 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knowledge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then evaluate and explain that 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exact query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related knowledge.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13959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07573" y="929541"/>
            <a:ext cx="49268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FEATURE BASED CLUSTERING TECHNIQUES:</a:t>
            </a:r>
            <a:endParaRPr lang="en-US" sz="2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873457" y="1257759"/>
            <a:ext cx="57593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Color based retrieval: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873458" y="3310893"/>
            <a:ext cx="26203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Texture based retrieval:</a:t>
            </a:r>
            <a:endParaRPr lang="en-US" sz="2000" dirty="0"/>
          </a:p>
        </p:txBody>
      </p:sp>
      <p:sp>
        <p:nvSpPr>
          <p:cNvPr id="9" name="Rectangle 8"/>
          <p:cNvSpPr/>
          <p:nvPr/>
        </p:nvSpPr>
        <p:spPr>
          <a:xfrm>
            <a:off x="3753134" y="123411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Color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 considered as the most dominant and distinguishing visual feature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753134" y="1770360"/>
            <a:ext cx="45939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Generally, it adopts histograms to describe it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753134" y="2089476"/>
            <a:ext cx="875560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More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frequently used technique for image 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retrieval due to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its efficiency and effectiveness.</a:t>
            </a:r>
            <a:endParaRPr lang="en-US" dirty="0"/>
          </a:p>
          <a:p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73457" y="2433054"/>
            <a:ext cx="14466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Advantages:</a:t>
            </a:r>
            <a:endParaRPr lang="en-US" sz="2000" dirty="0"/>
          </a:p>
        </p:txBody>
      </p:sp>
      <p:sp>
        <p:nvSpPr>
          <p:cNvPr id="14" name="TextBox 13"/>
          <p:cNvSpPr txBox="1"/>
          <p:nvPr/>
        </p:nvSpPr>
        <p:spPr>
          <a:xfrm>
            <a:off x="3976054" y="2435674"/>
            <a:ext cx="38486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Speed, low memory, doesn’t affect with image’s change of the size and rotation.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721292" y="3310893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Textures are characterized by differences in brightness with high frequencies in the image spectrum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3721292" y="387771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They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are useful in distinguishing between areas of images with similar color (such as sky and sea, 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or water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grass)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35544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84534" y="945634"/>
            <a:ext cx="23585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Shape based retrieval: </a:t>
            </a:r>
            <a:endParaRPr lang="en-US" b="1" dirty="0"/>
          </a:p>
        </p:txBody>
      </p:sp>
      <p:sp>
        <p:nvSpPr>
          <p:cNvPr id="3" name="Rectangle 2"/>
          <p:cNvSpPr/>
          <p:nvPr/>
        </p:nvSpPr>
        <p:spPr>
          <a:xfrm>
            <a:off x="2184400" y="1708835"/>
            <a:ext cx="59817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Shape information are extracted using histogram of edge detection.</a:t>
            </a:r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2197100" y="2826435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Techniques for shape feature extraction are elementary descriptor, Fourier descriptor, template matching, etc.</a:t>
            </a:r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2197100" y="3867835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Less </a:t>
            </a:r>
            <a:r>
              <a:rPr lang="en-US" sz="2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developed than their color and texture counterparts because of the inherent complexity of representing shapes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2209800" y="5219700"/>
            <a:ext cx="30861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000" dirty="0" smtClean="0"/>
              <a:t>  Rarely used</a:t>
            </a:r>
            <a:endParaRPr lang="en-US" sz="2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61629" y="774089"/>
            <a:ext cx="40532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 smtClean="0">
                <a:latin typeface="Adobe Caslon Pro"/>
                <a:ea typeface="Times New Roman" panose="02020603050405020304" pitchFamily="18" charset="0"/>
              </a:rPr>
              <a:t>CLUSTERING BASED RETRIEVAL:</a:t>
            </a:r>
            <a:endParaRPr lang="en-US" b="1" dirty="0">
              <a:latin typeface="Adobe Caslon Pro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61629" y="1483773"/>
            <a:ext cx="24416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Log –Based </a:t>
            </a:r>
            <a:r>
              <a:rPr lang="en-US" b="1" i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Clustering: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634854" y="147994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US" dirty="0" smtClean="0">
                <a:ea typeface="Times New Roman" panose="02020603050405020304" pitchFamily="18" charset="0"/>
              </a:rPr>
              <a:t>  Images </a:t>
            </a:r>
            <a:r>
              <a:rPr lang="en-US" dirty="0">
                <a:ea typeface="Times New Roman" panose="02020603050405020304" pitchFamily="18" charset="0"/>
              </a:rPr>
              <a:t>can be clustered based on the retrieval system logs </a:t>
            </a:r>
            <a:r>
              <a:rPr lang="en-US" dirty="0" smtClean="0">
                <a:ea typeface="Times New Roman" panose="02020603050405020304" pitchFamily="18" charset="0"/>
              </a:rPr>
              <a:t>         maintained </a:t>
            </a:r>
            <a:r>
              <a:rPr lang="en-US" dirty="0">
                <a:ea typeface="Times New Roman" panose="02020603050405020304" pitchFamily="18" charset="0"/>
              </a:rPr>
              <a:t>by an information retrieval process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605332" y="2266434"/>
            <a:ext cx="55701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US" dirty="0" smtClean="0"/>
              <a:t>  The </a:t>
            </a:r>
            <a:r>
              <a:rPr lang="en-US" dirty="0" smtClean="0"/>
              <a:t>session keys are created and accessed for retrieval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594100" y="2844800"/>
            <a:ext cx="518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US" dirty="0" smtClean="0"/>
              <a:t>  Through </a:t>
            </a:r>
            <a:r>
              <a:rPr lang="en-US" dirty="0" smtClean="0"/>
              <a:t>this the session cluster is generated.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589532" y="3295134"/>
            <a:ext cx="52461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US" dirty="0" smtClean="0"/>
              <a:t>  Each </a:t>
            </a:r>
            <a:r>
              <a:rPr lang="en-US" dirty="0" smtClean="0"/>
              <a:t>session cluster generates log –based document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594100" y="37535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US" dirty="0" smtClean="0"/>
              <a:t>  Log </a:t>
            </a:r>
            <a:r>
              <a:rPr lang="en-US" dirty="0" smtClean="0"/>
              <a:t>–based vector is created for each session vector based </a:t>
            </a:r>
            <a:r>
              <a:rPr lang="en-US" dirty="0" smtClean="0"/>
              <a:t>                       on </a:t>
            </a:r>
            <a:r>
              <a:rPr lang="en-US" dirty="0" smtClean="0"/>
              <a:t>the log-based documents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594100" y="54045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US" dirty="0" smtClean="0"/>
              <a:t>  This </a:t>
            </a:r>
            <a:r>
              <a:rPr lang="en-US" dirty="0" smtClean="0"/>
              <a:t>technique is difficult to perform in the case of multidimensional images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581400" y="441393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US" dirty="0" smtClean="0"/>
              <a:t>  A </a:t>
            </a:r>
            <a:r>
              <a:rPr lang="en-US" dirty="0" smtClean="0"/>
              <a:t>hybrid matrix is generated with at least one individual document vector and one log-based clustered vector and it is clustered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71435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124200" y="749347"/>
            <a:ext cx="6096000" cy="118647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 hangingPunct="0">
              <a:lnSpc>
                <a:spcPct val="96000"/>
              </a:lnSpc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 method help us for Prediction We will discuss this with an example if sky contains black clouds so there are 64% chances it will rain.</a:t>
            </a:r>
            <a:endParaRPr lang="en-US" sz="16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0"/>
              </a:lnSpc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6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method is as follows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:-</a:t>
            </a:r>
          </a:p>
        </p:txBody>
      </p:sp>
      <p:sp>
        <p:nvSpPr>
          <p:cNvPr id="3" name="Rectangle 2"/>
          <p:cNvSpPr/>
          <p:nvPr/>
        </p:nvSpPr>
        <p:spPr>
          <a:xfrm>
            <a:off x="1104900" y="795719"/>
            <a:ext cx="3289300" cy="1012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9000"/>
              </a:lnSpc>
            </a:pPr>
            <a:r>
              <a:rPr lang="en-US" sz="2000" b="1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Association </a:t>
            </a:r>
            <a:r>
              <a:rPr lang="en-US" sz="2000" b="1" i="1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rule: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/>
            </a:r>
            <a:b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3124200" y="203046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 segmented the images into blobs (region descriptor) where blob is equal to an object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124200" y="2936008"/>
            <a:ext cx="6096000" cy="585417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marR="0" lvl="0" indent="-285750" algn="just" hangingPunct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  <a:tabLst>
                <a:tab pos="165100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Compare blob with all other blobs with an id.  This works as a pre-processing algorithm </a:t>
            </a:r>
            <a:endParaRPr lang="en-US" sz="16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124200" y="3738580"/>
            <a:ext cx="57888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After 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that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 Auxiliary images with identified objects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124200" y="4325067"/>
            <a:ext cx="61221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Apply data mining techniques to produce object association rule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016000" y="5102853"/>
            <a:ext cx="454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Usage: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007002" y="5066034"/>
            <a:ext cx="6096000" cy="60196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 hangingPunct="0">
              <a:lnSpc>
                <a:spcPct val="92000"/>
              </a:lnSpc>
              <a:buFont typeface="Arial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Basically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 technique used for selecting images for a particular field (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eg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Weather, medical images). </a:t>
            </a:r>
            <a:endParaRPr lang="en-US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9327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02038" y="1148918"/>
            <a:ext cx="5660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proficient of detecting clusters with irregular boundaries.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066071" y="784441"/>
            <a:ext cx="4878259" cy="3361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hangingPunct="0">
              <a:lnSpc>
                <a:spcPct val="88000"/>
              </a:lnSpc>
            </a:pPr>
            <a:r>
              <a:rPr lang="en-US" b="1" i="1" dirty="0">
                <a:latin typeface="Adobe Caslon Pro"/>
                <a:ea typeface="Times New Roman" panose="02020603050405020304" pitchFamily="18" charset="0"/>
                <a:cs typeface="Times New Roman" panose="02020603050405020304" pitchFamily="18" charset="0"/>
              </a:rPr>
              <a:t>Minimum spanning tree –based </a:t>
            </a:r>
            <a:r>
              <a:rPr lang="en-US" b="1" i="1" dirty="0" smtClean="0">
                <a:latin typeface="Adobe Caslon Pro"/>
                <a:ea typeface="Times New Roman" panose="02020603050405020304" pitchFamily="18" charset="0"/>
                <a:cs typeface="Times New Roman" panose="02020603050405020304" pitchFamily="18" charset="0"/>
              </a:rPr>
              <a:t>clustering:</a:t>
            </a:r>
            <a:endParaRPr lang="en-US" sz="1600" dirty="0">
              <a:effectLst/>
              <a:latin typeface="Adobe Caslon Pro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602038" y="1546609"/>
            <a:ext cx="6096000" cy="360996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 hangingPunct="0">
              <a:lnSpc>
                <a:spcPct val="97000"/>
              </a:lnSpc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technique 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constructs</a:t>
            </a:r>
            <a:r>
              <a:rPr lang="en-US" sz="1600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‘k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’ clusters with 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segments.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602038" y="1935964"/>
            <a:ext cx="885006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This approach is very much capable of protecting detail in low variability image regions while not considering 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detail in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high variability regions which is the </a:t>
            </a:r>
            <a:r>
              <a:rPr lang="en-US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maina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dvantage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of this approach.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49432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rople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Drople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Droplet" id="{8984A317-299A-4E50-B45D-BFC9EDE2337A}" vid="{DEB094D4-7FD8-4F86-93D5-B0F1341EF58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TC104033925[[fn=Droplet]]</Template>
  <TotalTime>236</TotalTime>
  <Words>937</Words>
  <Application>Microsoft Office PowerPoint</Application>
  <PresentationFormat>Custom</PresentationFormat>
  <Paragraphs>99</Paragraphs>
  <Slides>15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Droplet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Retrieval based on features  And  Clustering Techniques</dc:title>
  <dc:creator>Eswar.reddy1994@gmail.com</dc:creator>
  <cp:lastModifiedBy>Admin</cp:lastModifiedBy>
  <cp:revision>32</cp:revision>
  <dcterms:created xsi:type="dcterms:W3CDTF">2014-10-28T13:08:15Z</dcterms:created>
  <dcterms:modified xsi:type="dcterms:W3CDTF">2014-10-29T10:16:09Z</dcterms:modified>
</cp:coreProperties>
</file>