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Caveat"/>
      <p:regular r:id="rId30"/>
      <p:bold r:id="rId31"/>
    </p:embeddedFont>
    <p:embeddedFont>
      <p:font typeface="Playfair Display"/>
      <p:regular r:id="rId32"/>
      <p:bold r:id="rId33"/>
      <p:italic r:id="rId34"/>
      <p:boldItalic r:id="rId35"/>
    </p:embeddedFont>
    <p:embeddedFont>
      <p:font typeface="Playfair Display SemiBol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0CEA00-FAA0-45B9-B28B-C360434471A2}">
  <a:tblStyle styleId="{A70CEA00-FAA0-45B9-B28B-C360434471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aveat-bold.fntdata"/><Relationship Id="rId30" Type="http://schemas.openxmlformats.org/officeDocument/2006/relationships/font" Target="fonts/Caveat-regular.fntdata"/><Relationship Id="rId11" Type="http://schemas.openxmlformats.org/officeDocument/2006/relationships/slide" Target="slides/slide5.xml"/><Relationship Id="rId33" Type="http://schemas.openxmlformats.org/officeDocument/2006/relationships/font" Target="fonts/PlayfairDisplay-bold.fntdata"/><Relationship Id="rId10" Type="http://schemas.openxmlformats.org/officeDocument/2006/relationships/slide" Target="slides/slide4.xml"/><Relationship Id="rId32" Type="http://schemas.openxmlformats.org/officeDocument/2006/relationships/font" Target="fonts/PlayfairDisplay-regular.fntdata"/><Relationship Id="rId13" Type="http://schemas.openxmlformats.org/officeDocument/2006/relationships/slide" Target="slides/slide7.xml"/><Relationship Id="rId35" Type="http://schemas.openxmlformats.org/officeDocument/2006/relationships/font" Target="fonts/PlayfairDisplay-boldItalic.fntdata"/><Relationship Id="rId12" Type="http://schemas.openxmlformats.org/officeDocument/2006/relationships/slide" Target="slides/slide6.xml"/><Relationship Id="rId34" Type="http://schemas.openxmlformats.org/officeDocument/2006/relationships/font" Target="fonts/PlayfairDisplay-italic.fntdata"/><Relationship Id="rId15" Type="http://schemas.openxmlformats.org/officeDocument/2006/relationships/slide" Target="slides/slide9.xml"/><Relationship Id="rId37" Type="http://schemas.openxmlformats.org/officeDocument/2006/relationships/font" Target="fonts/PlayfairDisplaySemiBold-bold.fntdata"/><Relationship Id="rId14" Type="http://schemas.openxmlformats.org/officeDocument/2006/relationships/slide" Target="slides/slide8.xml"/><Relationship Id="rId36" Type="http://schemas.openxmlformats.org/officeDocument/2006/relationships/font" Target="fonts/PlayfairDisplaySemiBold-regular.fntdata"/><Relationship Id="rId17" Type="http://schemas.openxmlformats.org/officeDocument/2006/relationships/slide" Target="slides/slide11.xml"/><Relationship Id="rId39" Type="http://schemas.openxmlformats.org/officeDocument/2006/relationships/font" Target="fonts/PlayfairDisplaySemiBold-boldItalic.fntdata"/><Relationship Id="rId16" Type="http://schemas.openxmlformats.org/officeDocument/2006/relationships/slide" Target="slides/slide10.xml"/><Relationship Id="rId38" Type="http://schemas.openxmlformats.org/officeDocument/2006/relationships/font" Target="fonts/PlayfairDisplaySemiBold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33f870ca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33f870c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1f4e4b3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1f4e4b3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33f870ca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33f870ca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2417b89c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2417b89c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1f4e4b30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1f4e4b30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1f4e4b306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1f4e4b30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1cd3057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1cd3057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1cd3057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c1cd3057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2417b89c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b2417b89c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1cd3057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1cd3057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2417b89c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2417b89c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2417b89c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2417b89c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266ee74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266ee74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1f4e4b30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1f4e4b30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1f4e4b30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1f4e4b30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33f870c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33f870c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2417b89c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2417b89c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6f476f5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6f476f5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685800" y="2914650"/>
            <a:ext cx="70866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2"/>
          <p:cNvSpPr/>
          <p:nvPr>
            <p:ph idx="2" type="pic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11" type="ftr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817323" y="161113"/>
            <a:ext cx="74028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0B0B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930B0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700004" y="99347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−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728983" y="99347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−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17323" y="161113"/>
            <a:ext cx="74028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30B0B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930B0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655370" y="892480"/>
            <a:ext cx="8248500" cy="3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55A11"/>
              </a:buClr>
              <a:buSzPts val="168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4427"/>
              </a:buClr>
              <a:buSzPts val="1400"/>
              <a:buFont typeface="Times New Roman"/>
              <a:buChar char="−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681575" y="1204505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803704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4803013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4803013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10.png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7.jp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19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.xml"/><Relationship Id="rId1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1148443" y="220740"/>
            <a:ext cx="68472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/>
        </p:nvSpPr>
        <p:spPr>
          <a:xfrm>
            <a:off x="324390" y="4780241"/>
            <a:ext cx="145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3/23/2021</a:t>
            </a:r>
            <a:endParaRPr b="1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8240198" y="4760288"/>
            <a:ext cx="601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173929" y="393332"/>
            <a:ext cx="15000" cy="4405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" name="Google Shape;10;p1"/>
          <p:cNvCxnSpPr/>
          <p:nvPr/>
        </p:nvCxnSpPr>
        <p:spPr>
          <a:xfrm>
            <a:off x="8958782" y="101586"/>
            <a:ext cx="14400" cy="4575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" name="Google Shape;11;p1"/>
          <p:cNvCxnSpPr/>
          <p:nvPr/>
        </p:nvCxnSpPr>
        <p:spPr>
          <a:xfrm>
            <a:off x="429274" y="101586"/>
            <a:ext cx="8536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1"/>
          <p:cNvCxnSpPr/>
          <p:nvPr/>
        </p:nvCxnSpPr>
        <p:spPr>
          <a:xfrm flipH="1" rot="-5400000">
            <a:off x="199149" y="4788536"/>
            <a:ext cx="219900" cy="240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" name="Google Shape;13;p1"/>
          <p:cNvCxnSpPr/>
          <p:nvPr/>
        </p:nvCxnSpPr>
        <p:spPr>
          <a:xfrm rot="5400000">
            <a:off x="8668807" y="4714055"/>
            <a:ext cx="341100" cy="267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4" y="101586"/>
            <a:ext cx="425219" cy="5041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9588" y="101586"/>
            <a:ext cx="153343" cy="39789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1645" y="4532869"/>
            <a:ext cx="651512" cy="4856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7" name="Google Shape;1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" y="4661226"/>
            <a:ext cx="1493757" cy="49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5400000">
            <a:off x="5035870" y="1877453"/>
            <a:ext cx="289488" cy="6282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115402" y="1677705"/>
            <a:ext cx="130428" cy="628205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685800" y="863669"/>
            <a:ext cx="7772400" cy="110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34F5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Obfuscated Android Malware Detection</a:t>
            </a:r>
            <a:endParaRPr b="1">
              <a:solidFill>
                <a:srgbClr val="134F5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4484400" y="2774725"/>
            <a:ext cx="3973800" cy="113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Playfair Display"/>
                <a:ea typeface="Playfair Display"/>
                <a:cs typeface="Playfair Display"/>
                <a:sym typeface="Playfair Display"/>
              </a:rPr>
              <a:t>~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latin typeface="Playfair Display"/>
                <a:ea typeface="Playfair Display"/>
                <a:cs typeface="Playfair Display"/>
                <a:sym typeface="Playfair Display"/>
              </a:rPr>
              <a:t>Asmi Takle			: 16010121200</a:t>
            </a:r>
            <a:endParaRPr sz="17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Playfair Display"/>
                <a:ea typeface="Playfair Display"/>
                <a:cs typeface="Playfair Display"/>
                <a:sym typeface="Playfair Display"/>
              </a:rPr>
              <a:t>~ Surabhi Venkatesh	: 16010121209</a:t>
            </a:r>
            <a:endParaRPr sz="17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Playfair Display"/>
                <a:ea typeface="Playfair Display"/>
                <a:cs typeface="Playfair Display"/>
                <a:sym typeface="Playfair Display"/>
              </a:rPr>
              <a:t>~ Bhavya Verma		: 16010121210</a:t>
            </a:r>
            <a:endParaRPr sz="1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136425" y="2169150"/>
            <a:ext cx="51900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SDG: Industry, Innovation and Infrastructure</a:t>
            </a:r>
            <a:endParaRPr/>
          </a:p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1335700" y="2792125"/>
            <a:ext cx="2536800" cy="110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Playfair Display"/>
                <a:ea typeface="Playfair Display"/>
                <a:cs typeface="Playfair Display"/>
                <a:sym typeface="Playfair Display"/>
              </a:rPr>
              <a:t>Faculty Advisors: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Playfair Display"/>
                <a:ea typeface="Playfair Display"/>
                <a:cs typeface="Playfair Display"/>
                <a:sym typeface="Playfair Display"/>
              </a:rPr>
              <a:t>Ms. Sonia Joshi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Playfair Display"/>
                <a:ea typeface="Playfair Display"/>
                <a:cs typeface="Playfair Display"/>
                <a:sym typeface="Playfair Display"/>
              </a:rPr>
              <a:t>Mr. Vaibhav Vasani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683125" y="214600"/>
            <a:ext cx="8535000" cy="444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SCOPE</a:t>
            </a:r>
            <a:endParaRPr>
              <a:solidFill>
                <a:srgbClr val="990000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Obfuscation Techniques</a:t>
            </a:r>
            <a:endParaRPr sz="1800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Arial"/>
              <a:buAutoNum type="alphaLcPeriod"/>
            </a:pPr>
            <a:r>
              <a:rPr lang="en">
                <a:solidFill>
                  <a:srgbClr val="351C75"/>
                </a:solidFill>
              </a:rPr>
              <a:t>Code obfuscation</a:t>
            </a:r>
            <a:endParaRPr>
              <a:solidFill>
                <a:srgbClr val="351C7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AutoNum type="alphaLcPeriod"/>
            </a:pPr>
            <a:r>
              <a:rPr lang="en">
                <a:solidFill>
                  <a:srgbClr val="351C75"/>
                </a:solidFill>
              </a:rPr>
              <a:t>String encryption</a:t>
            </a:r>
            <a:endParaRPr>
              <a:solidFill>
                <a:srgbClr val="351C7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AutoNum type="alphaLcPeriod"/>
            </a:pPr>
            <a:r>
              <a:rPr lang="en">
                <a:solidFill>
                  <a:srgbClr val="351C75"/>
                </a:solidFill>
              </a:rPr>
              <a:t>Control flow</a:t>
            </a:r>
            <a:endParaRPr>
              <a:solidFill>
                <a:srgbClr val="351C7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AutoNum type="arabicPeriod"/>
            </a:pPr>
            <a:r>
              <a:rPr lang="en" sz="1800">
                <a:solidFill>
                  <a:srgbClr val="351C75"/>
                </a:solidFill>
              </a:rPr>
              <a:t>Feature Extraction,training dataset,evaluating effectiveness of different algorithms.</a:t>
            </a:r>
            <a:endParaRPr sz="1800">
              <a:solidFill>
                <a:srgbClr val="351C7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AutoNum type="arabicPeriod"/>
            </a:pPr>
            <a:r>
              <a:rPr lang="en" sz="1800">
                <a:solidFill>
                  <a:srgbClr val="351C75"/>
                </a:solidFill>
              </a:rPr>
              <a:t>Static and dynamic analysis</a:t>
            </a:r>
            <a:endParaRPr sz="18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600" y="2788675"/>
            <a:ext cx="508635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1950" y="2571738"/>
            <a:ext cx="29718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683125" y="214600"/>
            <a:ext cx="8535000" cy="444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OBJECTIVES</a:t>
            </a:r>
            <a:endParaRPr>
              <a:solidFill>
                <a:srgbClr val="990000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Literature review:- </a:t>
            </a:r>
            <a:r>
              <a:rPr lang="en" sz="1800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Conduct an extensive review of existing literature and research of an obfuscated Android Malware Detection.</a:t>
            </a:r>
            <a:endParaRPr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AutoNum type="arabicPeriod"/>
            </a:pPr>
            <a:r>
              <a:rPr b="1" lang="en" sz="1800">
                <a:solidFill>
                  <a:srgbClr val="351C75"/>
                </a:solidFill>
              </a:rPr>
              <a:t>Performance Metric Definition:- </a:t>
            </a:r>
            <a:r>
              <a:rPr lang="en" sz="1800">
                <a:solidFill>
                  <a:srgbClr val="351C75"/>
                </a:solidFill>
              </a:rPr>
              <a:t>Define and clear standardized performance metric for comparing efficiency</a:t>
            </a:r>
            <a:r>
              <a:rPr lang="en" sz="1800">
                <a:solidFill>
                  <a:srgbClr val="351C75"/>
                </a:solidFill>
              </a:rPr>
              <a:t>.</a:t>
            </a:r>
            <a:endParaRPr sz="1800">
              <a:solidFill>
                <a:srgbClr val="351C7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AutoNum type="arabicPeriod"/>
            </a:pPr>
            <a:r>
              <a:rPr b="1" lang="en" sz="1800">
                <a:solidFill>
                  <a:srgbClr val="351C75"/>
                </a:solidFill>
              </a:rPr>
              <a:t>Comparative Analysis:- </a:t>
            </a:r>
            <a:r>
              <a:rPr lang="en" sz="1800">
                <a:solidFill>
                  <a:srgbClr val="351C75"/>
                </a:solidFill>
              </a:rPr>
              <a:t>Conduct an comprehensive comparative study of selected obfuscation detection methods.</a:t>
            </a:r>
            <a:endParaRPr sz="1800">
              <a:solidFill>
                <a:srgbClr val="351C7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AutoNum type="arabicPeriod"/>
            </a:pPr>
            <a:r>
              <a:rPr b="1" lang="en" sz="1800">
                <a:solidFill>
                  <a:srgbClr val="351C75"/>
                </a:solidFill>
              </a:rPr>
              <a:t>Optimization and Scalability:- </a:t>
            </a:r>
            <a:r>
              <a:rPr lang="en" sz="1800">
                <a:solidFill>
                  <a:srgbClr val="351C75"/>
                </a:solidFill>
              </a:rPr>
              <a:t>Explore opportunities for optimization of proposed solution and ensuring its scalability to handle large datasets.</a:t>
            </a:r>
            <a:endParaRPr sz="18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736700" y="321750"/>
            <a:ext cx="8036700" cy="425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MOTIVATION</a:t>
            </a:r>
            <a:endParaRPr>
              <a:solidFill>
                <a:srgbClr val="990000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★"/>
            </a:pPr>
            <a:r>
              <a:rPr lang="en" sz="1800">
                <a:solidFill>
                  <a:srgbClr val="351C75"/>
                </a:solidFill>
              </a:rPr>
              <a:t>Dominance of Malicious Android apps.</a:t>
            </a:r>
            <a:endParaRPr sz="1800">
              <a:solidFill>
                <a:srgbClr val="351C75"/>
              </a:solidFill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Calibri"/>
              <a:buChar char="○"/>
            </a:pPr>
            <a:r>
              <a:rPr lang="en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 According to ZDNet, as many as 10%-24% of apps available on the Play store could be malicious in nature.</a:t>
            </a:r>
            <a:endParaRPr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351C75"/>
              </a:buClr>
              <a:buSzPts val="1800"/>
              <a:buChar char="★"/>
            </a:pPr>
            <a:r>
              <a:rPr lang="en" sz="1800">
                <a:solidFill>
                  <a:srgbClr val="351C75"/>
                </a:solidFill>
              </a:rPr>
              <a:t>Safeguarding app store integrity, preventing financial losses, and addressing the adaptive nature of malware are critical objectives.</a:t>
            </a:r>
            <a:endParaRPr sz="1800">
              <a:solidFill>
                <a:srgbClr val="351C75"/>
              </a:solidFill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351C75"/>
              </a:buClr>
              <a:buSzPts val="1800"/>
              <a:buChar char="★"/>
            </a:pPr>
            <a:r>
              <a:rPr lang="en" sz="1800">
                <a:solidFill>
                  <a:srgbClr val="351C75"/>
                </a:solidFill>
              </a:rPr>
              <a:t>Unfortunately, current methods for detecting malware are resource-intensive and exhaustive, and they struggle to keep up with the rapid pace at which new malware is being developed.</a:t>
            </a:r>
            <a:endParaRPr sz="1800">
              <a:solidFill>
                <a:srgbClr val="351C75"/>
              </a:solidFill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776900" y="321750"/>
            <a:ext cx="7996500" cy="397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TECH STACK</a:t>
            </a:r>
            <a:endParaRPr>
              <a:solidFill>
                <a:srgbClr val="990000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</a:pPr>
            <a:r>
              <a:rPr lang="en" sz="1800">
                <a:solidFill>
                  <a:srgbClr val="351C75"/>
                </a:solidFill>
              </a:rPr>
              <a:t>Machine Learning Models</a:t>
            </a:r>
            <a:endParaRPr sz="1800">
              <a:solidFill>
                <a:srgbClr val="351C75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351C75"/>
                </a:solidFill>
              </a:rPr>
              <a:t>Gradient Boosting Models</a:t>
            </a:r>
            <a:endParaRPr sz="1800">
              <a:solidFill>
                <a:srgbClr val="351C75"/>
              </a:solidFill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Calibri"/>
              <a:buAutoNum type="alphaLcPeriod"/>
            </a:pPr>
            <a:r>
              <a:rPr lang="en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Calibri"/>
              <a:buAutoNum type="alphaLcPeriod"/>
            </a:pPr>
            <a:r>
              <a:rPr lang="en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LightGBM</a:t>
            </a:r>
            <a:endParaRPr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351C75"/>
                </a:solidFill>
              </a:rPr>
              <a:t>K-Nearest Neighbors (KNN)</a:t>
            </a:r>
            <a:endParaRPr sz="1800">
              <a:solidFill>
                <a:srgbClr val="351C75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351C75"/>
                </a:solidFill>
              </a:rPr>
              <a:t>Decision trees(DT)</a:t>
            </a:r>
            <a:endParaRPr sz="1800">
              <a:solidFill>
                <a:srgbClr val="351C75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351C75"/>
                </a:solidFill>
              </a:rPr>
              <a:t>Neural Networks</a:t>
            </a:r>
            <a:endParaRPr sz="1800">
              <a:solidFill>
                <a:srgbClr val="351C75"/>
              </a:solidFill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Calibri"/>
              <a:buAutoNum type="alphaLcPeriod"/>
            </a:pPr>
            <a:r>
              <a:rPr lang="en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Convolutional Neural Networks (CNNs)</a:t>
            </a:r>
            <a:endParaRPr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Calibri"/>
              <a:buAutoNum type="alphaLcPeriod"/>
            </a:pPr>
            <a:r>
              <a:rPr lang="en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Recurrent Neural Networks (RNNs)</a:t>
            </a:r>
            <a:endParaRPr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351C75"/>
                </a:solidFill>
              </a:rPr>
              <a:t>Logistic Regression</a:t>
            </a:r>
            <a:endParaRPr sz="1800">
              <a:solidFill>
                <a:srgbClr val="351C75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351C75"/>
                </a:solidFill>
              </a:rPr>
              <a:t>Naive Bayes </a:t>
            </a:r>
            <a:endParaRPr sz="18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/>
        </p:nvSpPr>
        <p:spPr>
          <a:xfrm>
            <a:off x="696525" y="120550"/>
            <a:ext cx="82644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990000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DATASET</a:t>
            </a:r>
            <a:endParaRPr sz="4400">
              <a:solidFill>
                <a:srgbClr val="990000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1553775" y="924263"/>
            <a:ext cx="43665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services.csv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Shape: 1524 rows x 2678 columns</a:t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024" y="1674275"/>
            <a:ext cx="6389950" cy="29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/>
        </p:nvSpPr>
        <p:spPr>
          <a:xfrm>
            <a:off x="696525" y="120550"/>
            <a:ext cx="82644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990000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DATASET</a:t>
            </a:r>
            <a:endParaRPr sz="4400">
              <a:solidFill>
                <a:srgbClr val="990000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1553775" y="924263"/>
            <a:ext cx="43665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permissions.csv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Shape: 1524 rows x 2678 columns</a:t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50" y="1835825"/>
            <a:ext cx="8023325" cy="21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/>
        </p:nvSpPr>
        <p:spPr>
          <a:xfrm>
            <a:off x="1219975" y="1236750"/>
            <a:ext cx="33030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51C75"/>
                </a:solidFill>
              </a:rPr>
              <a:t>Xgboost for permission dataset. The accuracy rate is 90%</a:t>
            </a:r>
            <a:endParaRPr b="1">
              <a:solidFill>
                <a:srgbClr val="351C75"/>
              </a:solidFill>
            </a:endParaRPr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3431724"/>
            <a:ext cx="5954250" cy="11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3"/>
          <p:cNvSpPr txBox="1"/>
          <p:nvPr/>
        </p:nvSpPr>
        <p:spPr>
          <a:xfrm>
            <a:off x="1287200" y="2875600"/>
            <a:ext cx="38073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51C75"/>
                </a:solidFill>
              </a:rPr>
              <a:t>LightGMB permission dataset .The accuracy rate is 87%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589350" y="321475"/>
            <a:ext cx="83715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990000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MODEL </a:t>
            </a:r>
            <a:r>
              <a:rPr lang="en" sz="4400">
                <a:solidFill>
                  <a:srgbClr val="990000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PERFORMANCE</a:t>
            </a:r>
            <a:endParaRPr sz="4400">
              <a:solidFill>
                <a:srgbClr val="990000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pic>
        <p:nvPicPr>
          <p:cNvPr id="199" name="Google Shape;199;p33"/>
          <p:cNvPicPr preferRelativeResize="0"/>
          <p:nvPr/>
        </p:nvPicPr>
        <p:blipFill rotWithShape="1">
          <a:blip r:embed="rId4">
            <a:alphaModFix/>
          </a:blip>
          <a:srcRect b="21491" l="0" r="2095" t="16071"/>
          <a:stretch/>
        </p:blipFill>
        <p:spPr>
          <a:xfrm>
            <a:off x="1033475" y="1758800"/>
            <a:ext cx="5864126" cy="11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/>
        </p:nvSpPr>
        <p:spPr>
          <a:xfrm>
            <a:off x="1042150" y="344575"/>
            <a:ext cx="3529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51C75"/>
                </a:solidFill>
              </a:rPr>
              <a:t>RandomForest for services dataset. The accuracy rate is 46%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1252250" y="2395250"/>
            <a:ext cx="41433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51C75"/>
                </a:solidFill>
              </a:rPr>
              <a:t>ExtraTrees for permission dataset. The accuracy rate is 89%</a:t>
            </a:r>
            <a:endParaRPr b="1">
              <a:solidFill>
                <a:srgbClr val="351C75"/>
              </a:solidFill>
            </a:endParaRPr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150" y="911875"/>
            <a:ext cx="76104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625" y="2998250"/>
            <a:ext cx="7273516" cy="16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/>
        </p:nvSpPr>
        <p:spPr>
          <a:xfrm>
            <a:off x="733875" y="258775"/>
            <a:ext cx="75084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990000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BIBLIOGRAPHY</a:t>
            </a:r>
            <a:endParaRPr sz="4400">
              <a:solidFill>
                <a:srgbClr val="990000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Research Papers Link:- https://drive.google.com/drive/folders/1i-rdweek3oZHv6mhHcj-h80_Ie1XDBq3?usp=sharing</a:t>
            </a:r>
            <a:endParaRPr b="1" sz="1800">
              <a:solidFill>
                <a:srgbClr val="38761D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Written by:-</a:t>
            </a:r>
            <a:endParaRPr sz="18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Calibri"/>
              <a:buChar char="➢"/>
            </a:pPr>
            <a:r>
              <a:rPr lang="en" sz="18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Saurabh Kumar , Indian Institute of Technology Kanpur, India</a:t>
            </a:r>
            <a:endParaRPr sz="18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Calibri"/>
              <a:buChar char="➢"/>
            </a:pPr>
            <a:r>
              <a:rPr lang="en" sz="18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Debadatta Mishra , Indian Institute of Technology Kanpur, India</a:t>
            </a:r>
            <a:endParaRPr sz="18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Calibri"/>
              <a:buChar char="➢"/>
            </a:pPr>
            <a:r>
              <a:rPr lang="en" sz="18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Biswabandan Panda , Indian Institute of Technology Bombay, India</a:t>
            </a:r>
            <a:endParaRPr sz="18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Calibri"/>
              <a:buChar char="➢"/>
            </a:pPr>
            <a:r>
              <a:rPr lang="en" sz="18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Sandeep Kumar Shukla , Indian Institute of Technology Kanpur,India</a:t>
            </a:r>
            <a:endParaRPr sz="18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/>
        </p:nvSpPr>
        <p:spPr>
          <a:xfrm>
            <a:off x="3031650" y="1832725"/>
            <a:ext cx="3080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990000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Thank You!</a:t>
            </a:r>
            <a:endParaRPr sz="4400">
              <a:solidFill>
                <a:srgbClr val="990000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709950" y="267900"/>
            <a:ext cx="8157300" cy="427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Outline of Presentation</a:t>
            </a:r>
            <a:endParaRPr b="1">
              <a:solidFill>
                <a:srgbClr val="99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351C75"/>
              </a:buClr>
              <a:buSzPts val="2400"/>
              <a:buAutoNum type="arabicPeriod"/>
            </a:pPr>
            <a:r>
              <a:rPr lang="en" sz="2400">
                <a:solidFill>
                  <a:srgbClr val="351C75"/>
                </a:solidFill>
              </a:rPr>
              <a:t>Introduction</a:t>
            </a:r>
            <a:endParaRPr sz="2400">
              <a:solidFill>
                <a:srgbClr val="351C7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AutoNum type="arabicPeriod"/>
            </a:pPr>
            <a:r>
              <a:rPr lang="en" sz="2400">
                <a:solidFill>
                  <a:srgbClr val="351C75"/>
                </a:solidFill>
              </a:rPr>
              <a:t>Problem Statement</a:t>
            </a:r>
            <a:endParaRPr sz="2400">
              <a:solidFill>
                <a:srgbClr val="351C7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AutoNum type="arabicPeriod"/>
            </a:pPr>
            <a:r>
              <a:rPr lang="en" sz="2400">
                <a:solidFill>
                  <a:srgbClr val="351C75"/>
                </a:solidFill>
              </a:rPr>
              <a:t>Literature Survey</a:t>
            </a:r>
            <a:endParaRPr sz="2400">
              <a:solidFill>
                <a:srgbClr val="351C7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AutoNum type="arabicPeriod"/>
            </a:pPr>
            <a:r>
              <a:rPr lang="en" sz="2400">
                <a:solidFill>
                  <a:srgbClr val="351C75"/>
                </a:solidFill>
              </a:rPr>
              <a:t>Existing System</a:t>
            </a:r>
            <a:endParaRPr sz="2400">
              <a:solidFill>
                <a:srgbClr val="351C7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AutoNum type="arabicPeriod"/>
            </a:pPr>
            <a:r>
              <a:rPr lang="en" sz="2400">
                <a:solidFill>
                  <a:srgbClr val="351C75"/>
                </a:solidFill>
              </a:rPr>
              <a:t>Scope</a:t>
            </a:r>
            <a:endParaRPr sz="2400">
              <a:solidFill>
                <a:srgbClr val="351C7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AutoNum type="arabicPeriod"/>
            </a:pPr>
            <a:r>
              <a:rPr lang="en" sz="2400">
                <a:solidFill>
                  <a:srgbClr val="351C75"/>
                </a:solidFill>
              </a:rPr>
              <a:t>Objectives</a:t>
            </a:r>
            <a:endParaRPr sz="2400">
              <a:solidFill>
                <a:srgbClr val="351C7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AutoNum type="arabicPeriod"/>
            </a:pPr>
            <a:r>
              <a:rPr lang="en" sz="2400">
                <a:solidFill>
                  <a:srgbClr val="351C75"/>
                </a:solidFill>
              </a:rPr>
              <a:t>Motivation</a:t>
            </a:r>
            <a:endParaRPr sz="2400">
              <a:solidFill>
                <a:srgbClr val="351C7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AutoNum type="arabicPeriod"/>
            </a:pPr>
            <a:r>
              <a:rPr lang="en" sz="2400">
                <a:solidFill>
                  <a:srgbClr val="351C75"/>
                </a:solidFill>
              </a:rPr>
              <a:t>Tech Stack</a:t>
            </a:r>
            <a:endParaRPr sz="2400">
              <a:solidFill>
                <a:srgbClr val="351C7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AutoNum type="arabicPeriod"/>
            </a:pPr>
            <a:r>
              <a:rPr lang="en" sz="2400">
                <a:solidFill>
                  <a:srgbClr val="351C75"/>
                </a:solidFill>
              </a:rPr>
              <a:t>Dataset</a:t>
            </a:r>
            <a:endParaRPr sz="2400">
              <a:solidFill>
                <a:srgbClr val="351C7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AutoNum type="arabicPeriod"/>
            </a:pPr>
            <a:r>
              <a:rPr lang="en" sz="2400">
                <a:solidFill>
                  <a:srgbClr val="351C75"/>
                </a:solidFill>
              </a:rPr>
              <a:t>Model Performance</a:t>
            </a:r>
            <a:endParaRPr sz="2400">
              <a:solidFill>
                <a:srgbClr val="351C7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AutoNum type="arabicPeriod"/>
            </a:pPr>
            <a:r>
              <a:rPr lang="en" sz="2400">
                <a:solidFill>
                  <a:srgbClr val="351C75"/>
                </a:solidFill>
              </a:rPr>
              <a:t>Bibliography</a:t>
            </a:r>
            <a:endParaRPr sz="24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750100" y="107125"/>
            <a:ext cx="7822500" cy="457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990000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PROBLEM STATEMENT</a:t>
            </a:r>
            <a:endParaRPr>
              <a:solidFill>
                <a:srgbClr val="990000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51C75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Research methods to compare the efficiency and reduce complexity in detecting and classifying Obfuscated Android Malware.</a:t>
            </a:r>
            <a:endParaRPr b="1" sz="1800">
              <a:solidFill>
                <a:srgbClr val="351C7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51C7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687950" y="241400"/>
            <a:ext cx="8005200" cy="426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INTRODUCTION</a:t>
            </a:r>
            <a:endParaRPr sz="2000">
              <a:solidFill>
                <a:srgbClr val="990000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925" y="2205750"/>
            <a:ext cx="4377424" cy="253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931650" y="990325"/>
            <a:ext cx="72807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Android systems are a prime target for </a:t>
            </a:r>
            <a:r>
              <a:rPr lang="en" sz="15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cyber attacks due to its widespread adoption.</a:t>
            </a:r>
            <a:endParaRPr sz="15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Malware authors employ various obfuscation techniques to make their malicious code appear benign and escape traditional signature based detection.</a:t>
            </a:r>
            <a:endParaRPr sz="15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Various machine learning techniques are required to accurately detect such obfuscated malware. Developing such models is essential for enhancing security measures.</a:t>
            </a:r>
            <a:endParaRPr sz="15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3975" y="2828750"/>
            <a:ext cx="2571750" cy="190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687950" y="241400"/>
            <a:ext cx="8005200" cy="426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LITERATURE SURVEY</a:t>
            </a:r>
            <a:endParaRPr sz="13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8" name="Google Shape;128;p22"/>
          <p:cNvGraphicFramePr/>
          <p:nvPr/>
        </p:nvGraphicFramePr>
        <p:xfrm>
          <a:off x="687950" y="95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{A70CEA00-FAA0-45B9-B28B-C360434471A2}</a:tableStyleId>
              </a:tblPr>
              <a:tblGrid>
                <a:gridCol w="1719675"/>
                <a:gridCol w="726125"/>
                <a:gridCol w="5748950"/>
              </a:tblGrid>
              <a:tr h="37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0124D"/>
                          </a:solidFill>
                        </a:rPr>
                        <a:t>Paper</a:t>
                      </a:r>
                      <a:endParaRPr b="1">
                        <a:solidFill>
                          <a:srgbClr val="20124D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0124D"/>
                          </a:solidFill>
                        </a:rPr>
                        <a:t>Year</a:t>
                      </a:r>
                      <a:endParaRPr b="1">
                        <a:solidFill>
                          <a:srgbClr val="20124D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0124D"/>
                          </a:solidFill>
                        </a:rPr>
                        <a:t>Methodology</a:t>
                      </a:r>
                      <a:endParaRPr b="1">
                        <a:solidFill>
                          <a:srgbClr val="20124D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51C75"/>
                          </a:solidFill>
                        </a:rPr>
                        <a:t>BLADE: Robust malware</a:t>
                      </a:r>
                      <a:endParaRPr sz="1200">
                        <a:solidFill>
                          <a:srgbClr val="351C7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51C75"/>
                          </a:solidFill>
                        </a:rPr>
                        <a:t>detection against</a:t>
                      </a:r>
                      <a:endParaRPr sz="1200">
                        <a:solidFill>
                          <a:srgbClr val="351C7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51C75"/>
                          </a:solidFill>
                        </a:rPr>
                        <a:t>obfuscation in android</a:t>
                      </a:r>
                      <a:endParaRPr sz="1200">
                        <a:solidFill>
                          <a:srgbClr val="351C75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51C75"/>
                          </a:solidFill>
                        </a:rPr>
                        <a:t>2021</a:t>
                      </a:r>
                      <a:endParaRPr>
                        <a:solidFill>
                          <a:srgbClr val="351C75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51C75"/>
                          </a:solidFill>
                        </a:rPr>
                        <a:t>● A novel Opcode Segment Document results in feature characterization resilient to obfuscation techniques.</a:t>
                      </a:r>
                      <a:endParaRPr sz="1200">
                        <a:solidFill>
                          <a:srgbClr val="351C7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51C75"/>
                          </a:solidFill>
                        </a:rPr>
                        <a:t>● Performed semantics based simplification of dalvik opcodes to enhance the resilience.</a:t>
                      </a:r>
                      <a:endParaRPr sz="1200">
                        <a:solidFill>
                          <a:srgbClr val="351C7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51C75"/>
                          </a:solidFill>
                        </a:rPr>
                        <a:t>● Evaluated effectiveness of BLADE against different obfuscation techniques such as trivial obfuscation, string encryption, class encryption, reflection and their combinations.</a:t>
                      </a:r>
                      <a:endParaRPr sz="1200">
                        <a:solidFill>
                          <a:srgbClr val="351C75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51C75"/>
                          </a:solidFill>
                        </a:rPr>
                        <a:t>A Framework for</a:t>
                      </a:r>
                      <a:endParaRPr sz="1200">
                        <a:solidFill>
                          <a:srgbClr val="351C7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51C75"/>
                          </a:solidFill>
                        </a:rPr>
                        <a:t>Identifying Obfuscation</a:t>
                      </a:r>
                      <a:endParaRPr sz="1200">
                        <a:solidFill>
                          <a:srgbClr val="351C7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51C75"/>
                          </a:solidFill>
                        </a:rPr>
                        <a:t>Techniques applied to</a:t>
                      </a:r>
                      <a:endParaRPr sz="1200">
                        <a:solidFill>
                          <a:srgbClr val="351C7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51C75"/>
                          </a:solidFill>
                        </a:rPr>
                        <a:t>Android Apps using</a:t>
                      </a:r>
                      <a:endParaRPr sz="1200">
                        <a:solidFill>
                          <a:srgbClr val="351C7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51C75"/>
                          </a:solidFill>
                        </a:rPr>
                        <a:t>Machine Learning</a:t>
                      </a:r>
                      <a:endParaRPr sz="1200">
                        <a:solidFill>
                          <a:srgbClr val="351C7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51C75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51C75"/>
                          </a:solidFill>
                        </a:rPr>
                        <a:t>2019</a:t>
                      </a:r>
                      <a:endParaRPr>
                        <a:solidFill>
                          <a:srgbClr val="351C75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51C75"/>
                          </a:solidFill>
                        </a:rPr>
                        <a:t>● Proposed a new framework to identify a class-level obfuscation technique used in Android apps.</a:t>
                      </a:r>
                      <a:endParaRPr sz="1200">
                        <a:solidFill>
                          <a:srgbClr val="351C7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51C75"/>
                          </a:solidFill>
                        </a:rPr>
                        <a:t>● The proposed framework vectorizes the decompiled codes of each class of Android apps using a paragraph vector. Then the output vectors are fed to machine learning classifier to identify what obfuscation technique is applied</a:t>
                      </a:r>
                      <a:endParaRPr sz="1200">
                        <a:solidFill>
                          <a:srgbClr val="351C7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51C75"/>
                          </a:solidFill>
                        </a:rPr>
                        <a:t>to each class.</a:t>
                      </a:r>
                      <a:endParaRPr sz="1200">
                        <a:solidFill>
                          <a:srgbClr val="351C7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51C75"/>
                          </a:solidFill>
                        </a:rPr>
                        <a:t>● They use four machine learning classifiers:</a:t>
                      </a:r>
                      <a:endParaRPr sz="1200">
                        <a:solidFill>
                          <a:srgbClr val="351C7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51C75"/>
                          </a:solidFill>
                        </a:rPr>
                        <a:t>Random Forest, AdaBoost, ExtraTrees, and Linear SVM, and compare the performance of the classifiers for each obfuscation technique.</a:t>
                      </a:r>
                      <a:endParaRPr>
                        <a:solidFill>
                          <a:srgbClr val="351C75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687950" y="241400"/>
            <a:ext cx="8005200" cy="426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LITERATURE SURVEY</a:t>
            </a:r>
            <a:endParaRPr sz="13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4" name="Google Shape;134;p23"/>
          <p:cNvGraphicFramePr/>
          <p:nvPr/>
        </p:nvGraphicFramePr>
        <p:xfrm>
          <a:off x="687950" y="148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{A70CEA00-FAA0-45B9-B28B-C360434471A2}</a:tableStyleId>
              </a:tblPr>
              <a:tblGrid>
                <a:gridCol w="1790550"/>
                <a:gridCol w="719150"/>
                <a:gridCol w="5693725"/>
              </a:tblGrid>
              <a:tr h="37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0124D"/>
                          </a:solidFill>
                        </a:rPr>
                        <a:t>Paper</a:t>
                      </a:r>
                      <a:endParaRPr b="1">
                        <a:solidFill>
                          <a:srgbClr val="20124D"/>
                        </a:solidFill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0124D"/>
                          </a:solidFill>
                        </a:rPr>
                        <a:t>Year</a:t>
                      </a:r>
                      <a:endParaRPr b="1">
                        <a:solidFill>
                          <a:srgbClr val="20124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0124D"/>
                          </a:solidFill>
                        </a:rPr>
                        <a:t>Methodology</a:t>
                      </a:r>
                      <a:endParaRPr b="1">
                        <a:solidFill>
                          <a:srgbClr val="20124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38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51C75"/>
                          </a:solidFill>
                        </a:rPr>
                        <a:t>A survey of android</a:t>
                      </a:r>
                      <a:endParaRPr sz="1200">
                        <a:solidFill>
                          <a:srgbClr val="351C7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51C75"/>
                          </a:solidFill>
                        </a:rPr>
                        <a:t>application and malware</a:t>
                      </a:r>
                      <a:endParaRPr sz="1200">
                        <a:solidFill>
                          <a:srgbClr val="351C7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51C75"/>
                          </a:solidFill>
                        </a:rPr>
                        <a:t>hardening</a:t>
                      </a:r>
                      <a:endParaRPr sz="1200">
                        <a:solidFill>
                          <a:srgbClr val="351C7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351C75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51C75"/>
                          </a:solidFill>
                        </a:rPr>
                        <a:t>2020</a:t>
                      </a:r>
                      <a:endParaRPr>
                        <a:solidFill>
                          <a:srgbClr val="351C75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51C75"/>
                          </a:solidFill>
                        </a:rPr>
                        <a:t>● They review and analyze the code obfuscation and preventive techniques used by malware to evade detection.</a:t>
                      </a:r>
                      <a:endParaRPr sz="1200">
                        <a:solidFill>
                          <a:srgbClr val="351C7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51C75"/>
                          </a:solidFill>
                        </a:rPr>
                        <a:t>● Hardening mechanisms are also popular amongst application developers to fortify against reverse engineering.</a:t>
                      </a:r>
                      <a:endParaRPr sz="1200">
                        <a:solidFill>
                          <a:srgbClr val="351C7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51C75"/>
                          </a:solidFill>
                        </a:rPr>
                        <a:t>● Based on our in-depth survey, they highlight the issues related to them and manifest future directions.</a:t>
                      </a:r>
                      <a:endParaRPr sz="1200">
                        <a:solidFill>
                          <a:srgbClr val="351C75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626550" y="276825"/>
            <a:ext cx="8310900" cy="97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EXISTING SYSTEM</a:t>
            </a:r>
            <a:endParaRPr>
              <a:solidFill>
                <a:srgbClr val="990000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810200" y="1255725"/>
            <a:ext cx="81273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Obfuscation classification techniques </a:t>
            </a:r>
            <a:r>
              <a:rPr lang="en" sz="18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used in research paper:-</a:t>
            </a:r>
            <a:endParaRPr sz="18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18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Support Vector Machine(SVM)</a:t>
            </a:r>
            <a:endParaRPr sz="18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ADABoost</a:t>
            </a:r>
            <a:endParaRPr sz="18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r>
              <a:rPr lang="en" sz="18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:- Extra Trees OUTPERFORMS other algos and has shortest training time.</a:t>
            </a:r>
            <a:endParaRPr sz="18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IRD Detection accuracy - (0.688,0.701) </a:t>
            </a:r>
            <a:endParaRPr sz="18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351C75"/>
                </a:solidFill>
                <a:latin typeface="Calibri"/>
                <a:ea typeface="Calibri"/>
                <a:cs typeface="Calibri"/>
                <a:sym typeface="Calibri"/>
              </a:rPr>
              <a:t>Obfuscation Detection accuracy - (0.722,0.800)</a:t>
            </a:r>
            <a:endParaRPr sz="18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589350" y="0"/>
            <a:ext cx="8384700" cy="63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0B0B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Existing system (2019 paper)</a:t>
            </a:r>
            <a:endParaRPr>
              <a:solidFill>
                <a:srgbClr val="930B0B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700" y="639400"/>
            <a:ext cx="6696075" cy="130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5250" y="1946125"/>
            <a:ext cx="6218975" cy="27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626550" y="276825"/>
            <a:ext cx="8310900" cy="97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990000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EXISTING SYSTEM (2021 paper)</a:t>
            </a:r>
            <a:endParaRPr sz="4000">
              <a:solidFill>
                <a:srgbClr val="990000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810200" y="1255725"/>
            <a:ext cx="81273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100" y="1103075"/>
            <a:ext cx="7659126" cy="33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