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63" r:id="rId3"/>
    <p:sldId id="265" r:id="rId4"/>
    <p:sldId id="26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0000"/>
    <a:srgbClr val="AC0000"/>
    <a:srgbClr val="DA0000"/>
    <a:srgbClr val="B40000"/>
    <a:srgbClr val="B3880D"/>
    <a:srgbClr val="DA8008"/>
    <a:srgbClr val="E11601"/>
    <a:srgbClr val="FFFF66"/>
    <a:srgbClr val="A9B2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5" autoAdjust="0"/>
    <p:restoredTop sz="93772" autoAdjust="0"/>
  </p:normalViewPr>
  <p:slideViewPr>
    <p:cSldViewPr snapToGrid="0">
      <p:cViewPr varScale="1">
        <p:scale>
          <a:sx n="63" d="100"/>
          <a:sy n="63" d="100"/>
        </p:scale>
        <p:origin x="676" y="44"/>
      </p:cViewPr>
      <p:guideLst>
        <p:guide orient="horz" pos="2110"/>
        <p:guide pos="3866"/>
      </p:guideLst>
    </p:cSldViewPr>
  </p:slideViewPr>
  <p:outlineViewPr>
    <p:cViewPr>
      <p:scale>
        <a:sx n="33" d="100"/>
        <a:sy n="33" d="100"/>
      </p:scale>
      <p:origin x="42" y="4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739FA-8D86-49DA-B621-117EB9B3EC05}"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D5D7AB-7D0F-4744-B848-131B76D0DB3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BB1A40-CEB4-404B-BDEC-031982722A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DEBB1A40-CEB4-404B-BDEC-031982722A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EBB1A40-CEB4-404B-BDEC-031982722A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B1A40-CEB4-404B-BDEC-031982722A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BB1A40-CEB4-404B-BDEC-031982722A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B49F29-8AC5-4E67-9491-285136E831C7}"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B1A40-CEB4-404B-BDEC-031982722AD1}"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9F29-8AC5-4E67-9491-285136E831C7}"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7465" y="66675"/>
            <a:ext cx="12206605" cy="6726555"/>
          </a:xfrm>
        </p:spPr>
        <p:txBody>
          <a:bodyPr>
            <a:normAutofit/>
          </a:bodyPr>
          <a:lstStyle/>
          <a:p>
            <a:pPr marL="0" indent="0" algn="ctr">
              <a:spcAft>
                <a:spcPts val="0"/>
              </a:spcAft>
              <a:buNone/>
            </a:pPr>
            <a:endParaRPr lang="en-IN" sz="1000" dirty="0">
              <a:effectLst/>
            </a:endParaRPr>
          </a:p>
          <a:p>
            <a:pPr marL="0" indent="0" algn="ctr">
              <a:spcAft>
                <a:spcPts val="0"/>
              </a:spcAft>
              <a:buNone/>
            </a:pPr>
            <a:endParaRPr lang="en-IN" sz="1000" b="1" dirty="0">
              <a:effectLst/>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endPar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marL="0" indent="0">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PROBLEM STATEMENT </a:t>
            </a:r>
            <a:r>
              <a:rPr lang="en-IN" sz="2000" b="1" dirty="0">
                <a:sym typeface="+mn-ea"/>
              </a:rPr>
              <a:t>: </a:t>
            </a:r>
            <a:r>
              <a:rPr lang="en-US" sz="2000" dirty="0"/>
              <a:t>AUTOMATIC ACCIDENT DETECTION AND AMBULANCE RESCUE SYSTEM.</a:t>
            </a:r>
            <a:r>
              <a:rPr lang="en-IN" sz="2000" dirty="0">
                <a:sym typeface="+mn-ea"/>
              </a:rPr>
              <a:t>.                </a:t>
            </a:r>
            <a:endParaRPr lang="en-IN" sz="2000" dirty="0">
              <a:sym typeface="+mn-ea"/>
            </a:endParaRPr>
          </a:p>
          <a:p>
            <a:pPr>
              <a:spcAft>
                <a:spcPts val="0"/>
              </a:spcAft>
              <a:buFont typeface="Wingdings" panose="05000000000000000000" charset="0"/>
              <a:buChar char="q"/>
            </a:pPr>
            <a:r>
              <a:rPr lang="en-US" sz="2000" dirty="0"/>
              <a:t>Nowadays the road accidents in modern urban areas are increased to uncertain level. The loss of human life due to accident is to be avoided.</a:t>
            </a:r>
            <a:endParaRPr lang="en-US" sz="2000" dirty="0"/>
          </a:p>
          <a:p>
            <a:pPr>
              <a:spcAft>
                <a:spcPts val="0"/>
              </a:spcAft>
              <a:buFont typeface="Wingdings" panose="05000000000000000000" charset="0"/>
              <a:buChar char="q"/>
            </a:pPr>
            <a:r>
              <a:rPr lang="en-US" sz="2000" dirty="0"/>
              <a:t> </a:t>
            </a:r>
            <a:r>
              <a:rPr lang="en-US" sz="2000" b="1" dirty="0"/>
              <a:t>Traffic congestion is a major fact that causes delay to ambulance.</a:t>
            </a:r>
            <a:r>
              <a:rPr lang="en-US" sz="2000" dirty="0"/>
              <a:t> The idea behind this is to implement a system which would control mechanically the traffic lights in the path of the ambulance.</a:t>
            </a:r>
            <a:endParaRPr lang="en-US" sz="2000" dirty="0"/>
          </a:p>
          <a:p>
            <a:pPr>
              <a:spcAft>
                <a:spcPts val="0"/>
              </a:spcAft>
              <a:buFont typeface="Wingdings" panose="05000000000000000000" charset="0"/>
              <a:buChar char="q"/>
            </a:pPr>
            <a:r>
              <a:rPr lang="en-US" sz="2000" dirty="0"/>
              <a:t> Students can build a controller that</a:t>
            </a:r>
            <a:r>
              <a:rPr lang="en-US" sz="2000" b="1" dirty="0"/>
              <a:t> identifies the location of the accident spot through the sensor</a:t>
            </a:r>
            <a:r>
              <a:rPr lang="en-US" sz="2000" dirty="0"/>
              <a:t> systems in the vehicle which determined the accident and thus the controller walks through the ambulance to the spot.</a:t>
            </a:r>
            <a:r>
              <a:rPr lang="en-IN" sz="2000" dirty="0">
                <a:sym typeface="+mn-ea"/>
              </a:rPr>
              <a:t>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LEADER NAME </a:t>
            </a:r>
            <a:r>
              <a:rPr lang="en-IN" sz="2000" b="1" dirty="0">
                <a:sym typeface="+mn-ea"/>
              </a:rPr>
              <a:t>:</a:t>
            </a:r>
            <a:r>
              <a:rPr lang="en-IN" sz="2000" dirty="0">
                <a:sym typeface="+mn-ea"/>
              </a:rPr>
              <a:t> Abhishek Gupta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CODE</a:t>
            </a:r>
            <a:r>
              <a:rPr lang="en-IN" sz="2000" dirty="0">
                <a:sym typeface="+mn-ea"/>
              </a:rPr>
              <a:t> : C17 	     </a:t>
            </a:r>
            <a:endParaRPr lang="en-IN" sz="2000" dirty="0">
              <a:sym typeface="+mn-ea"/>
            </a:endParaRPr>
          </a:p>
          <a:p>
            <a:pPr marL="0" indent="0" algn="l">
              <a:spcAft>
                <a:spcPts val="0"/>
              </a:spcAft>
              <a:buNone/>
            </a:pPr>
            <a:r>
              <a:rPr lang="en-IN"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TEAM NAME </a:t>
            </a:r>
            <a:r>
              <a:rPr lang="en-IN" sz="2000" b="1" u="sng" dirty="0">
                <a:sym typeface="+mn-ea"/>
              </a:rPr>
              <a:t>:</a:t>
            </a:r>
            <a:r>
              <a:rPr lang="en-IN" sz="2000" dirty="0">
                <a:sym typeface="+mn-ea"/>
              </a:rPr>
              <a:t> Impulse.</a:t>
            </a:r>
            <a:endParaRPr lang="en-IN" sz="2000" dirty="0">
              <a:sym typeface="+mn-ea"/>
            </a:endParaRPr>
          </a:p>
          <a:p>
            <a:pPr marL="0" indent="0" algn="l">
              <a:spcAft>
                <a:spcPts val="0"/>
              </a:spcAft>
              <a:buNone/>
            </a:pPr>
            <a:endParaRPr lang="en-IN" sz="2000" dirty="0">
              <a:sym typeface="+mn-ea"/>
            </a:endParaRPr>
          </a:p>
          <a:p>
            <a:pPr marL="0" indent="0" algn="l">
              <a:spcAft>
                <a:spcPts val="0"/>
              </a:spcAft>
              <a:buNone/>
            </a:pPr>
            <a:r>
              <a:rPr lang="en-IN" sz="2000" b="1" dirty="0">
                <a:sym typeface="+mn-ea"/>
              </a:rPr>
              <a:t>		IMPULSE</a:t>
            </a:r>
            <a:r>
              <a:rPr lang="en-IN" sz="2000" dirty="0">
                <a:sym typeface="+mn-ea"/>
              </a:rPr>
              <a:t> </a:t>
            </a:r>
            <a:r>
              <a:rPr lang="en-IN" sz="2000" b="1" dirty="0">
                <a:sym typeface="+mn-ea"/>
              </a:rPr>
              <a:t>is an efficient and practical system that caters to medical emergencies and provides quick ambulance service by detecting accidents on the roads. It also provides assistance to any emergency from any location. With the traffic clearance mechanism implemented, it ensures the reliability and swift succour to the ones in need.</a:t>
            </a:r>
            <a:endParaRPr lang="en-IN" sz="2000" dirty="0">
              <a:sym typeface="+mn-ea"/>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138844" y="206951"/>
            <a:ext cx="1308138" cy="890329"/>
          </a:xfrm>
          <a:prstGeom prst="rect">
            <a:avLst/>
          </a:prstGeom>
        </p:spPr>
      </p:pic>
      <p:sp>
        <p:nvSpPr>
          <p:cNvPr id="6" name="Rectangle 5"/>
          <p:cNvSpPr/>
          <p:nvPr/>
        </p:nvSpPr>
        <p:spPr>
          <a:xfrm>
            <a:off x="4920840" y="336644"/>
            <a:ext cx="2754280" cy="630942"/>
          </a:xfrm>
          <a:prstGeom prst="rect">
            <a:avLst/>
          </a:prstGeom>
          <a:noFill/>
        </p:spPr>
        <p:txBody>
          <a:bodyPr wrap="square" lIns="91440" tIns="45720" rIns="91440" bIns="45720">
            <a:spAutoFit/>
          </a:bodyPr>
          <a:lstStyle/>
          <a:p>
            <a:pPr algn="ctr"/>
            <a:r>
              <a:rPr lang="en-IN" sz="3500" b="1" dirty="0">
                <a:ln w="12700" cmpd="sng">
                  <a:solidFill>
                    <a:schemeClr val="accent4"/>
                  </a:solidFill>
                  <a:prstDash val="solid"/>
                </a:ln>
                <a:solidFill>
                  <a:srgbClr val="CC0000"/>
                </a:solidFill>
              </a:rPr>
              <a:t>IMPULSE</a:t>
            </a:r>
            <a:endParaRPr lang="en-IN" sz="3500" b="0" cap="none" spc="0" dirty="0">
              <a:ln w="0"/>
              <a:solidFill>
                <a:srgbClr val="CC0000"/>
              </a:solidFill>
              <a:effectLst>
                <a:reflection blurRad="6350" stA="53000" endA="300" endPos="35500" dir="5400000" sy="-9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1285" y="-78740"/>
            <a:ext cx="7767955" cy="8432165"/>
          </a:xfrm>
          <a:prstGeom prst="rect">
            <a:avLst/>
          </a:prstGeom>
          <a:noFill/>
        </p:spPr>
        <p:txBody>
          <a:bodyPr wrap="square" rtlCol="0">
            <a:spAutoFit/>
          </a:bodyPr>
          <a:lstStyle/>
          <a:p>
            <a:pPr algn="ctr"/>
            <a:endParaRPr lang="en-US" b="1" dirty="0"/>
          </a:p>
          <a:p>
            <a:pPr algn="l"/>
            <a:r>
              <a:rPr lang="en-IN" altLang="en-US" sz="20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Solution/Prototype</a:t>
            </a:r>
            <a:r>
              <a:rPr lang="en-IN" altLang="en-US" sz="20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 </a:t>
            </a:r>
            <a:endParaRPr lang="en-IN" altLang="en-US" sz="2000" b="1" i="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l"/>
            <a:endParaRPr lang="en-US" b="1" dirty="0"/>
          </a:p>
          <a:p>
            <a:pPr algn="ctr"/>
            <a:r>
              <a:rPr lang="en-US" b="1" dirty="0"/>
              <a:t>AUTOMATIC VEHICLE ACCIDENT DETECTION</a:t>
            </a:r>
            <a:endParaRPr lang="en-US" b="1" dirty="0"/>
          </a:p>
          <a:p>
            <a:pPr marL="285750" indent="-285750">
              <a:buFont typeface="Wingdings" panose="05000000000000000000" pitchFamily="2" charset="2"/>
              <a:buChar char="q"/>
            </a:pPr>
            <a:r>
              <a:rPr lang="en-US" dirty="0"/>
              <a:t>The </a:t>
            </a:r>
            <a:r>
              <a:rPr lang="en-US" b="1" dirty="0"/>
              <a:t>sensor modules in Arduino can </a:t>
            </a:r>
            <a:r>
              <a:rPr lang="en-US" b="1" dirty="0"/>
              <a:t>detect an accident</a:t>
            </a:r>
            <a:r>
              <a:rPr lang="en-US" dirty="0"/>
              <a:t> and a buzzer will be triggered. If it was due to some error, the user can manually switch it off. </a:t>
            </a:r>
            <a:endParaRPr lang="en-US" dirty="0"/>
          </a:p>
          <a:p>
            <a:pPr marL="285750" indent="-285750">
              <a:buFont typeface="Wingdings" panose="05000000000000000000" pitchFamily="2" charset="2"/>
              <a:buChar char="q"/>
            </a:pPr>
            <a:r>
              <a:rPr lang="en-US" dirty="0"/>
              <a:t>If the buzzer perpetuates, accident will be confirmed, and the location (GPS) will be automatically sent to the server (SMS)  which dispatches an ambulance to the said location. </a:t>
            </a:r>
            <a:endParaRPr lang="en-US" dirty="0"/>
          </a:p>
          <a:p>
            <a:endParaRPr lang="en-IN" altLang="en-US" b="1" dirty="0">
              <a:solidFill>
                <a:schemeClr val="tx1"/>
              </a:solidFill>
              <a:effectLst>
                <a:outerShdw blurRad="38100" dist="19050" dir="2700000" algn="tl" rotWithShape="0">
                  <a:schemeClr val="dk1">
                    <a:alpha val="40000"/>
                  </a:schemeClr>
                </a:outerShdw>
              </a:effectLst>
              <a:sym typeface="+mn-ea"/>
            </a:endParaRPr>
          </a:p>
          <a:p>
            <a:pPr algn="ctr"/>
            <a:r>
              <a:rPr lang="en-IN" altLang="en-US" b="1" dirty="0">
                <a:solidFill>
                  <a:schemeClr val="tx1"/>
                </a:solidFill>
                <a:effectLst>
                  <a:outerShdw blurRad="38100" dist="19050" dir="2700000" algn="tl" rotWithShape="0">
                    <a:schemeClr val="dk1">
                      <a:alpha val="40000"/>
                    </a:schemeClr>
                  </a:outerShdw>
                </a:effectLst>
                <a:sym typeface="+mn-ea"/>
              </a:rPr>
              <a:t>MEDICAL EMERGENCY AT ANY LOCATION </a:t>
            </a:r>
            <a:endParaRPr lang="en-IN" altLang="en-US" b="1" dirty="0">
              <a:solidFill>
                <a:schemeClr val="tx1"/>
              </a:solidFill>
              <a:effectLst>
                <a:outerShdw blurRad="38100" dist="19050" dir="2700000" algn="tl" rotWithShape="0">
                  <a:schemeClr val="dk1">
                    <a:alpha val="40000"/>
                  </a:schemeClr>
                </a:outerShdw>
              </a:effectLst>
              <a:sym typeface="+mn-ea"/>
            </a:endParaRPr>
          </a:p>
          <a:p>
            <a:pPr algn="ctr"/>
            <a:r>
              <a:rPr lang="en-IN" altLang="en-US" dirty="0">
                <a:solidFill>
                  <a:schemeClr val="tx1"/>
                </a:solidFill>
                <a:effectLst>
                  <a:outerShdw blurRad="38100" dist="19050" dir="2700000" algn="tl" rotWithShape="0">
                    <a:schemeClr val="dk1">
                      <a:alpha val="40000"/>
                    </a:schemeClr>
                  </a:outerShdw>
                </a:effectLst>
                <a:sym typeface="+mn-ea"/>
              </a:rPr>
              <a:t>(ANDROID APP)</a:t>
            </a:r>
            <a:endParaRPr lang="en-IN" altLang="en-US" dirty="0">
              <a:solidFill>
                <a:schemeClr val="tx1"/>
              </a:solidFill>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r>
              <a:rPr lang="en-IN" altLang="en-US" dirty="0">
                <a:effectLst>
                  <a:outerShdw blurRad="38100" dist="19050" dir="2700000" algn="tl" rotWithShape="0">
                    <a:schemeClr val="dk1">
                      <a:alpha val="40000"/>
                    </a:schemeClr>
                  </a:outerShdw>
                </a:effectLst>
                <a:sym typeface="+mn-ea"/>
              </a:rPr>
              <a:t>The user has to </a:t>
            </a:r>
            <a:r>
              <a:rPr lang="en-IN" altLang="en-US" b="1" dirty="0">
                <a:effectLst>
                  <a:outerShdw blurRad="38100" dist="19050" dir="2700000" algn="tl" rotWithShape="0">
                    <a:schemeClr val="dk1">
                      <a:alpha val="40000"/>
                    </a:schemeClr>
                  </a:outerShdw>
                </a:effectLst>
                <a:sym typeface="+mn-ea"/>
              </a:rPr>
              <a:t>only click a button on the app, </a:t>
            </a:r>
            <a:r>
              <a:rPr lang="en-IN" altLang="en-US" dirty="0">
                <a:effectLst>
                  <a:outerShdw blurRad="38100" dist="19050" dir="2700000" algn="tl" rotWithShape="0">
                    <a:schemeClr val="dk1">
                      <a:alpha val="40000"/>
                    </a:schemeClr>
                  </a:outerShdw>
                </a:effectLst>
                <a:sym typeface="+mn-ea"/>
              </a:rPr>
              <a:t>which sends his location to the server using GPS and the ambulance is dispatched.</a:t>
            </a:r>
            <a:endParaRPr lang="en-IN" altLang="en-US" dirty="0">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r>
              <a:rPr lang="en-IN" altLang="en-US" dirty="0">
                <a:solidFill>
                  <a:schemeClr val="tx1"/>
                </a:solidFill>
                <a:effectLst>
                  <a:outerShdw blurRad="38100" dist="19050" dir="2700000" algn="tl" rotWithShape="0">
                    <a:schemeClr val="dk1">
                      <a:alpha val="40000"/>
                    </a:schemeClr>
                  </a:outerShdw>
                </a:effectLst>
                <a:sym typeface="+mn-ea"/>
              </a:rPr>
              <a:t>The app further provides a</a:t>
            </a:r>
            <a:r>
              <a:rPr lang="en-IN" altLang="en-US" dirty="0">
                <a:effectLst>
                  <a:outerShdw blurRad="38100" dist="19050" dir="2700000" algn="tl" rotWithShape="0">
                    <a:schemeClr val="dk1">
                      <a:alpha val="40000"/>
                    </a:schemeClr>
                  </a:outerShdw>
                </a:effectLst>
                <a:sym typeface="+mn-ea"/>
              </a:rPr>
              <a:t>n AI Bot system (Medical Assistant) which helps in providing assistance before the ambulance arrives. </a:t>
            </a:r>
            <a:endParaRPr lang="en-IN" altLang="en-US" dirty="0">
              <a:effectLst>
                <a:outerShdw blurRad="38100" dist="19050" dir="2700000" algn="tl" rotWithShape="0">
                  <a:schemeClr val="dk1">
                    <a:alpha val="40000"/>
                  </a:schemeClr>
                </a:outerShdw>
              </a:effectLst>
              <a:sym typeface="+mn-ea"/>
            </a:endParaRPr>
          </a:p>
          <a:p>
            <a:endParaRPr lang="en-IN" altLang="en-US" dirty="0">
              <a:effectLst>
                <a:outerShdw blurRad="38100" dist="19050" dir="2700000" algn="tl" rotWithShape="0">
                  <a:schemeClr val="dk1">
                    <a:alpha val="40000"/>
                  </a:schemeClr>
                </a:outerShdw>
              </a:effectLst>
              <a:sym typeface="+mn-ea"/>
            </a:endParaRPr>
          </a:p>
          <a:p>
            <a:pPr algn="ctr"/>
            <a:r>
              <a:rPr lang="en-IN" altLang="en-US" b="1" dirty="0">
                <a:effectLst>
                  <a:outerShdw blurRad="38100" dist="19050" dir="2700000" algn="tl" rotWithShape="0">
                    <a:schemeClr val="dk1">
                      <a:alpha val="40000"/>
                    </a:schemeClr>
                  </a:outerShdw>
                </a:effectLst>
                <a:sym typeface="+mn-ea"/>
              </a:rPr>
              <a:t>NEAREST HOSPITAL ALLOCATON</a:t>
            </a:r>
            <a:endParaRPr lang="en-IN" altLang="en-US" b="1" dirty="0">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r>
              <a:rPr lang="en-IN" altLang="en-US" dirty="0">
                <a:effectLst>
                  <a:outerShdw blurRad="38100" dist="19050" dir="2700000" algn="tl" rotWithShape="0">
                    <a:schemeClr val="dk1">
                      <a:alpha val="40000"/>
                    </a:schemeClr>
                  </a:outerShdw>
                </a:effectLst>
                <a:sym typeface="+mn-ea"/>
              </a:rPr>
              <a:t>Considering the location of the emergency, the </a:t>
            </a:r>
            <a:r>
              <a:rPr lang="en-IN" altLang="en-US" b="1" dirty="0">
                <a:effectLst>
                  <a:outerShdw blurRad="38100" dist="19050" dir="2700000" algn="tl" rotWithShape="0">
                    <a:schemeClr val="dk1">
                      <a:alpha val="40000"/>
                    </a:schemeClr>
                  </a:outerShdw>
                </a:effectLst>
                <a:sym typeface="+mn-ea"/>
              </a:rPr>
              <a:t>nearest registered hospital will be notified and they will dispatch the ambulance. </a:t>
            </a:r>
            <a:endParaRPr lang="en-IN" altLang="en-US" b="1" dirty="0">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r>
              <a:rPr lang="en-IN" altLang="en-US" dirty="0">
                <a:effectLst>
                  <a:outerShdw blurRad="38100" dist="19050" dir="2700000" algn="tl" rotWithShape="0">
                    <a:schemeClr val="dk1">
                      <a:alpha val="40000"/>
                    </a:schemeClr>
                  </a:outerShdw>
                </a:effectLst>
                <a:sym typeface="+mn-ea"/>
              </a:rPr>
              <a:t>All hospitals will automatically update the server about the availability of their ambulance services.</a:t>
            </a:r>
            <a:endParaRPr lang="en-IN" altLang="en-US" dirty="0">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r>
              <a:rPr lang="en-IN" altLang="en-US" dirty="0">
                <a:effectLst>
                  <a:outerShdw blurRad="38100" dist="19050" dir="2700000" algn="tl" rotWithShape="0">
                    <a:schemeClr val="dk1">
                      <a:alpha val="40000"/>
                    </a:schemeClr>
                  </a:outerShdw>
                </a:effectLst>
                <a:sym typeface="+mn-ea"/>
              </a:rPr>
              <a:t>If any hospital has exhausted its ambulance services, the next nearest hospital will be allocated.</a:t>
            </a:r>
            <a:endParaRPr lang="en-IN" altLang="en-US" dirty="0">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endParaRPr lang="en-IN" altLang="en-US" dirty="0">
              <a:effectLst>
                <a:outerShdw blurRad="38100" dist="19050" dir="2700000" algn="tl" rotWithShape="0">
                  <a:schemeClr val="dk1">
                    <a:alpha val="40000"/>
                  </a:schemeClr>
                </a:outerShdw>
              </a:effectLst>
              <a:sym typeface="+mn-ea"/>
            </a:endParaRPr>
          </a:p>
          <a:p>
            <a:pPr marL="285750" indent="-285750">
              <a:buFont typeface="Wingdings" panose="05000000000000000000" pitchFamily="2" charset="2"/>
              <a:buChar char="q"/>
            </a:pPr>
            <a:endParaRPr lang="en-IN" altLang="en-US" dirty="0">
              <a:effectLst>
                <a:outerShdw blurRad="38100" dist="19050" dir="2700000" algn="tl" rotWithShape="0">
                  <a:schemeClr val="dk1">
                    <a:alpha val="40000"/>
                  </a:schemeClr>
                </a:outerShdw>
              </a:effectLst>
              <a:sym typeface="+mn-ea"/>
            </a:endParaRPr>
          </a:p>
          <a:p>
            <a:endParaRPr lang="en-IN" altLang="en-US" dirty="0">
              <a:solidFill>
                <a:schemeClr val="tx1"/>
              </a:solidFill>
              <a:effectLst>
                <a:outerShdw blurRad="38100" dist="19050" dir="2700000" algn="tl" rotWithShape="0">
                  <a:schemeClr val="dk1">
                    <a:alpha val="40000"/>
                  </a:schemeClr>
                </a:outerShdw>
              </a:effectLst>
              <a:sym typeface="+mn-ea"/>
            </a:endParaRPr>
          </a:p>
          <a:p>
            <a:pPr algn="ctr"/>
            <a:endParaRPr lang="en-US" b="1" dirty="0"/>
          </a:p>
          <a:p>
            <a:pPr indent="0" algn="ctr">
              <a:buFont typeface="Wingdings" panose="05000000000000000000" pitchFamily="2" charset="2"/>
              <a:buNone/>
            </a:pPr>
            <a:endParaRPr lang="en-IN" altLang="en-US" dirty="0">
              <a:sym typeface="+mn-ea"/>
            </a:endParaRPr>
          </a:p>
          <a:p>
            <a:pPr indent="0">
              <a:buFont typeface="Wingdings" panose="05000000000000000000" pitchFamily="2" charset="2"/>
              <a:buNone/>
            </a:pPr>
            <a:endParaRPr lang="en-US" dirty="0"/>
          </a:p>
        </p:txBody>
      </p:sp>
      <p:pic>
        <p:nvPicPr>
          <p:cNvPr id="12" name="Picture 1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889240" y="563582"/>
            <a:ext cx="4001058" cy="6070898"/>
          </a:xfrm>
          <a:prstGeom prst="rect">
            <a:avLst/>
          </a:prstGeom>
        </p:spPr>
      </p:pic>
      <p:sp>
        <p:nvSpPr>
          <p:cNvPr id="14" name="Rectangle 13"/>
          <p:cNvSpPr/>
          <p:nvPr/>
        </p:nvSpPr>
        <p:spPr>
          <a:xfrm>
            <a:off x="8952071" y="132695"/>
            <a:ext cx="1644874" cy="430887"/>
          </a:xfrm>
          <a:prstGeom prst="rect">
            <a:avLst/>
          </a:prstGeom>
          <a:noFill/>
        </p:spPr>
        <p:txBody>
          <a:bodyPr wrap="none" lIns="91440" tIns="45720" rIns="91440" bIns="45720">
            <a:spAutoFit/>
          </a:bodyPr>
          <a:lstStyle/>
          <a:p>
            <a:pPr algn="ctr"/>
            <a:r>
              <a:rPr lang="en-IN" sz="2200" b="1" u="sng"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System Flow</a:t>
            </a:r>
            <a:endParaRPr lang="en-IN" sz="2200" b="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 y="101600"/>
            <a:ext cx="7370445" cy="3630930"/>
          </a:xfrm>
          <a:prstGeom prst="rect">
            <a:avLst/>
          </a:prstGeom>
          <a:noFill/>
        </p:spPr>
        <p:txBody>
          <a:bodyPr wrap="square" rtlCol="0">
            <a:spAutoFit/>
          </a:bodyPr>
          <a:lstStyle/>
          <a:p>
            <a:pPr algn="ctr"/>
            <a:r>
              <a:rPr lang="en-IN" b="1" dirty="0"/>
              <a:t>TRAFFIC CLEARANCE</a:t>
            </a:r>
            <a:endParaRPr lang="en-IN" b="1" dirty="0"/>
          </a:p>
          <a:p>
            <a:pPr marL="285750" indent="-285750">
              <a:buFont typeface="Wingdings" panose="05000000000000000000" pitchFamily="2" charset="2"/>
              <a:buChar char="q"/>
            </a:pPr>
            <a:r>
              <a:rPr lang="en-IN" dirty="0"/>
              <a:t>A trained neural network will</a:t>
            </a:r>
            <a:r>
              <a:rPr lang="en-IN" b="1" dirty="0"/>
              <a:t> detect the siren sound</a:t>
            </a:r>
            <a:r>
              <a:rPr lang="en-IN" dirty="0"/>
              <a:t> and this signal will be passed to the traffic signal and will make it </a:t>
            </a:r>
            <a:r>
              <a:rPr lang="en-IN" b="1" dirty="0"/>
              <a:t>green. </a:t>
            </a:r>
            <a:endParaRPr lang="en-IN" b="1" dirty="0"/>
          </a:p>
          <a:p>
            <a:pPr marL="285750" indent="-285750">
              <a:buFont typeface="Wingdings" panose="05000000000000000000" pitchFamily="2" charset="2"/>
              <a:buChar char="q"/>
            </a:pPr>
            <a:r>
              <a:rPr lang="en-IN" dirty="0"/>
              <a:t>It will remain green for a specific time even after the siren sound fades. </a:t>
            </a:r>
            <a:endParaRPr lang="en-IN" dirty="0"/>
          </a:p>
          <a:p>
            <a:pPr marL="285750" indent="-285750">
              <a:buFont typeface="Wingdings" panose="05000000000000000000" pitchFamily="2" charset="2"/>
              <a:buChar char="q"/>
            </a:pPr>
            <a:endParaRPr lang="en-IN" dirty="0"/>
          </a:p>
          <a:p>
            <a:pPr algn="ctr"/>
            <a:r>
              <a:rPr lang="en-IN" sz="2000" b="1" dirty="0"/>
              <a:t>INTERFACES </a:t>
            </a:r>
            <a:endParaRPr lang="en-IN" sz="2000" b="1" dirty="0"/>
          </a:p>
          <a:p>
            <a:pPr marL="342900" indent="-342900">
              <a:buFont typeface="Wingdings" panose="05000000000000000000" pitchFamily="2" charset="2"/>
              <a:buChar char="q"/>
            </a:pPr>
            <a:r>
              <a:rPr lang="en-IN" sz="2000" dirty="0"/>
              <a:t>The users(optional) and hospitals have to register.</a:t>
            </a:r>
            <a:endParaRPr lang="en-IN" sz="2000" dirty="0"/>
          </a:p>
          <a:p>
            <a:pPr marL="342900" indent="-342900">
              <a:buFont typeface="Wingdings" panose="05000000000000000000" pitchFamily="2" charset="2"/>
              <a:buChar char="q"/>
            </a:pPr>
            <a:r>
              <a:rPr lang="en-IN" sz="2000" dirty="0"/>
              <a:t>The ambulance driver will be shown the </a:t>
            </a:r>
            <a:r>
              <a:rPr lang="en-IN" sz="2000" b="1" dirty="0"/>
              <a:t>shortest path</a:t>
            </a:r>
            <a:r>
              <a:rPr lang="en-IN" sz="2000" dirty="0"/>
              <a:t> to the medical emergency location. </a:t>
            </a:r>
            <a:endParaRPr lang="en-IN" sz="2000" dirty="0"/>
          </a:p>
          <a:p>
            <a:pPr marL="342900" indent="-342900">
              <a:buFont typeface="Wingdings" panose="05000000000000000000" pitchFamily="2" charset="2"/>
              <a:buChar char="q"/>
            </a:pPr>
            <a:r>
              <a:rPr lang="en-IN" sz="2000" dirty="0"/>
              <a:t>It is a </a:t>
            </a:r>
            <a:r>
              <a:rPr lang="en-IN" sz="2000" b="1" dirty="0"/>
              <a:t>cross platform system</a:t>
            </a:r>
            <a:r>
              <a:rPr lang="en-IN" sz="2000" dirty="0"/>
              <a:t>, working on iOS, Android and Desktop.</a:t>
            </a:r>
            <a:endParaRPr lang="en-IN" sz="2000" dirty="0"/>
          </a:p>
          <a:p>
            <a:pPr marL="342900" indent="-342900">
              <a:buFont typeface="Wingdings" panose="05000000000000000000" pitchFamily="2" charset="2"/>
              <a:buChar char="q"/>
            </a:pPr>
            <a:endParaRPr lang="en-IN" sz="2000" dirty="0"/>
          </a:p>
        </p:txBody>
      </p:sp>
      <p:sp>
        <p:nvSpPr>
          <p:cNvPr id="15" name="TextBox 14"/>
          <p:cNvSpPr txBox="1"/>
          <p:nvPr/>
        </p:nvSpPr>
        <p:spPr>
          <a:xfrm>
            <a:off x="7580614" y="3729792"/>
            <a:ext cx="4398745" cy="2723823"/>
          </a:xfrm>
          <a:prstGeom prst="rect">
            <a:avLst/>
          </a:prstGeom>
          <a:noFill/>
        </p:spPr>
        <p:txBody>
          <a:bodyPr wrap="square" rtlCol="0">
            <a:spAutoFit/>
          </a:bodyPr>
          <a:lstStyle/>
          <a:p>
            <a:pPr algn="ctr"/>
            <a:endParaRPr lang="en-US"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endParaRPr>
          </a:p>
          <a:p>
            <a:pPr algn="ctr"/>
            <a:r>
              <a:rPr lang="en-US" sz="24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sym typeface="+mn-ea"/>
              </a:rPr>
              <a:t>Dependencies</a:t>
            </a:r>
            <a:endParaRPr lang="en-US" b="1" i="1" u="sng" dirty="0">
              <a:solidFill>
                <a:schemeClr val="accent5">
                  <a:lumMod val="75000"/>
                </a:schemeClr>
              </a:solidFill>
            </a:endParaRPr>
          </a:p>
          <a:p>
            <a:pPr marL="285750" indent="-285750">
              <a:buFont typeface="Wingdings" panose="05000000000000000000" charset="0"/>
              <a:buChar char="§"/>
            </a:pPr>
            <a:endParaRPr lang="en-IN" dirty="0">
              <a:sym typeface="+mn-ea"/>
            </a:endParaRPr>
          </a:p>
          <a:p>
            <a:pPr marL="342900" indent="-342900">
              <a:buFont typeface="Wingdings" panose="05000000000000000000" pitchFamily="2" charset="2"/>
              <a:buChar char="q"/>
            </a:pPr>
            <a:r>
              <a:rPr lang="en-IN" sz="2100" dirty="0">
                <a:sym typeface="+mn-ea"/>
              </a:rPr>
              <a:t>Requires </a:t>
            </a:r>
            <a:r>
              <a:rPr lang="en-IN" sz="2100" dirty="0" err="1">
                <a:sym typeface="+mn-ea"/>
              </a:rPr>
              <a:t>atleast</a:t>
            </a:r>
            <a:r>
              <a:rPr lang="en-IN" sz="2100" dirty="0">
                <a:sym typeface="+mn-ea"/>
              </a:rPr>
              <a:t> </a:t>
            </a:r>
            <a:r>
              <a:rPr lang="en-IN" sz="2100" b="1" dirty="0">
                <a:sym typeface="+mn-ea"/>
              </a:rPr>
              <a:t>Android version Jellybean and higher , IOS 4.3.</a:t>
            </a:r>
            <a:endParaRPr lang="en-IN" sz="2100" b="1" dirty="0">
              <a:sym typeface="+mn-ea"/>
            </a:endParaRPr>
          </a:p>
          <a:p>
            <a:endParaRPr lang="en-IN" sz="2100" b="1" dirty="0">
              <a:sym typeface="+mn-ea"/>
            </a:endParaRPr>
          </a:p>
          <a:p>
            <a:pPr marL="342900" indent="-342900">
              <a:buFont typeface="Wingdings" panose="05000000000000000000" pitchFamily="2" charset="2"/>
              <a:buChar char="q"/>
            </a:pPr>
            <a:r>
              <a:rPr lang="en-IN" sz="2100" b="1" dirty="0">
                <a:sym typeface="+mn-ea"/>
              </a:rPr>
              <a:t>Hardware components and their installation and power supply</a:t>
            </a:r>
            <a:endParaRPr lang="en-IN" sz="2100" dirty="0"/>
          </a:p>
        </p:txBody>
      </p:sp>
      <p:pic>
        <p:nvPicPr>
          <p:cNvPr id="17" name="Picture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4125" y="101600"/>
            <a:ext cx="2385475" cy="3921760"/>
          </a:xfrm>
          <a:prstGeom prst="rect">
            <a:avLst/>
          </a:prstGeom>
        </p:spPr>
      </p:pic>
      <p:sp>
        <p:nvSpPr>
          <p:cNvPr id="22" name="TextBox 9"/>
          <p:cNvSpPr txBox="1"/>
          <p:nvPr/>
        </p:nvSpPr>
        <p:spPr>
          <a:xfrm>
            <a:off x="171467" y="3535681"/>
            <a:ext cx="7198444" cy="3185487"/>
          </a:xfrm>
          <a:prstGeom prst="rect">
            <a:avLst/>
          </a:prstGeom>
          <a:noFill/>
        </p:spPr>
        <p:txBody>
          <a:bodyPr wrap="square" rtlCol="0">
            <a:spAutoFit/>
          </a:bodyPr>
          <a:lstStyle/>
          <a:p>
            <a:pPr algn="ctr"/>
            <a:r>
              <a:rPr lang="en-IN" sz="25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cs typeface="Calibri" panose="020F0502020204030204" pitchFamily="34" charset="0"/>
                <a:sym typeface="+mn-ea"/>
              </a:rPr>
              <a:t>Technology Stack</a:t>
            </a:r>
            <a:endParaRPr lang="en-IN" sz="2500" b="1" i="1" u="sng" dirty="0">
              <a:solidFill>
                <a:schemeClr val="accent5">
                  <a:lumMod val="75000"/>
                </a:schemeClr>
              </a:solidFill>
              <a:latin typeface="Calibri" panose="020F0502020204030204" pitchFamily="34" charset="0"/>
              <a:cs typeface="Calibri" panose="020F0502020204030204" pitchFamily="34" charset="0"/>
              <a:sym typeface="+mn-ea"/>
            </a:endParaRPr>
          </a:p>
          <a:p>
            <a:pPr marL="285750" indent="-285750">
              <a:spcBef>
                <a:spcPts val="600"/>
              </a:spcBef>
              <a:buFont typeface="Arial" panose="020B0604020202020204" pitchFamily="34" charset="0"/>
              <a:buChar char="•"/>
            </a:pPr>
            <a:endParaRPr lang="en-IN" sz="1600" b="1" dirty="0">
              <a:latin typeface="Calibri" panose="020F0502020204030204" pitchFamily="34" charset="0"/>
              <a:cs typeface="Calibri" panose="020F0502020204030204" pitchFamily="34" charset="0"/>
              <a:sym typeface="+mn-ea"/>
            </a:endParaRPr>
          </a:p>
          <a:p>
            <a:pPr marL="342900" indent="-342900">
              <a:spcBef>
                <a:spcPts val="600"/>
              </a:spcBef>
              <a:buFont typeface="Wingdings" panose="05000000000000000000" pitchFamily="2" charset="2"/>
              <a:buChar char="q"/>
            </a:pPr>
            <a:r>
              <a:rPr lang="en-IN" sz="2000" b="1" dirty="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sym typeface="+mn-ea"/>
              </a:rPr>
              <a:t>Modern Technology</a:t>
            </a:r>
            <a:r>
              <a:rPr lang="en-IN" sz="2000" b="1" dirty="0">
                <a:latin typeface="Calibri" panose="020F0502020204030204" pitchFamily="34" charset="0"/>
                <a:cs typeface="Calibri" panose="020F0502020204030204" pitchFamily="34" charset="0"/>
                <a:sym typeface="+mn-ea"/>
              </a:rPr>
              <a:t> </a:t>
            </a:r>
            <a:r>
              <a:rPr lang="en-IN" sz="2000" dirty="0">
                <a:latin typeface="Calibri" panose="020F0502020204030204" pitchFamily="34" charset="0"/>
                <a:cs typeface="Calibri" panose="020F0502020204030204" pitchFamily="34" charset="0"/>
                <a:sym typeface="+mn-ea"/>
              </a:rPr>
              <a:t>:-  Machine learning, Deep learning, 		            	            	        IOT.</a:t>
            </a:r>
            <a:endParaRPr lang="en-IN" sz="2000" dirty="0"/>
          </a:p>
          <a:p>
            <a:pPr marL="342900" indent="-342900">
              <a:spcBef>
                <a:spcPts val="600"/>
              </a:spcBef>
              <a:buFont typeface="Wingdings" panose="05000000000000000000" pitchFamily="2" charset="2"/>
              <a:buChar char="q"/>
            </a:pPr>
            <a:r>
              <a:rPr lang="en-IN" sz="2000" b="1" dirty="0">
                <a:effectLst>
                  <a:outerShdw blurRad="38100" dist="19050" dir="2700000" algn="tl" rotWithShape="0">
                    <a:schemeClr val="dk1">
                      <a:alpha val="40000"/>
                    </a:schemeClr>
                  </a:outerShdw>
                </a:effectLst>
              </a:rPr>
              <a:t>Server Side </a:t>
            </a:r>
            <a:r>
              <a:rPr lang="en-IN" sz="2000" dirty="0"/>
              <a:t>:- Android Studio, Android SDK ,Python , Firebase  .</a:t>
            </a:r>
            <a:endParaRPr lang="en-IN" sz="2000" dirty="0"/>
          </a:p>
          <a:p>
            <a:pPr marL="342900" indent="-342900" algn="just">
              <a:spcBef>
                <a:spcPts val="600"/>
              </a:spcBef>
              <a:buFont typeface="Wingdings" panose="05000000000000000000" pitchFamily="2" charset="2"/>
              <a:buChar char="q"/>
            </a:pPr>
            <a:r>
              <a:rPr lang="en-IN" sz="2000" b="1" dirty="0">
                <a:effectLst>
                  <a:outerShdw blurRad="38100" dist="19050" dir="2700000" algn="tl" rotWithShape="0">
                    <a:schemeClr val="dk1">
                      <a:alpha val="40000"/>
                    </a:schemeClr>
                  </a:outerShdw>
                </a:effectLst>
                <a:sym typeface="+mn-ea"/>
              </a:rPr>
              <a:t>Hardware Components </a:t>
            </a:r>
            <a:r>
              <a:rPr lang="en-IN" sz="2000" dirty="0">
                <a:effectLst>
                  <a:outerShdw blurRad="38100" dist="19050" dir="2700000" algn="tl" rotWithShape="0">
                    <a:schemeClr val="dk1">
                      <a:alpha val="40000"/>
                    </a:schemeClr>
                  </a:outerShdw>
                </a:effectLst>
                <a:sym typeface="+mn-ea"/>
              </a:rPr>
              <a:t>:- Raspberry pi , Raspberry Mic ,Arduino, 			    MEMS  and Vibration Sensors, LCD, 			    Buzzer, GSM and GPS  module.</a:t>
            </a:r>
            <a:endParaRPr lang="en-IN" sz="2000" dirty="0">
              <a:effectLst>
                <a:outerShdw blurRad="38100" dist="19050" dir="2700000" algn="tl" rotWithShape="0">
                  <a:schemeClr val="dk1">
                    <a:alpha val="40000"/>
                  </a:schemeClr>
                </a:outerShdw>
              </a:effectLst>
              <a:sym typeface="+mn-ea"/>
            </a:endParaRPr>
          </a:p>
          <a:p>
            <a:pPr marL="342900" indent="-342900">
              <a:buFont typeface="Wingdings" panose="05000000000000000000" pitchFamily="2" charset="2"/>
              <a:buChar char="q"/>
            </a:pPr>
            <a:r>
              <a:rPr lang="en-IN" sz="2000" b="1" dirty="0">
                <a:effectLst>
                  <a:outerShdw blurRad="38100" dist="38100" dir="2700000" algn="tl">
                    <a:srgbClr val="000000">
                      <a:alpha val="43137"/>
                    </a:srgbClr>
                  </a:outerShdw>
                </a:effectLst>
              </a:rPr>
              <a:t>Languages</a:t>
            </a:r>
            <a:r>
              <a:rPr lang="en-IN" sz="2000" dirty="0"/>
              <a:t> : - Arduino </a:t>
            </a:r>
            <a:endParaRPr lang="en-IN" sz="2000" dirty="0"/>
          </a:p>
        </p:txBody>
      </p:sp>
      <p:cxnSp>
        <p:nvCxnSpPr>
          <p:cNvPr id="24" name="Straight Connector 23"/>
          <p:cNvCxnSpPr/>
          <p:nvPr/>
        </p:nvCxnSpPr>
        <p:spPr>
          <a:xfrm>
            <a:off x="325120" y="3535681"/>
            <a:ext cx="679704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9005570" y="183792"/>
            <a:ext cx="1672590" cy="477054"/>
          </a:xfrm>
          <a:prstGeom prst="rect">
            <a:avLst/>
          </a:prstGeom>
          <a:noFill/>
        </p:spPr>
        <p:txBody>
          <a:bodyPr wrap="square" rtlCol="0">
            <a:spAutoFit/>
          </a:bodyPr>
          <a:lstStyle/>
          <a:p>
            <a:pPr algn="ctr"/>
            <a:r>
              <a:rPr lang="en-IN" altLang="en-US" sz="25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Use Case  </a:t>
            </a:r>
            <a:endParaRPr lang="en-IN" altLang="en-US" sz="2500" b="1" i="1" u="sng"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780530" y="870806"/>
            <a:ext cx="4913630" cy="5757959"/>
          </a:xfrm>
          <a:prstGeom prst="rect">
            <a:avLst/>
          </a:prstGeom>
        </p:spPr>
      </p:pic>
      <p:sp>
        <p:nvSpPr>
          <p:cNvPr id="12" name="Speech Bubble: Rectangle 11"/>
          <p:cNvSpPr/>
          <p:nvPr/>
        </p:nvSpPr>
        <p:spPr>
          <a:xfrm>
            <a:off x="365760" y="355600"/>
            <a:ext cx="5527040" cy="5577840"/>
          </a:xfrm>
          <a:prstGeom prst="wedgeRectCallou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2400" b="1" u="sng" dirty="0">
                <a:solidFill>
                  <a:schemeClr val="tx1"/>
                </a:solidFill>
              </a:rPr>
              <a:t>SHOWSTOPPER</a:t>
            </a:r>
            <a:endParaRPr lang="en-IN" altLang="en-US" sz="1200" b="1" u="sng" dirty="0">
              <a:solidFill>
                <a:schemeClr val="tx1"/>
              </a:solidFill>
            </a:endParaRPr>
          </a:p>
          <a:p>
            <a:pPr lvl="0" algn="ctr"/>
            <a:endParaRPr lang="en-IN" altLang="en-US" sz="2400" b="1" dirty="0">
              <a:solidFill>
                <a:schemeClr val="tx1"/>
              </a:solidFill>
            </a:endParaRPr>
          </a:p>
          <a:p>
            <a:pPr lvl="0" algn="ctr"/>
            <a:r>
              <a:rPr lang="en-IN" altLang="en-US" b="1" dirty="0">
                <a:solidFill>
                  <a:schemeClr val="tx1"/>
                </a:solidFill>
              </a:rPr>
              <a:t> AI MEDICAL ASSITANT BOT</a:t>
            </a:r>
            <a:endParaRPr lang="en-US" dirty="0"/>
          </a:p>
          <a:p>
            <a:pPr marL="285750" lvl="0" indent="-285750">
              <a:buFont typeface="Wingdings" panose="05000000000000000000" pitchFamily="2" charset="2"/>
              <a:buChar char="q"/>
            </a:pPr>
            <a:endParaRPr lang="en-US" dirty="0"/>
          </a:p>
          <a:p>
            <a:pPr marL="285750" lvl="0" indent="-285750">
              <a:buFont typeface="Wingdings" panose="05000000000000000000" pitchFamily="2" charset="2"/>
              <a:buChar char="q"/>
            </a:pPr>
            <a:r>
              <a:rPr lang="en-US" dirty="0">
                <a:solidFill>
                  <a:schemeClr val="tx1"/>
                </a:solidFill>
              </a:rPr>
              <a:t>This mechanism becomes active when an ambulance is  referenced and communes with  the user even before the ambulance arrives.</a:t>
            </a:r>
            <a:endParaRPr lang="en-US" dirty="0">
              <a:solidFill>
                <a:schemeClr val="tx1"/>
              </a:solidFill>
            </a:endParaRPr>
          </a:p>
          <a:p>
            <a:pPr marL="285750" lvl="0" indent="-285750">
              <a:buFont typeface="Wingdings" panose="05000000000000000000" pitchFamily="2" charset="2"/>
              <a:buChar char="q"/>
            </a:pPr>
            <a:endParaRPr lang="en-IN" dirty="0">
              <a:solidFill>
                <a:schemeClr val="tx1"/>
              </a:solidFill>
            </a:endParaRPr>
          </a:p>
          <a:p>
            <a:pPr marL="285750" lvl="0" indent="-285750">
              <a:buFont typeface="Wingdings" panose="05000000000000000000" pitchFamily="2" charset="2"/>
              <a:buChar char="q"/>
            </a:pPr>
            <a:r>
              <a:rPr lang="en-US" dirty="0">
                <a:solidFill>
                  <a:schemeClr val="tx1"/>
                </a:solidFill>
              </a:rPr>
              <a:t>This feature enables the user to input his symptoms and the trained DNN model</a:t>
            </a:r>
            <a:r>
              <a:rPr lang="en-US" b="1" dirty="0">
                <a:solidFill>
                  <a:schemeClr val="tx1"/>
                </a:solidFill>
              </a:rPr>
              <a:t> predicts the medical condition </a:t>
            </a:r>
            <a:r>
              <a:rPr lang="en-US" dirty="0">
                <a:solidFill>
                  <a:schemeClr val="tx1"/>
                </a:solidFill>
              </a:rPr>
              <a:t>in accordance with the symptoms. </a:t>
            </a:r>
            <a:endParaRPr lang="en-US" dirty="0">
              <a:solidFill>
                <a:schemeClr val="tx1"/>
              </a:solidFill>
            </a:endParaRPr>
          </a:p>
          <a:p>
            <a:pPr marL="285750" lvl="0" indent="-285750">
              <a:buFont typeface="Wingdings" panose="05000000000000000000" pitchFamily="2" charset="2"/>
              <a:buChar char="q"/>
            </a:pPr>
            <a:endParaRPr lang="en-IN" dirty="0">
              <a:solidFill>
                <a:schemeClr val="tx1"/>
              </a:solidFill>
            </a:endParaRPr>
          </a:p>
          <a:p>
            <a:pPr marL="285750" lvl="0" indent="-285750">
              <a:buFont typeface="Wingdings" panose="05000000000000000000" pitchFamily="2" charset="2"/>
              <a:buChar char="q"/>
            </a:pPr>
            <a:r>
              <a:rPr lang="en-US" dirty="0">
                <a:solidFill>
                  <a:schemeClr val="tx1"/>
                </a:solidFill>
              </a:rPr>
              <a:t>It also provides</a:t>
            </a:r>
            <a:r>
              <a:rPr lang="en-US" b="1" dirty="0">
                <a:solidFill>
                  <a:schemeClr val="tx1"/>
                </a:solidFill>
              </a:rPr>
              <a:t> precautionary measures</a:t>
            </a:r>
            <a:r>
              <a:rPr lang="en-US" dirty="0">
                <a:solidFill>
                  <a:schemeClr val="tx1"/>
                </a:solidFill>
              </a:rPr>
              <a:t> for the same, which helps in giving apt assistance to the user before reaching the hospital. </a:t>
            </a:r>
            <a:endParaRPr lang="en-US" dirty="0">
              <a:solidFill>
                <a:schemeClr val="tx1"/>
              </a:solidFill>
            </a:endParaRPr>
          </a:p>
          <a:p>
            <a:pPr marL="285750" lvl="0" indent="-285750">
              <a:buFont typeface="Wingdings" panose="05000000000000000000" pitchFamily="2" charset="2"/>
              <a:buChar char="q"/>
            </a:pPr>
            <a:endParaRPr lang="en-US" dirty="0">
              <a:solidFill>
                <a:schemeClr val="tx1"/>
              </a:solidFill>
            </a:endParaRPr>
          </a:p>
          <a:p>
            <a:pPr marL="285750" lvl="0" indent="-285750">
              <a:buFont typeface="Wingdings" panose="05000000000000000000" pitchFamily="2" charset="2"/>
              <a:buChar char="q"/>
            </a:pPr>
            <a:r>
              <a:rPr lang="en-US" dirty="0">
                <a:solidFill>
                  <a:schemeClr val="tx1"/>
                </a:solidFill>
              </a:rPr>
              <a:t>The user can </a:t>
            </a:r>
            <a:r>
              <a:rPr lang="en-US" b="1" dirty="0">
                <a:solidFill>
                  <a:schemeClr val="tx1"/>
                </a:solidFill>
              </a:rPr>
              <a:t>speak to the bot </a:t>
            </a:r>
            <a:r>
              <a:rPr lang="en-US" dirty="0">
                <a:solidFill>
                  <a:schemeClr val="tx1"/>
                </a:solidFill>
              </a:rPr>
              <a:t>and all the necessary details will be sent to the hospital.</a:t>
            </a:r>
            <a:endParaRPr lang="en-IN"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3571</Words>
  <Application>WPS Presentation</Application>
  <PresentationFormat>Widescreen</PresentationFormat>
  <Paragraphs>76</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SimSun</vt:lpstr>
      <vt:lpstr>Wingdings</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arpit bhat</dc:creator>
  <cp:lastModifiedBy>abhis</cp:lastModifiedBy>
  <cp:revision>129</cp:revision>
  <dcterms:created xsi:type="dcterms:W3CDTF">2020-02-17T14:39:00Z</dcterms:created>
  <dcterms:modified xsi:type="dcterms:W3CDTF">2020-02-27T02:49:33Z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1033-11.2.0.9085</vt:lpwstr>
  </property>
</Properties>
</file>