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258" r:id="rId3"/>
    <p:sldId id="257" r:id="rId4"/>
    <p:sldId id="262" r:id="rId5"/>
    <p:sldId id="259" r:id="rId6"/>
    <p:sldId id="260" r:id="rId7"/>
    <p:sldId id="261" r:id="rId8"/>
    <p:sldId id="263" r:id="rId9"/>
    <p:sldId id="264" r:id="rId10"/>
    <p:sldId id="290" r:id="rId11"/>
    <p:sldId id="266" r:id="rId12"/>
    <p:sldId id="267" r:id="rId13"/>
    <p:sldId id="274" r:id="rId14"/>
    <p:sldId id="275" r:id="rId15"/>
    <p:sldId id="278" r:id="rId16"/>
    <p:sldId id="276" r:id="rId17"/>
    <p:sldId id="277" r:id="rId18"/>
    <p:sldId id="292" r:id="rId19"/>
    <p:sldId id="281" r:id="rId20"/>
    <p:sldId id="293" r:id="rId21"/>
    <p:sldId id="282" r:id="rId22"/>
    <p:sldId id="294" r:id="rId23"/>
    <p:sldId id="295" r:id="rId24"/>
    <p:sldId id="296" r:id="rId25"/>
    <p:sldId id="297" r:id="rId26"/>
    <p:sldId id="298" r:id="rId27"/>
    <p:sldId id="299" r:id="rId28"/>
    <p:sldId id="300" r:id="rId29"/>
    <p:sldId id="301" r:id="rId30"/>
    <p:sldId id="302" r:id="rId31"/>
    <p:sldId id="305" r:id="rId32"/>
    <p:sldId id="303" r:id="rId33"/>
    <p:sldId id="306" r:id="rId34"/>
    <p:sldId id="307" r:id="rId35"/>
    <p:sldId id="304" r:id="rId36"/>
    <p:sldId id="308" r:id="rId37"/>
    <p:sldId id="309" r:id="rId38"/>
    <p:sldId id="310" r:id="rId39"/>
    <p:sldId id="311" r:id="rId40"/>
    <p:sldId id="312" r:id="rId41"/>
    <p:sldId id="313" r:id="rId42"/>
    <p:sldId id="314" r:id="rId43"/>
    <p:sldId id="315" r:id="rId44"/>
    <p:sldId id="316" r:id="rId45"/>
    <p:sldId id="317" r:id="rId46"/>
    <p:sldId id="280" r:id="rId47"/>
    <p:sldId id="289"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A50D0D-0667-4A8D-B3F3-4926233E0B42}" type="datetimeFigureOut">
              <a:rPr lang="en-US" smtClean="0"/>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3E5D3-3C26-4B1D-899B-BAF0C8C934A8}" type="slidenum">
              <a:rPr lang="en-US" smtClean="0"/>
              <a:t>‹#›</a:t>
            </a:fld>
            <a:endParaRPr lang="en-US"/>
          </a:p>
        </p:txBody>
      </p:sp>
    </p:spTree>
    <p:extLst>
      <p:ext uri="{BB962C8B-B14F-4D97-AF65-F5344CB8AC3E}">
        <p14:creationId xmlns:p14="http://schemas.microsoft.com/office/powerpoint/2010/main" val="317326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793E5D3-3C26-4B1D-899B-BAF0C8C934A8}" type="slidenum">
              <a:rPr lang="en-US" smtClean="0"/>
              <a:t>1</a:t>
            </a:fld>
            <a:endParaRPr lang="en-US"/>
          </a:p>
        </p:txBody>
      </p:sp>
    </p:spTree>
    <p:extLst>
      <p:ext uri="{BB962C8B-B14F-4D97-AF65-F5344CB8AC3E}">
        <p14:creationId xmlns:p14="http://schemas.microsoft.com/office/powerpoint/2010/main" val="202179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2/20/2020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95FCC764-DAE0-4EBF-A6F7-1FF471CB0601}"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05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181492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74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21C7C197-28B6-47D8-8475-CEE111295B0B}" type="datetimeFigureOut">
              <a:rPr lang="en-US" smtClean="0"/>
              <a:t>2/20/2020</a:t>
            </a:fld>
            <a:endParaRPr lang="en-US"/>
          </a:p>
        </p:txBody>
      </p:sp>
      <p:sp>
        <p:nvSpPr>
          <p:cNvPr id="12" name="Slide Number Placeholder 11"/>
          <p:cNvSpPr>
            <a:spLocks noGrp="1"/>
          </p:cNvSpPr>
          <p:nvPr>
            <p:ph type="sldNum" sz="quarter" idx="15"/>
          </p:nvPr>
        </p:nvSpPr>
        <p:spPr/>
        <p:txBody>
          <a:bodyPr/>
          <a:lstStyle/>
          <a:p>
            <a:fld id="{95FCC764-DAE0-4EBF-A6F7-1FF471CB0601}"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417873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253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7C197-28B6-47D8-8475-CEE111295B0B}"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450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7C197-28B6-47D8-8475-CEE111295B0B}"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532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7C197-28B6-47D8-8475-CEE111295B0B}"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50079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7C197-28B6-47D8-8475-CEE111295B0B}"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237130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C197-28B6-47D8-8475-CEE111295B0B}"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397815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1C7C197-28B6-47D8-8475-CEE111295B0B}"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678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1C7C197-28B6-47D8-8475-CEE111295B0B}" type="datetimeFigureOut">
              <a:rPr lang="en-US" smtClean="0"/>
              <a:t>2/20/2020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44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C7C197-28B6-47D8-8475-CEE111295B0B}" type="datetimeFigureOut">
              <a:rPr lang="en-US" smtClean="0"/>
              <a:t>2/20/2020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5FCC764-DAE0-4EBF-A6F7-1FF471CB0601}" type="slidenum">
              <a:rPr lang="en-US" smtClean="0"/>
              <a:t>‹#›</a:t>
            </a:fld>
            <a:endParaRPr lang="en-US"/>
          </a:p>
        </p:txBody>
      </p:sp>
    </p:spTree>
    <p:extLst>
      <p:ext uri="{BB962C8B-B14F-4D97-AF65-F5344CB8AC3E}">
        <p14:creationId xmlns:p14="http://schemas.microsoft.com/office/powerpoint/2010/main" val="4663279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ios-driver.github.io/ios-driver/" TargetMode="External"/><Relationship Id="rId2" Type="http://schemas.openxmlformats.org/officeDocument/2006/relationships/hyperlink" Target="http://code.google.com/p/selenium/wiki/OperaDriver" TargetMode="External"/><Relationship Id="rId1" Type="http://schemas.openxmlformats.org/officeDocument/2006/relationships/slideLayout" Target="../slideLayouts/slideLayout12.xml"/><Relationship Id="rId5" Type="http://schemas.openxmlformats.org/officeDocument/2006/relationships/hyperlink" Target="http://selendroid.io/" TargetMode="External"/><Relationship Id="rId4" Type="http://schemas.openxmlformats.org/officeDocument/2006/relationships/hyperlink" Target="http://appium.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file:///C:\HighmarkApps\DesktopServicesUse\workspaces\meb10\Practice\Selenium\src\HomePage.java" TargetMode="External"/><Relationship Id="rId2" Type="http://schemas.openxmlformats.org/officeDocument/2006/relationships/hyperlink" Target="file:///C:\HighmarkApps\DesktopServicesUse\workspaces\meb10\Practice\Selenium\src\LoginPage.java" TargetMode="External"/><Relationship Id="rId1" Type="http://schemas.openxmlformats.org/officeDocument/2006/relationships/slideLayout" Target="../slideLayouts/slideLayout12.xml"/><Relationship Id="rId4" Type="http://schemas.openxmlformats.org/officeDocument/2006/relationships/hyperlink" Target="file:///C:\HighmarkApps\DesktopServicesUse\workspaces\meb10\Practice\Selenium\src\LoginTest.jav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docs.seleniumhq.org/docs/appendix_migrating_from_rc_to_webdriver.jsp#migrating-to-webdriver-referenc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ookman Old Style" panose="02050604050505020204" pitchFamily="18" charset="0"/>
              </a:rPr>
              <a:t>Selenium</a:t>
            </a:r>
          </a:p>
        </p:txBody>
      </p:sp>
      <p:sp>
        <p:nvSpPr>
          <p:cNvPr id="3" name="Subtitle 2"/>
          <p:cNvSpPr>
            <a:spLocks noGrp="1"/>
          </p:cNvSpPr>
          <p:nvPr>
            <p:ph type="subTitle" idx="1"/>
          </p:nvPr>
        </p:nvSpPr>
        <p:spPr>
          <a:xfrm>
            <a:off x="1447800" y="4114800"/>
            <a:ext cx="6400800" cy="838200"/>
          </a:xfrm>
        </p:spPr>
        <p:txBody>
          <a:bodyPr>
            <a:normAutofit/>
          </a:bodyPr>
          <a:lstStyle/>
          <a:p>
            <a:pPr algn="r"/>
            <a:r>
              <a:rPr lang="en-US" sz="1400" i="1" dirty="0">
                <a:solidFill>
                  <a:schemeClr val="tx1"/>
                </a:solidFill>
                <a:latin typeface="Bookman Old Style" panose="02050604050505020204" pitchFamily="18" charset="0"/>
              </a:rPr>
              <a:t>Automated Testing Tool </a:t>
            </a:r>
          </a:p>
          <a:p>
            <a:pPr algn="r"/>
            <a:r>
              <a:rPr lang="en-US" sz="1400" i="1" dirty="0" err="1">
                <a:solidFill>
                  <a:schemeClr val="tx1"/>
                </a:solidFill>
                <a:latin typeface="Bookman Old Style" panose="02050604050505020204" pitchFamily="18" charset="0"/>
              </a:rPr>
              <a:t>Prsented</a:t>
            </a:r>
            <a:r>
              <a:rPr lang="en-US" sz="1400" i="1" dirty="0">
                <a:solidFill>
                  <a:schemeClr val="tx1"/>
                </a:solidFill>
                <a:latin typeface="Bookman Old Style" panose="02050604050505020204" pitchFamily="18" charset="0"/>
              </a:rPr>
              <a:t> By - </a:t>
            </a:r>
            <a:r>
              <a:rPr lang="en-US" sz="1400" i="1" dirty="0" err="1">
                <a:solidFill>
                  <a:schemeClr val="tx1"/>
                </a:solidFill>
                <a:latin typeface="Bookman Old Style" panose="02050604050505020204" pitchFamily="18" charset="0"/>
              </a:rPr>
              <a:t>Bhabani</a:t>
            </a:r>
            <a:endParaRPr lang="en-US" sz="1400" i="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99708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1"/>
            <a:r>
              <a:rPr lang="en-US" dirty="0"/>
              <a:t>Syntax</a:t>
            </a:r>
          </a:p>
          <a:p>
            <a:pPr lvl="2"/>
            <a:r>
              <a:rPr lang="en-US" dirty="0"/>
              <a:t>Has two parameters (both are not required)</a:t>
            </a:r>
          </a:p>
          <a:p>
            <a:pPr lvl="2"/>
            <a:r>
              <a:rPr lang="en-US" dirty="0"/>
              <a:t>Can view command requirements from the command reference tab</a:t>
            </a:r>
          </a:p>
          <a:p>
            <a:pPr lvl="1"/>
            <a:r>
              <a:rPr lang="en-US" dirty="0"/>
              <a:t>Parameters</a:t>
            </a:r>
          </a:p>
          <a:p>
            <a:pPr lvl="2"/>
            <a:r>
              <a:rPr lang="en-US" dirty="0"/>
              <a:t>Locators identify a UI Element on a page</a:t>
            </a:r>
          </a:p>
          <a:p>
            <a:pPr lvl="2"/>
            <a:r>
              <a:rPr lang="en-US" dirty="0"/>
              <a:t>Test Patterns are used for asserting or verifying</a:t>
            </a:r>
          </a:p>
          <a:p>
            <a:pPr lvl="2"/>
            <a:r>
              <a:rPr lang="en-US" dirty="0"/>
              <a:t>Selenium variable or Text Patterns that can be entered in input fields or drop down selections</a:t>
            </a:r>
          </a:p>
          <a:p>
            <a:pPr marL="114300"/>
            <a:endParaRPr lang="en-US" dirty="0"/>
          </a:p>
          <a:p>
            <a:endParaRPr lang="en-US" dirty="0"/>
          </a:p>
        </p:txBody>
      </p:sp>
      <p:sp>
        <p:nvSpPr>
          <p:cNvPr id="3" name="Title 2"/>
          <p:cNvSpPr>
            <a:spLocks noGrp="1"/>
          </p:cNvSpPr>
          <p:nvPr>
            <p:ph type="title"/>
          </p:nvPr>
        </p:nvSpPr>
        <p:spPr/>
        <p:txBody>
          <a:bodyPr/>
          <a:lstStyle/>
          <a:p>
            <a:r>
              <a:rPr lang="en-US" dirty="0">
                <a:latin typeface="Bookman Old Style" panose="02050604050505020204" pitchFamily="18" charset="0"/>
              </a:rPr>
              <a:t>Selenium IDE</a:t>
            </a:r>
            <a:endParaRPr lang="en-US" dirty="0"/>
          </a:p>
        </p:txBody>
      </p:sp>
    </p:spTree>
    <p:extLst>
      <p:ext uri="{BB962C8B-B14F-4D97-AF65-F5344CB8AC3E}">
        <p14:creationId xmlns:p14="http://schemas.microsoft.com/office/powerpoint/2010/main" val="145686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752600"/>
            <a:ext cx="8229600" cy="5181600"/>
          </a:xfrm>
        </p:spPr>
        <p:txBody>
          <a:bodyPr>
            <a:normAutofit lnSpcReduction="10000"/>
          </a:bodyPr>
          <a:lstStyle/>
          <a:p>
            <a:r>
              <a:rPr lang="en-US" sz="2600" dirty="0"/>
              <a:t>Locators</a:t>
            </a:r>
          </a:p>
          <a:p>
            <a:pPr lvl="1"/>
            <a:r>
              <a:rPr lang="en-US" dirty="0"/>
              <a:t>By Identifier</a:t>
            </a:r>
          </a:p>
          <a:p>
            <a:pPr lvl="2"/>
            <a:r>
              <a:rPr lang="en-US" dirty="0"/>
              <a:t>Used by default</a:t>
            </a:r>
          </a:p>
          <a:p>
            <a:pPr lvl="2"/>
            <a:r>
              <a:rPr lang="en-US" dirty="0"/>
              <a:t>Locator type is “</a:t>
            </a:r>
            <a:r>
              <a:rPr lang="en-US" dirty="0">
                <a:solidFill>
                  <a:srgbClr val="00B0F0"/>
                </a:solidFill>
              </a:rPr>
              <a:t>identifier</a:t>
            </a:r>
            <a:r>
              <a:rPr lang="en-US" dirty="0"/>
              <a:t>”</a:t>
            </a:r>
          </a:p>
          <a:p>
            <a:pPr lvl="2"/>
            <a:r>
              <a:rPr lang="en-US" dirty="0"/>
              <a:t>First element with id attribute value matching the location will be used</a:t>
            </a:r>
          </a:p>
          <a:p>
            <a:pPr lvl="2"/>
            <a:r>
              <a:rPr lang="en-US" dirty="0"/>
              <a:t>First element with a name attribute matching the location will be used if there are no id matches</a:t>
            </a:r>
          </a:p>
          <a:p>
            <a:pPr lvl="1"/>
            <a:r>
              <a:rPr lang="en-US" dirty="0"/>
              <a:t>By ID</a:t>
            </a:r>
          </a:p>
          <a:p>
            <a:pPr lvl="2"/>
            <a:r>
              <a:rPr lang="en-US" dirty="0"/>
              <a:t>More limited than the “</a:t>
            </a:r>
            <a:r>
              <a:rPr lang="en-US" dirty="0">
                <a:solidFill>
                  <a:srgbClr val="00B0F0"/>
                </a:solidFill>
              </a:rPr>
              <a:t>identifier</a:t>
            </a:r>
            <a:r>
              <a:rPr lang="en-US" dirty="0"/>
              <a:t>” type</a:t>
            </a:r>
          </a:p>
          <a:p>
            <a:pPr lvl="2"/>
            <a:r>
              <a:rPr lang="en-US" dirty="0"/>
              <a:t>Locator type is “</a:t>
            </a:r>
            <a:r>
              <a:rPr lang="en-US" dirty="0">
                <a:solidFill>
                  <a:srgbClr val="00B0F0"/>
                </a:solidFill>
              </a:rPr>
              <a:t>id</a:t>
            </a:r>
            <a:r>
              <a:rPr lang="en-US" dirty="0"/>
              <a:t>”</a:t>
            </a:r>
          </a:p>
          <a:p>
            <a:pPr lvl="2"/>
            <a:r>
              <a:rPr lang="en-US" dirty="0"/>
              <a:t>Use this type when you know the element’s id</a:t>
            </a:r>
          </a:p>
          <a:p>
            <a:pPr lvl="1"/>
            <a:r>
              <a:rPr lang="en-US" dirty="0"/>
              <a:t>By Name</a:t>
            </a:r>
          </a:p>
          <a:p>
            <a:pPr lvl="2"/>
            <a:r>
              <a:rPr lang="en-US" dirty="0"/>
              <a:t>Locates an element with a matching name attribute</a:t>
            </a:r>
          </a:p>
          <a:p>
            <a:pPr lvl="2"/>
            <a:r>
              <a:rPr lang="en-US" dirty="0"/>
              <a:t>Filters can be applied for elements with the same name attribute</a:t>
            </a:r>
          </a:p>
          <a:p>
            <a:pPr lvl="2"/>
            <a:r>
              <a:rPr lang="en-US" dirty="0"/>
              <a:t>Locator type is “</a:t>
            </a:r>
            <a:r>
              <a:rPr lang="en-US" dirty="0">
                <a:solidFill>
                  <a:srgbClr val="00B0F0"/>
                </a:solidFill>
              </a:rPr>
              <a:t>name</a:t>
            </a:r>
            <a:r>
              <a:rPr lang="en-US" dirty="0"/>
              <a:t>”</a:t>
            </a:r>
          </a:p>
        </p:txBody>
      </p:sp>
      <p:sp>
        <p:nvSpPr>
          <p:cNvPr id="2" name="Title 1"/>
          <p:cNvSpPr>
            <a:spLocks noGrp="1"/>
          </p:cNvSpPr>
          <p:nvPr>
            <p:ph type="title"/>
          </p:nvPr>
        </p:nvSpPr>
        <p:spPr>
          <a:xfrm>
            <a:off x="2514600" y="990600"/>
            <a:ext cx="4114800" cy="701040"/>
          </a:xfrm>
        </p:spPr>
        <p:txBody>
          <a:bodyPr/>
          <a:lstStyle/>
          <a:p>
            <a:r>
              <a:rPr lang="en-US" dirty="0">
                <a:latin typeface="Bookman Old Style" panose="02050604050505020204" pitchFamily="18" charset="0"/>
              </a:rPr>
              <a:t>Selenium IDE</a:t>
            </a:r>
            <a:endParaRPr lang="en-US" dirty="0"/>
          </a:p>
        </p:txBody>
      </p:sp>
    </p:spTree>
    <p:extLst>
      <p:ext uri="{BB962C8B-B14F-4D97-AF65-F5344CB8AC3E}">
        <p14:creationId xmlns:p14="http://schemas.microsoft.com/office/powerpoint/2010/main" val="334116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703451"/>
            <a:ext cx="8229600" cy="5145024"/>
          </a:xfrm>
        </p:spPr>
        <p:txBody>
          <a:bodyPr>
            <a:normAutofit/>
          </a:bodyPr>
          <a:lstStyle/>
          <a:p>
            <a:r>
              <a:rPr lang="en-US" dirty="0"/>
              <a:t>Matching Patterns</a:t>
            </a:r>
          </a:p>
          <a:p>
            <a:pPr lvl="1"/>
            <a:r>
              <a:rPr lang="en-US" dirty="0"/>
              <a:t>Text Patterns</a:t>
            </a:r>
          </a:p>
          <a:p>
            <a:pPr lvl="2"/>
            <a:r>
              <a:rPr lang="en-US" dirty="0"/>
              <a:t>A parameter required by following </a:t>
            </a:r>
            <a:r>
              <a:rPr lang="en-US" dirty="0" err="1"/>
              <a:t>Selenese</a:t>
            </a:r>
            <a:r>
              <a:rPr lang="en-US" dirty="0"/>
              <a:t> commands: </a:t>
            </a:r>
            <a:r>
              <a:rPr lang="en-US" dirty="0" err="1">
                <a:solidFill>
                  <a:srgbClr val="00B0F0"/>
                </a:solidFill>
              </a:rPr>
              <a:t>verifyText</a:t>
            </a:r>
            <a:r>
              <a:rPr lang="en-US" dirty="0">
                <a:solidFill>
                  <a:srgbClr val="00B0F0"/>
                </a:solidFill>
              </a:rPr>
              <a:t>, </a:t>
            </a:r>
            <a:r>
              <a:rPr lang="en-US" dirty="0" err="1">
                <a:solidFill>
                  <a:srgbClr val="00B0F0"/>
                </a:solidFill>
              </a:rPr>
              <a:t>verifyText</a:t>
            </a:r>
            <a:r>
              <a:rPr lang="en-US" dirty="0">
                <a:solidFill>
                  <a:srgbClr val="00B0F0"/>
                </a:solidFill>
              </a:rPr>
              <a:t>, </a:t>
            </a:r>
            <a:r>
              <a:rPr lang="en-US" dirty="0" err="1">
                <a:solidFill>
                  <a:srgbClr val="00B0F0"/>
                </a:solidFill>
              </a:rPr>
              <a:t>verifyTitle</a:t>
            </a:r>
            <a:r>
              <a:rPr lang="en-US" dirty="0">
                <a:solidFill>
                  <a:srgbClr val="00B0F0"/>
                </a:solidFill>
              </a:rPr>
              <a:t>, </a:t>
            </a:r>
            <a:r>
              <a:rPr lang="en-US" dirty="0" err="1">
                <a:solidFill>
                  <a:srgbClr val="00B0F0"/>
                </a:solidFill>
              </a:rPr>
              <a:t>verifyAlert</a:t>
            </a:r>
            <a:r>
              <a:rPr lang="en-US" dirty="0">
                <a:solidFill>
                  <a:srgbClr val="00B0F0"/>
                </a:solidFill>
              </a:rPr>
              <a:t>, </a:t>
            </a:r>
            <a:r>
              <a:rPr lang="en-US" dirty="0" err="1">
                <a:solidFill>
                  <a:srgbClr val="00B0F0"/>
                </a:solidFill>
              </a:rPr>
              <a:t>assertConfirmation</a:t>
            </a:r>
            <a:r>
              <a:rPr lang="en-US" dirty="0">
                <a:solidFill>
                  <a:srgbClr val="00B0F0"/>
                </a:solidFill>
              </a:rPr>
              <a:t>, </a:t>
            </a:r>
            <a:r>
              <a:rPr lang="en-US" dirty="0" err="1">
                <a:solidFill>
                  <a:srgbClr val="00B0F0"/>
                </a:solidFill>
              </a:rPr>
              <a:t>verifyPrompt</a:t>
            </a:r>
            <a:r>
              <a:rPr lang="en-US" dirty="0">
                <a:solidFill>
                  <a:srgbClr val="00B0F0"/>
                </a:solidFill>
              </a:rPr>
              <a:t>, </a:t>
            </a:r>
            <a:r>
              <a:rPr lang="en-US" dirty="0" err="1">
                <a:solidFill>
                  <a:srgbClr val="00B0F0"/>
                </a:solidFill>
              </a:rPr>
              <a:t>ect</a:t>
            </a:r>
            <a:r>
              <a:rPr lang="en-US" dirty="0">
                <a:solidFill>
                  <a:srgbClr val="00B0F0"/>
                </a:solidFill>
              </a:rPr>
              <a:t>…</a:t>
            </a:r>
          </a:p>
          <a:p>
            <a:pPr lvl="1"/>
            <a:r>
              <a:rPr lang="en-US" dirty="0" err="1"/>
              <a:t>Globbing</a:t>
            </a:r>
            <a:r>
              <a:rPr lang="en-US" dirty="0"/>
              <a:t> Patterns</a:t>
            </a:r>
          </a:p>
          <a:p>
            <a:pPr lvl="2"/>
            <a:r>
              <a:rPr lang="en-US" dirty="0"/>
              <a:t>Pattern matching based on wild card characters </a:t>
            </a:r>
            <a:r>
              <a:rPr lang="en-US" dirty="0">
                <a:solidFill>
                  <a:srgbClr val="00B0F0"/>
                </a:solidFill>
              </a:rPr>
              <a:t>(*, [], -)</a:t>
            </a:r>
          </a:p>
          <a:p>
            <a:pPr lvl="2"/>
            <a:r>
              <a:rPr lang="en-US" dirty="0"/>
              <a:t>Uses the “</a:t>
            </a:r>
            <a:r>
              <a:rPr lang="en-US" dirty="0">
                <a:solidFill>
                  <a:srgbClr val="00B0F0"/>
                </a:solidFill>
              </a:rPr>
              <a:t>glob:</a:t>
            </a:r>
            <a:r>
              <a:rPr lang="en-US" dirty="0"/>
              <a:t>” label</a:t>
            </a:r>
          </a:p>
          <a:p>
            <a:pPr lvl="2"/>
            <a:r>
              <a:rPr lang="en-US" dirty="0"/>
              <a:t>Default pattern matching scheme</a:t>
            </a:r>
          </a:p>
          <a:p>
            <a:pPr lvl="1"/>
            <a:r>
              <a:rPr lang="en-US" dirty="0"/>
              <a:t>Regular Expressions</a:t>
            </a:r>
          </a:p>
          <a:p>
            <a:pPr lvl="2"/>
            <a:r>
              <a:rPr lang="en-US" dirty="0"/>
              <a:t>The most powerful pattern matching scheme</a:t>
            </a:r>
          </a:p>
          <a:p>
            <a:pPr lvl="2"/>
            <a:r>
              <a:rPr lang="en-US" dirty="0"/>
              <a:t>Prefixed with “</a:t>
            </a:r>
            <a:r>
              <a:rPr lang="en-US" dirty="0" err="1">
                <a:solidFill>
                  <a:srgbClr val="00B0F0"/>
                </a:solidFill>
              </a:rPr>
              <a:t>regexp</a:t>
            </a:r>
            <a:r>
              <a:rPr lang="en-US" dirty="0">
                <a:solidFill>
                  <a:srgbClr val="00B0F0"/>
                </a:solidFill>
              </a:rPr>
              <a:t>:</a:t>
            </a:r>
            <a:r>
              <a:rPr lang="en-US" dirty="0"/>
              <a:t>” label</a:t>
            </a:r>
          </a:p>
          <a:p>
            <a:pPr lvl="1"/>
            <a:r>
              <a:rPr lang="en-US" dirty="0"/>
              <a:t>Exact Patterns</a:t>
            </a:r>
          </a:p>
          <a:p>
            <a:pPr lvl="2"/>
            <a:r>
              <a:rPr lang="en-US" dirty="0"/>
              <a:t>Uses no special characters, no need to escape characters</a:t>
            </a:r>
          </a:p>
          <a:p>
            <a:pPr lvl="2"/>
            <a:r>
              <a:rPr lang="en-US" dirty="0"/>
              <a:t>Prefixed with “</a:t>
            </a:r>
            <a:r>
              <a:rPr lang="en-US" dirty="0">
                <a:solidFill>
                  <a:srgbClr val="00B0F0"/>
                </a:solidFill>
              </a:rPr>
              <a:t>exact:</a:t>
            </a:r>
            <a:r>
              <a:rPr lang="en-US" dirty="0"/>
              <a:t>” label</a:t>
            </a:r>
          </a:p>
        </p:txBody>
      </p:sp>
      <p:sp>
        <p:nvSpPr>
          <p:cNvPr id="2" name="Title 1"/>
          <p:cNvSpPr>
            <a:spLocks noGrp="1"/>
          </p:cNvSpPr>
          <p:nvPr>
            <p:ph type="title"/>
          </p:nvPr>
        </p:nvSpPr>
        <p:spPr/>
        <p:txBody>
          <a:bodyPr/>
          <a:lstStyle/>
          <a:p>
            <a:r>
              <a:rPr lang="en-US" dirty="0">
                <a:latin typeface="Bookman Old Style" panose="02050604050505020204" pitchFamily="18" charset="0"/>
              </a:rPr>
              <a:t>Selenium IDE</a:t>
            </a:r>
            <a:endParaRPr lang="en-US" dirty="0"/>
          </a:p>
        </p:txBody>
      </p:sp>
    </p:spTree>
    <p:extLst>
      <p:ext uri="{BB962C8B-B14F-4D97-AF65-F5344CB8AC3E}">
        <p14:creationId xmlns:p14="http://schemas.microsoft.com/office/powerpoint/2010/main" val="133432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760976"/>
          </a:xfrm>
        </p:spPr>
        <p:txBody>
          <a:bodyPr>
            <a:normAutofit/>
          </a:bodyPr>
          <a:lstStyle/>
          <a:p>
            <a:r>
              <a:rPr lang="en-US" dirty="0"/>
              <a:t>Project Setup</a:t>
            </a:r>
          </a:p>
          <a:p>
            <a:pPr lvl="1"/>
            <a:r>
              <a:rPr lang="en-US" dirty="0"/>
              <a:t>Java</a:t>
            </a:r>
          </a:p>
          <a:p>
            <a:pPr lvl="2"/>
            <a:r>
              <a:rPr lang="en-US" dirty="0"/>
              <a:t>The easiest way is use Maven and Gradle. Maven will download the java bindings (the Selenium 2.0 java client library) and all its dependencies, and will create the project for you, using a maven pom.xml (project configuration) file</a:t>
            </a:r>
          </a:p>
          <a:p>
            <a:pPr lvl="2"/>
            <a:r>
              <a:rPr lang="en-US" dirty="0"/>
              <a:t>You can then import the maven project into your preferred IDE, </a:t>
            </a:r>
            <a:r>
              <a:rPr lang="en-US" dirty="0" err="1"/>
              <a:t>IntelliJ</a:t>
            </a:r>
            <a:r>
              <a:rPr lang="en-US" dirty="0"/>
              <a:t> IDEA or Eclipse.</a:t>
            </a:r>
          </a:p>
          <a:p>
            <a:pPr lvl="2"/>
            <a:r>
              <a:rPr lang="en-US" dirty="0"/>
              <a:t>From a command-line, CD into the project directory and run maven as follows: </a:t>
            </a:r>
            <a:r>
              <a:rPr lang="en-US" dirty="0" err="1">
                <a:solidFill>
                  <a:srgbClr val="00B0F0"/>
                </a:solidFill>
              </a:rPr>
              <a:t>mvn</a:t>
            </a:r>
            <a:r>
              <a:rPr lang="en-US" dirty="0">
                <a:solidFill>
                  <a:srgbClr val="00B0F0"/>
                </a:solidFill>
              </a:rPr>
              <a:t> clean install </a:t>
            </a:r>
          </a:p>
          <a:p>
            <a:pPr lvl="2"/>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101574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752600"/>
            <a:ext cx="9144000" cy="5105400"/>
          </a:xfrm>
        </p:spPr>
        <p:txBody>
          <a:bodyPr wrap="square" lIns="0" tIns="0" rIns="548640" bIns="0" numCol="1">
            <a:normAutofit fontScale="55000" lnSpcReduction="20000"/>
          </a:bodyPr>
          <a:lstStyle/>
          <a:p>
            <a:pPr marL="342900" indent="-342900" algn="l">
              <a:buFont typeface="Arial" panose="020B0604020202020204" pitchFamily="34" charset="0"/>
              <a:buChar char="•"/>
            </a:pPr>
            <a:r>
              <a:rPr lang="en-US" sz="4200" dirty="0"/>
              <a:t>Commands and Operations</a:t>
            </a:r>
          </a:p>
          <a:p>
            <a:pPr marL="457200" lvl="1" indent="-457200" algn="l">
              <a:buFont typeface="Arial" panose="020B0604020202020204" pitchFamily="34" charset="0"/>
              <a:buChar char="•"/>
            </a:pPr>
            <a:r>
              <a:rPr lang="en-US" sz="2900" b="1" dirty="0"/>
              <a:t>To fetch a page you would use the “get” command</a:t>
            </a:r>
          </a:p>
          <a:p>
            <a:pPr marL="1200150" lvl="2" indent="-285750" algn="l">
              <a:buFont typeface="Arial" panose="020B0604020202020204" pitchFamily="34" charset="0"/>
              <a:buChar char="•"/>
            </a:pPr>
            <a:r>
              <a:rPr lang="en-US" sz="2500" dirty="0" err="1">
                <a:solidFill>
                  <a:srgbClr val="00B0F0"/>
                </a:solidFill>
              </a:rPr>
              <a:t>driver.get</a:t>
            </a:r>
            <a:r>
              <a:rPr lang="en-US" sz="2500" dirty="0">
                <a:solidFill>
                  <a:srgbClr val="00B0F0"/>
                </a:solidFill>
              </a:rPr>
              <a:t>("http://www.google.com");</a:t>
            </a:r>
          </a:p>
          <a:p>
            <a:pPr marL="457200" lvl="1" indent="-457200" algn="l">
              <a:buFont typeface="Arial" panose="020B0604020202020204" pitchFamily="34" charset="0"/>
              <a:buChar char="•"/>
            </a:pPr>
            <a:r>
              <a:rPr lang="en-US" sz="2900" b="1" dirty="0"/>
              <a:t>Locating UI Elements </a:t>
            </a:r>
            <a:r>
              <a:rPr lang="en-US" dirty="0"/>
              <a:t>	</a:t>
            </a:r>
          </a:p>
          <a:p>
            <a:pPr marL="457200" lvl="2" indent="-457200" algn="l">
              <a:buFont typeface="Arial" panose="020B0604020202020204" pitchFamily="34" charset="0"/>
              <a:buChar char="•"/>
            </a:pPr>
            <a:r>
              <a:rPr lang="en-US" sz="3000" dirty="0"/>
              <a:t>Language bindings expose a “</a:t>
            </a:r>
            <a:r>
              <a:rPr lang="en-US" sz="3000" dirty="0" err="1">
                <a:solidFill>
                  <a:srgbClr val="00B0F0"/>
                </a:solidFill>
              </a:rPr>
              <a:t>findElement</a:t>
            </a:r>
            <a:r>
              <a:rPr lang="en-US" sz="3000" dirty="0"/>
              <a:t>” and “Find Elements” method</a:t>
            </a:r>
          </a:p>
          <a:p>
            <a:pPr marL="457200" lvl="2" indent="-457200" algn="l">
              <a:buFont typeface="Arial" panose="020B0604020202020204" pitchFamily="34" charset="0"/>
              <a:buChar char="•"/>
            </a:pPr>
            <a:r>
              <a:rPr lang="en-US" sz="3000" dirty="0"/>
              <a:t>The “</a:t>
            </a:r>
            <a:r>
              <a:rPr lang="en-US" sz="3000" dirty="0">
                <a:solidFill>
                  <a:srgbClr val="00B0F0"/>
                </a:solidFill>
              </a:rPr>
              <a:t>Find</a:t>
            </a:r>
            <a:r>
              <a:rPr lang="en-US" sz="3000" dirty="0"/>
              <a:t>” methods take a locator or query object called “</a:t>
            </a:r>
            <a:r>
              <a:rPr lang="en-US" sz="3000" dirty="0">
                <a:solidFill>
                  <a:srgbClr val="00B0F0"/>
                </a:solidFill>
              </a:rPr>
              <a:t>By</a:t>
            </a:r>
            <a:r>
              <a:rPr lang="en-US" sz="3000" dirty="0"/>
              <a:t>”</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element= </a:t>
            </a:r>
            <a:r>
              <a:rPr lang="en-US" sz="3000" dirty="0" err="1">
                <a:solidFill>
                  <a:srgbClr val="00B0F0"/>
                </a:solidFill>
              </a:rPr>
              <a:t>driver.findElement</a:t>
            </a:r>
            <a:r>
              <a:rPr lang="en-US" sz="3000" dirty="0">
                <a:solidFill>
                  <a:srgbClr val="00B0F0"/>
                </a:solidFill>
              </a:rPr>
              <a:t>(By.id("</a:t>
            </a:r>
            <a:r>
              <a:rPr lang="en-US" sz="3000" dirty="0" err="1">
                <a:solidFill>
                  <a:srgbClr val="00B0F0"/>
                </a:solidFill>
              </a:rPr>
              <a:t>coolestWidgetEvah</a:t>
            </a:r>
            <a:r>
              <a:rPr lang="en-US" sz="3000" dirty="0">
                <a:solidFill>
                  <a:srgbClr val="00B0F0"/>
                </a:solidFill>
              </a:rPr>
              <a:t>")); </a:t>
            </a:r>
          </a:p>
          <a:p>
            <a:pPr marL="457200" lvl="2" indent="-457200" algn="l">
              <a:buFont typeface="Arial" panose="020B0604020202020204" pitchFamily="34" charset="0"/>
              <a:buChar char="•"/>
            </a:pPr>
            <a:r>
              <a:rPr lang="en-US" sz="3000" dirty="0">
                <a:solidFill>
                  <a:srgbClr val="00B0F0"/>
                </a:solidFill>
              </a:rPr>
              <a:t>List&lt;</a:t>
            </a:r>
            <a:r>
              <a:rPr lang="en-US" sz="3000" dirty="0" err="1">
                <a:solidFill>
                  <a:srgbClr val="00B0F0"/>
                </a:solidFill>
              </a:rPr>
              <a:t>WebElement</a:t>
            </a:r>
            <a:r>
              <a:rPr lang="en-US" sz="3000" dirty="0">
                <a:solidFill>
                  <a:srgbClr val="00B0F0"/>
                </a:solidFill>
              </a:rPr>
              <a:t>&gt;cheeses = </a:t>
            </a:r>
            <a:r>
              <a:rPr lang="en-US" sz="3000" dirty="0" err="1">
                <a:solidFill>
                  <a:srgbClr val="00B0F0"/>
                </a:solidFill>
              </a:rPr>
              <a:t>driver.findElements</a:t>
            </a:r>
            <a:r>
              <a:rPr lang="en-US" sz="3000" dirty="0">
                <a:solidFill>
                  <a:srgbClr val="00B0F0"/>
                </a:solidFill>
              </a:rPr>
              <a:t>(</a:t>
            </a:r>
            <a:r>
              <a:rPr lang="en-US" sz="3000" dirty="0" err="1">
                <a:solidFill>
                  <a:srgbClr val="00B0F0"/>
                </a:solidFill>
              </a:rPr>
              <a:t>By.className</a:t>
            </a:r>
            <a:r>
              <a:rPr lang="en-US" sz="3000" dirty="0">
                <a:solidFill>
                  <a:srgbClr val="00B0F0"/>
                </a:solidFill>
              </a:rPr>
              <a:t>("cheese"));</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frame = </a:t>
            </a:r>
            <a:r>
              <a:rPr lang="en-US" sz="3000" dirty="0" err="1">
                <a:solidFill>
                  <a:srgbClr val="00B0F0"/>
                </a:solidFill>
              </a:rPr>
              <a:t>driver.findElement</a:t>
            </a:r>
            <a:r>
              <a:rPr lang="en-US" sz="3000" dirty="0">
                <a:solidFill>
                  <a:srgbClr val="00B0F0"/>
                </a:solidFill>
              </a:rPr>
              <a:t>(</a:t>
            </a:r>
            <a:r>
              <a:rPr lang="en-US" sz="3000" dirty="0" err="1">
                <a:solidFill>
                  <a:srgbClr val="00B0F0"/>
                </a:solidFill>
              </a:rPr>
              <a:t>By.tagName</a:t>
            </a:r>
            <a:r>
              <a:rPr lang="en-US" sz="3000" dirty="0">
                <a:solidFill>
                  <a:srgbClr val="00B0F0"/>
                </a:solidFill>
              </a:rPr>
              <a:t>("</a:t>
            </a:r>
            <a:r>
              <a:rPr lang="en-US" sz="3000" dirty="0" err="1">
                <a:solidFill>
                  <a:srgbClr val="00B0F0"/>
                </a:solidFill>
              </a:rPr>
              <a:t>iframe</a:t>
            </a:r>
            <a:r>
              <a:rPr lang="en-US" sz="3000" dirty="0">
                <a:solidFill>
                  <a:srgbClr val="00B0F0"/>
                </a:solidFill>
              </a:rPr>
              <a:t>"));</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cheese = </a:t>
            </a:r>
            <a:r>
              <a:rPr lang="en-US" sz="3000" dirty="0" err="1">
                <a:solidFill>
                  <a:srgbClr val="00B0F0"/>
                </a:solidFill>
              </a:rPr>
              <a:t>driver.findElement</a:t>
            </a:r>
            <a:r>
              <a:rPr lang="en-US" sz="3000" dirty="0">
                <a:solidFill>
                  <a:srgbClr val="00B0F0"/>
                </a:solidFill>
              </a:rPr>
              <a:t>(By.name("cheese"));</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cheese = </a:t>
            </a:r>
            <a:r>
              <a:rPr lang="en-US" sz="3000" dirty="0" err="1">
                <a:solidFill>
                  <a:srgbClr val="00B0F0"/>
                </a:solidFill>
              </a:rPr>
              <a:t>driver.findElement</a:t>
            </a:r>
            <a:r>
              <a:rPr lang="en-US" sz="3000" dirty="0">
                <a:solidFill>
                  <a:srgbClr val="00B0F0"/>
                </a:solidFill>
              </a:rPr>
              <a:t>(</a:t>
            </a:r>
            <a:r>
              <a:rPr lang="en-US" sz="3000" dirty="0" err="1">
                <a:solidFill>
                  <a:srgbClr val="00B0F0"/>
                </a:solidFill>
              </a:rPr>
              <a:t>By.linkText</a:t>
            </a:r>
            <a:r>
              <a:rPr lang="en-US" sz="3000" dirty="0">
                <a:solidFill>
                  <a:srgbClr val="00B0F0"/>
                </a:solidFill>
              </a:rPr>
              <a:t>("cheese"));</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cheese = </a:t>
            </a:r>
            <a:r>
              <a:rPr lang="en-US" sz="3000" dirty="0" err="1">
                <a:solidFill>
                  <a:srgbClr val="00B0F0"/>
                </a:solidFill>
              </a:rPr>
              <a:t>driver.findElement</a:t>
            </a:r>
            <a:r>
              <a:rPr lang="en-US" sz="3000" dirty="0">
                <a:solidFill>
                  <a:srgbClr val="00B0F0"/>
                </a:solidFill>
              </a:rPr>
              <a:t>(</a:t>
            </a:r>
            <a:r>
              <a:rPr lang="en-US" sz="3000" dirty="0" err="1">
                <a:solidFill>
                  <a:srgbClr val="00B0F0"/>
                </a:solidFill>
              </a:rPr>
              <a:t>By.partialLinkText</a:t>
            </a:r>
            <a:r>
              <a:rPr lang="en-US" sz="3000" dirty="0">
                <a:solidFill>
                  <a:srgbClr val="00B0F0"/>
                </a:solidFill>
              </a:rPr>
              <a:t>("cheese"));</a:t>
            </a:r>
          </a:p>
          <a:p>
            <a:pPr marL="457200" lvl="2" indent="-457200" algn="l">
              <a:buFont typeface="Arial" panose="020B0604020202020204" pitchFamily="34" charset="0"/>
              <a:buChar char="•"/>
            </a:pPr>
            <a:r>
              <a:rPr lang="en-US" sz="3000" dirty="0">
                <a:solidFill>
                  <a:srgbClr val="00B0F0"/>
                </a:solidFill>
              </a:rPr>
              <a:t>Web Element cheese = </a:t>
            </a:r>
            <a:r>
              <a:rPr lang="en-US" sz="3000" dirty="0" err="1">
                <a:solidFill>
                  <a:srgbClr val="00B0F0"/>
                </a:solidFill>
              </a:rPr>
              <a:t>driver.findElement</a:t>
            </a:r>
            <a:r>
              <a:rPr lang="en-US" sz="3000" dirty="0">
                <a:solidFill>
                  <a:srgbClr val="00B0F0"/>
                </a:solidFill>
              </a:rPr>
              <a:t>(</a:t>
            </a:r>
            <a:r>
              <a:rPr lang="en-US" sz="3000" dirty="0" err="1">
                <a:solidFill>
                  <a:srgbClr val="00B0F0"/>
                </a:solidFill>
              </a:rPr>
              <a:t>By.cssSelector</a:t>
            </a:r>
            <a:r>
              <a:rPr lang="en-US" sz="3000" dirty="0">
                <a:solidFill>
                  <a:srgbClr val="00B0F0"/>
                </a:solidFill>
              </a:rPr>
              <a:t>(“#</a:t>
            </a:r>
            <a:r>
              <a:rPr lang="en-US" sz="3000" dirty="0" err="1">
                <a:solidFill>
                  <a:srgbClr val="00B0F0"/>
                </a:solidFill>
              </a:rPr>
              <a:t>food.span.dairy.aged</a:t>
            </a:r>
            <a:r>
              <a:rPr lang="en-US" sz="3000" dirty="0">
                <a:solidFill>
                  <a:srgbClr val="00B0F0"/>
                </a:solidFill>
              </a:rPr>
              <a:t>”)) List&lt;</a:t>
            </a:r>
            <a:r>
              <a:rPr lang="en-US" sz="3000" dirty="0" err="1">
                <a:solidFill>
                  <a:srgbClr val="00B0F0"/>
                </a:solidFill>
              </a:rPr>
              <a:t>WebElement</a:t>
            </a:r>
            <a:r>
              <a:rPr lang="en-US" sz="3000" dirty="0">
                <a:solidFill>
                  <a:srgbClr val="00B0F0"/>
                </a:solidFill>
              </a:rPr>
              <a:t>&gt; inputs = </a:t>
            </a:r>
            <a:r>
              <a:rPr lang="en-US" sz="3000" dirty="0" err="1">
                <a:solidFill>
                  <a:srgbClr val="00B0F0"/>
                </a:solidFill>
              </a:rPr>
              <a:t>driver.findElements</a:t>
            </a:r>
            <a:r>
              <a:rPr lang="en-US" sz="3000" dirty="0">
                <a:solidFill>
                  <a:srgbClr val="00B0F0"/>
                </a:solidFill>
              </a:rPr>
              <a:t>(</a:t>
            </a:r>
            <a:r>
              <a:rPr lang="en-US" sz="3000" dirty="0" err="1">
                <a:solidFill>
                  <a:srgbClr val="00B0F0"/>
                </a:solidFill>
              </a:rPr>
              <a:t>By.xpath</a:t>
            </a:r>
            <a:r>
              <a:rPr lang="en-US" sz="3000" dirty="0">
                <a:solidFill>
                  <a:srgbClr val="00B0F0"/>
                </a:solidFill>
              </a:rPr>
              <a:t>("//input"));</a:t>
            </a:r>
          </a:p>
          <a:p>
            <a:pPr marL="457200" lvl="2" indent="-457200" algn="l">
              <a:buFont typeface="Arial" panose="020B0604020202020204" pitchFamily="34" charset="0"/>
              <a:buChar char="•"/>
            </a:pPr>
            <a:r>
              <a:rPr lang="en-US" sz="3000" dirty="0" err="1">
                <a:solidFill>
                  <a:srgbClr val="00B0F0"/>
                </a:solidFill>
              </a:rPr>
              <a:t>WebElement</a:t>
            </a:r>
            <a:r>
              <a:rPr lang="en-US" sz="3000" dirty="0">
                <a:solidFill>
                  <a:srgbClr val="00B0F0"/>
                </a:solidFill>
              </a:rPr>
              <a:t> element = (</a:t>
            </a:r>
            <a:r>
              <a:rPr lang="en-US" sz="3000" dirty="0" err="1">
                <a:solidFill>
                  <a:srgbClr val="00B0F0"/>
                </a:solidFill>
              </a:rPr>
              <a:t>WebElement</a:t>
            </a:r>
            <a:r>
              <a:rPr lang="en-US" sz="3000" dirty="0">
                <a:solidFill>
                  <a:srgbClr val="00B0F0"/>
                </a:solidFill>
              </a:rPr>
              <a:t>) ((</a:t>
            </a:r>
            <a:r>
              <a:rPr lang="en-US" sz="3000" dirty="0" err="1">
                <a:solidFill>
                  <a:srgbClr val="00B0F0"/>
                </a:solidFill>
              </a:rPr>
              <a:t>JavascriptExecutor</a:t>
            </a:r>
            <a:r>
              <a:rPr lang="en-US" sz="3000" dirty="0">
                <a:solidFill>
                  <a:srgbClr val="00B0F0"/>
                </a:solidFill>
              </a:rPr>
              <a:t>)driver).</a:t>
            </a:r>
            <a:r>
              <a:rPr lang="en-US" sz="3000" dirty="0" err="1">
                <a:solidFill>
                  <a:srgbClr val="00B0F0"/>
                </a:solidFill>
              </a:rPr>
              <a:t>executeScript</a:t>
            </a:r>
            <a:r>
              <a:rPr lang="en-US" sz="3000" dirty="0">
                <a:solidFill>
                  <a:srgbClr val="00B0F0"/>
                </a:solidFill>
              </a:rPr>
              <a:t>("return $('.cheese')[0]");</a:t>
            </a:r>
          </a:p>
          <a:p>
            <a:pPr marL="285750" lvl="2" indent="-285750" algn="l">
              <a:buFont typeface="Arial" panose="020B0604020202020204" pitchFamily="34" charset="0"/>
              <a:buChar char="•"/>
            </a:pPr>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359160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2020824"/>
            <a:ext cx="9067800" cy="4075176"/>
          </a:xfrm>
        </p:spPr>
        <p:txBody>
          <a:bodyPr>
            <a:normAutofit fontScale="85000" lnSpcReduction="20000"/>
          </a:bodyPr>
          <a:lstStyle/>
          <a:p>
            <a:pPr marL="342900" indent="-342900" algn="l">
              <a:buFont typeface="Arial" panose="020B0604020202020204" pitchFamily="34" charset="0"/>
              <a:buChar char="•"/>
            </a:pPr>
            <a:r>
              <a:rPr lang="en-US" sz="2400" dirty="0"/>
              <a:t>Input and Navigation</a:t>
            </a:r>
          </a:p>
          <a:p>
            <a:pPr marL="342900" lvl="1" indent="-342900" algn="l">
              <a:buFont typeface="Arial" panose="020B0604020202020204" pitchFamily="34" charset="0"/>
              <a:buChar char="•"/>
            </a:pPr>
            <a:r>
              <a:rPr lang="en-US" sz="2400" dirty="0">
                <a:solidFill>
                  <a:srgbClr val="00B0F0"/>
                </a:solidFill>
              </a:rPr>
              <a:t>Select </a:t>
            </a:r>
            <a:r>
              <a:rPr lang="en-US" sz="2400" dirty="0" err="1">
                <a:solidFill>
                  <a:srgbClr val="00B0F0"/>
                </a:solidFill>
              </a:rPr>
              <a:t>select</a:t>
            </a:r>
            <a:r>
              <a:rPr lang="en-US" sz="2400" dirty="0">
                <a:solidFill>
                  <a:srgbClr val="00B0F0"/>
                </a:solidFill>
              </a:rPr>
              <a:t> = new Select(</a:t>
            </a:r>
            <a:r>
              <a:rPr lang="en-US" sz="2400" dirty="0" err="1">
                <a:solidFill>
                  <a:srgbClr val="00B0F0"/>
                </a:solidFill>
              </a:rPr>
              <a:t>driver.findElement</a:t>
            </a:r>
            <a:r>
              <a:rPr lang="en-US" sz="2400" dirty="0">
                <a:solidFill>
                  <a:srgbClr val="00B0F0"/>
                </a:solidFill>
              </a:rPr>
              <a:t>(</a:t>
            </a:r>
            <a:r>
              <a:rPr lang="en-US" sz="2400" dirty="0" err="1">
                <a:solidFill>
                  <a:srgbClr val="00B0F0"/>
                </a:solidFill>
              </a:rPr>
              <a:t>By.tagName</a:t>
            </a:r>
            <a:r>
              <a:rPr lang="en-US" sz="2400" dirty="0">
                <a:solidFill>
                  <a:srgbClr val="00B0F0"/>
                </a:solidFill>
              </a:rPr>
              <a:t>("select"))); </a:t>
            </a:r>
            <a:r>
              <a:rPr lang="en-US" sz="2400" dirty="0" err="1">
                <a:solidFill>
                  <a:srgbClr val="00B0F0"/>
                </a:solidFill>
              </a:rPr>
              <a:t>select.deselectAll</a:t>
            </a:r>
            <a:r>
              <a:rPr lang="en-US" sz="2400" dirty="0">
                <a:solidFill>
                  <a:srgbClr val="00B0F0"/>
                </a:solidFill>
              </a:rPr>
              <a:t>(); </a:t>
            </a:r>
            <a:r>
              <a:rPr lang="en-US" sz="2400" dirty="0" err="1">
                <a:solidFill>
                  <a:srgbClr val="00B0F0"/>
                </a:solidFill>
              </a:rPr>
              <a:t>select.selectByVisibleText</a:t>
            </a:r>
            <a:r>
              <a:rPr lang="en-US" sz="2400" dirty="0">
                <a:solidFill>
                  <a:srgbClr val="00B0F0"/>
                </a:solidFill>
              </a:rPr>
              <a:t>("Edam");</a:t>
            </a:r>
          </a:p>
          <a:p>
            <a:pPr marL="342900" lvl="1" indent="-342900" algn="l">
              <a:buFont typeface="Arial" panose="020B0604020202020204" pitchFamily="34" charset="0"/>
              <a:buChar char="•"/>
            </a:pPr>
            <a:r>
              <a:rPr lang="en-US" sz="2400" dirty="0" err="1">
                <a:solidFill>
                  <a:srgbClr val="00B0F0"/>
                </a:solidFill>
              </a:rPr>
              <a:t>driver.findElement</a:t>
            </a:r>
            <a:r>
              <a:rPr lang="en-US" sz="2400" dirty="0">
                <a:solidFill>
                  <a:srgbClr val="00B0F0"/>
                </a:solidFill>
              </a:rPr>
              <a:t>(By.id("submit")).click();</a:t>
            </a:r>
          </a:p>
          <a:p>
            <a:pPr marL="342900" lvl="1" indent="-342900" algn="l">
              <a:buFont typeface="Arial" panose="020B0604020202020204" pitchFamily="34" charset="0"/>
              <a:buChar char="•"/>
            </a:pPr>
            <a:r>
              <a:rPr lang="en-US" sz="2400" dirty="0" err="1">
                <a:solidFill>
                  <a:srgbClr val="00B0F0"/>
                </a:solidFill>
              </a:rPr>
              <a:t>driver.switchTo</a:t>
            </a:r>
            <a:r>
              <a:rPr lang="en-US" sz="2400" dirty="0">
                <a:solidFill>
                  <a:srgbClr val="00B0F0"/>
                </a:solidFill>
              </a:rPr>
              <a:t>().window("</a:t>
            </a:r>
            <a:r>
              <a:rPr lang="en-US" sz="2400" dirty="0" err="1">
                <a:solidFill>
                  <a:srgbClr val="00B0F0"/>
                </a:solidFill>
              </a:rPr>
              <a:t>windowName</a:t>
            </a:r>
            <a:r>
              <a:rPr lang="en-US" sz="2400" dirty="0">
                <a:solidFill>
                  <a:srgbClr val="00B0F0"/>
                </a:solidFill>
              </a:rPr>
              <a:t>");</a:t>
            </a:r>
          </a:p>
          <a:p>
            <a:pPr marL="342900" lvl="1" indent="-342900" algn="l">
              <a:buFont typeface="Arial" panose="020B0604020202020204" pitchFamily="34" charset="0"/>
              <a:buChar char="•"/>
            </a:pPr>
            <a:r>
              <a:rPr lang="en-US" sz="2400" dirty="0">
                <a:solidFill>
                  <a:srgbClr val="00B0F0"/>
                </a:solidFill>
              </a:rPr>
              <a:t>for (String handle : </a:t>
            </a:r>
            <a:r>
              <a:rPr lang="en-US" sz="2400" dirty="0" err="1">
                <a:solidFill>
                  <a:srgbClr val="00B0F0"/>
                </a:solidFill>
              </a:rPr>
              <a:t>driver.getWindowHandles</a:t>
            </a:r>
            <a:r>
              <a:rPr lang="en-US" sz="2400" dirty="0">
                <a:solidFill>
                  <a:srgbClr val="00B0F0"/>
                </a:solidFill>
              </a:rPr>
              <a:t>()) { </a:t>
            </a:r>
            <a:r>
              <a:rPr lang="en-US" sz="2400" dirty="0" err="1">
                <a:solidFill>
                  <a:srgbClr val="00B0F0"/>
                </a:solidFill>
              </a:rPr>
              <a:t>driver.switchTo</a:t>
            </a:r>
            <a:r>
              <a:rPr lang="en-US" sz="2400" dirty="0">
                <a:solidFill>
                  <a:srgbClr val="00B0F0"/>
                </a:solidFill>
              </a:rPr>
              <a:t>().window(handle); }</a:t>
            </a:r>
          </a:p>
          <a:p>
            <a:pPr marL="342900" lvl="1" indent="-342900" algn="l">
              <a:buFont typeface="Arial" panose="020B0604020202020204" pitchFamily="34" charset="0"/>
              <a:buChar char="•"/>
            </a:pPr>
            <a:r>
              <a:rPr lang="en-US" sz="2400" dirty="0" err="1">
                <a:solidFill>
                  <a:srgbClr val="00B0F0"/>
                </a:solidFill>
              </a:rPr>
              <a:t>driver.switchTo</a:t>
            </a:r>
            <a:r>
              <a:rPr lang="en-US" sz="2400" dirty="0">
                <a:solidFill>
                  <a:srgbClr val="00B0F0"/>
                </a:solidFill>
              </a:rPr>
              <a:t>().frame("</a:t>
            </a:r>
            <a:r>
              <a:rPr lang="en-US" sz="2400" dirty="0" err="1">
                <a:solidFill>
                  <a:srgbClr val="00B0F0"/>
                </a:solidFill>
              </a:rPr>
              <a:t>frameName</a:t>
            </a:r>
            <a:r>
              <a:rPr lang="en-US" sz="2400" dirty="0">
                <a:solidFill>
                  <a:srgbClr val="00B0F0"/>
                </a:solidFill>
              </a:rPr>
              <a:t>");</a:t>
            </a:r>
          </a:p>
          <a:p>
            <a:pPr marL="342900" lvl="1" indent="-342900" algn="l">
              <a:buFont typeface="Arial" panose="020B0604020202020204" pitchFamily="34" charset="0"/>
              <a:buChar char="•"/>
            </a:pPr>
            <a:r>
              <a:rPr lang="en-US" sz="2400" dirty="0">
                <a:solidFill>
                  <a:srgbClr val="00B0F0"/>
                </a:solidFill>
              </a:rPr>
              <a:t>Alert </a:t>
            </a:r>
            <a:r>
              <a:rPr lang="en-US" sz="2400" dirty="0" err="1">
                <a:solidFill>
                  <a:srgbClr val="00B0F0"/>
                </a:solidFill>
              </a:rPr>
              <a:t>alert</a:t>
            </a:r>
            <a:r>
              <a:rPr lang="en-US" sz="2400" dirty="0">
                <a:solidFill>
                  <a:srgbClr val="00B0F0"/>
                </a:solidFill>
              </a:rPr>
              <a:t> = </a:t>
            </a:r>
            <a:r>
              <a:rPr lang="en-US" sz="2400" dirty="0" err="1">
                <a:solidFill>
                  <a:srgbClr val="00B0F0"/>
                </a:solidFill>
              </a:rPr>
              <a:t>driver.switchTo</a:t>
            </a:r>
            <a:r>
              <a:rPr lang="en-US" sz="2400" dirty="0">
                <a:solidFill>
                  <a:srgbClr val="00B0F0"/>
                </a:solidFill>
              </a:rPr>
              <a:t>().alert();</a:t>
            </a:r>
          </a:p>
          <a:p>
            <a:pPr marL="342900" lvl="1" indent="-342900" algn="l">
              <a:buFont typeface="Arial" panose="020B0604020202020204" pitchFamily="34" charset="0"/>
              <a:buChar char="•"/>
            </a:pPr>
            <a:r>
              <a:rPr lang="en-US" sz="2400" dirty="0" err="1">
                <a:solidFill>
                  <a:srgbClr val="00B0F0"/>
                </a:solidFill>
              </a:rPr>
              <a:t>driver.navigate</a:t>
            </a:r>
            <a:r>
              <a:rPr lang="en-US" sz="2400" dirty="0">
                <a:solidFill>
                  <a:srgbClr val="00B0F0"/>
                </a:solidFill>
              </a:rPr>
              <a:t>().to("http://www.example.com");</a:t>
            </a:r>
          </a:p>
          <a:p>
            <a:pPr marL="342900" lvl="1" indent="-342900" algn="l">
              <a:buFont typeface="Arial" panose="020B0604020202020204" pitchFamily="34" charset="0"/>
              <a:buChar char="•"/>
            </a:pPr>
            <a:r>
              <a:rPr lang="en-US" sz="2400" dirty="0" err="1">
                <a:solidFill>
                  <a:srgbClr val="00B0F0"/>
                </a:solidFill>
              </a:rPr>
              <a:t>driver.navigate</a:t>
            </a:r>
            <a:r>
              <a:rPr lang="en-US" sz="2400" dirty="0">
                <a:solidFill>
                  <a:srgbClr val="00B0F0"/>
                </a:solidFill>
              </a:rPr>
              <a:t>().forward(); </a:t>
            </a:r>
            <a:r>
              <a:rPr lang="en-US" sz="2400" dirty="0" err="1">
                <a:solidFill>
                  <a:srgbClr val="00B0F0"/>
                </a:solidFill>
              </a:rPr>
              <a:t>driver.navigate</a:t>
            </a:r>
            <a:r>
              <a:rPr lang="en-US" sz="2400" dirty="0">
                <a:solidFill>
                  <a:srgbClr val="00B0F0"/>
                </a:solidFill>
              </a:rPr>
              <a:t>().back();</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480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Page Objects</a:t>
            </a:r>
          </a:p>
          <a:p>
            <a:pPr lvl="2">
              <a:lnSpc>
                <a:spcPct val="150000"/>
              </a:lnSpc>
            </a:pPr>
            <a:r>
              <a:rPr lang="en-US" dirty="0"/>
              <a:t>OO Library that separates test code into a MVC pattern bringing OOP to test scripts</a:t>
            </a:r>
          </a:p>
          <a:p>
            <a:pPr lvl="2">
              <a:lnSpc>
                <a:spcPct val="150000"/>
              </a:lnSpc>
            </a:pPr>
            <a:r>
              <a:rPr lang="en-US" dirty="0"/>
              <a:t>Language neutral pattern for representing a complete page or position of a page in an OO manner</a:t>
            </a:r>
          </a:p>
          <a:p>
            <a:pPr lvl="2">
              <a:lnSpc>
                <a:spcPct val="150000"/>
              </a:lnSpc>
            </a:pPr>
            <a:r>
              <a:rPr lang="en-US" dirty="0"/>
              <a:t>Requires Language specific coding</a:t>
            </a:r>
          </a:p>
          <a:p>
            <a:pPr lvl="2">
              <a:lnSpc>
                <a:spcPct val="150000"/>
              </a:lnSpc>
            </a:pPr>
            <a:r>
              <a:rPr lang="en-US" dirty="0"/>
              <a:t>Used for maintenance, script cascading, enhanced script readability/functionality</a:t>
            </a:r>
          </a:p>
          <a:p>
            <a:pPr marL="285750" lvl="1" indent="-285750" algn="l">
              <a:buFont typeface="Arial" panose="020B0604020202020204" pitchFamily="34" charset="0"/>
              <a:buChar char="•"/>
            </a:pPr>
            <a:endParaRPr lang="en-US" dirty="0"/>
          </a:p>
          <a:p>
            <a:pPr lvl="1"/>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117751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Scripts and Page Objects</a:t>
            </a:r>
          </a:p>
          <a:p>
            <a:pPr lvl="1"/>
            <a:r>
              <a:rPr lang="en-US" dirty="0"/>
              <a:t>Scripts are more procedural while Page Objects are detail oriented</a:t>
            </a:r>
          </a:p>
          <a:p>
            <a:pPr lvl="1"/>
            <a:r>
              <a:rPr lang="en-US" dirty="0"/>
              <a:t>Locators appear once in all Page Objects of a page and do not cross Page Object boundaries</a:t>
            </a:r>
          </a:p>
          <a:p>
            <a:pPr lvl="1"/>
            <a:r>
              <a:rPr lang="en-US" dirty="0"/>
              <a:t>Uses Elements, Actions and Synchronization</a:t>
            </a:r>
          </a:p>
          <a:p>
            <a:pPr lvl="1"/>
            <a:r>
              <a:rPr lang="en-US" dirty="0"/>
              <a:t>Order of Operation</a:t>
            </a:r>
          </a:p>
          <a:p>
            <a:pPr lvl="8"/>
            <a:r>
              <a:rPr lang="en-US" dirty="0"/>
              <a:t>Locator</a:t>
            </a:r>
          </a:p>
          <a:p>
            <a:pPr lvl="8"/>
            <a:r>
              <a:rPr lang="en-US" dirty="0"/>
              <a:t>Element Implementation</a:t>
            </a:r>
          </a:p>
          <a:p>
            <a:pPr lvl="8"/>
            <a:r>
              <a:rPr lang="en-US" dirty="0"/>
              <a:t>Add Elements to Page Objects</a:t>
            </a:r>
          </a:p>
          <a:p>
            <a:pPr lvl="8"/>
            <a:r>
              <a:rPr lang="en-US" dirty="0"/>
              <a:t>Actions</a:t>
            </a:r>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326505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1"/>
            <a:r>
              <a:rPr lang="en-US" dirty="0"/>
              <a:t>Do not create the Page Object all at once, build test incrementally</a:t>
            </a:r>
          </a:p>
          <a:p>
            <a:pPr lvl="1"/>
            <a:r>
              <a:rPr lang="en-US" dirty="0"/>
              <a:t>Scripts Should </a:t>
            </a:r>
          </a:p>
          <a:p>
            <a:pPr lvl="2"/>
            <a:r>
              <a:rPr lang="en-US" dirty="0"/>
              <a:t>Not contain any synchronization code</a:t>
            </a:r>
          </a:p>
          <a:p>
            <a:pPr lvl="2"/>
            <a:r>
              <a:rPr lang="en-US" dirty="0"/>
              <a:t>Not contain any Driver API calls (promotes changes to Selenium or other technology without changing the scripts)</a:t>
            </a:r>
          </a:p>
          <a:p>
            <a:pPr lvl="2"/>
            <a:r>
              <a:rPr lang="en-US" dirty="0"/>
              <a:t>Has asserts (determination of results)</a:t>
            </a:r>
          </a:p>
          <a:p>
            <a:endParaRPr lang="en-US" dirty="0"/>
          </a:p>
        </p:txBody>
      </p:sp>
      <p:sp>
        <p:nvSpPr>
          <p:cNvPr id="3" name="Title 2"/>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336265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303776"/>
          </a:xfrm>
        </p:spPr>
        <p:txBody>
          <a:bodyPr>
            <a:normAutofit fontScale="92500" lnSpcReduction="10000"/>
          </a:bodyPr>
          <a:lstStyle/>
          <a:p>
            <a:r>
              <a:rPr lang="en-US" dirty="0"/>
              <a:t>Driver Implementations</a:t>
            </a:r>
          </a:p>
          <a:p>
            <a:pPr lvl="1"/>
            <a:r>
              <a:rPr lang="en-US" dirty="0" err="1"/>
              <a:t>HtmlUnitDriver</a:t>
            </a:r>
            <a:endParaRPr lang="en-US" dirty="0"/>
          </a:p>
          <a:p>
            <a:pPr lvl="2"/>
            <a:r>
              <a:rPr lang="en-US" dirty="0"/>
              <a:t>The fastest and most lightweight implementation of WebDriver</a:t>
            </a:r>
          </a:p>
          <a:p>
            <a:pPr lvl="2"/>
            <a:endParaRPr lang="en-US" dirty="0"/>
          </a:p>
          <a:p>
            <a:pPr lvl="2"/>
            <a:r>
              <a:rPr lang="en-US" dirty="0" err="1"/>
              <a:t>HtmlUnit</a:t>
            </a:r>
            <a:r>
              <a:rPr lang="en-US" dirty="0"/>
              <a:t> is a java based implementation of a </a:t>
            </a:r>
            <a:r>
              <a:rPr lang="en-US" dirty="0" err="1"/>
              <a:t>WebBrowser</a:t>
            </a:r>
            <a:r>
              <a:rPr lang="en-US" dirty="0"/>
              <a:t> without a GUI</a:t>
            </a:r>
          </a:p>
          <a:p>
            <a:pPr lvl="2"/>
            <a:r>
              <a:rPr lang="en-US" dirty="0"/>
              <a:t>For any language binding (other than java) the Selenium Server is required to use this driver</a:t>
            </a:r>
          </a:p>
          <a:p>
            <a:pPr lvl="2"/>
            <a:r>
              <a:rPr lang="en-US" dirty="0"/>
              <a:t>A pure Java solution and so it is platform independent</a:t>
            </a:r>
          </a:p>
          <a:p>
            <a:pPr lvl="2"/>
            <a:r>
              <a:rPr lang="en-US" dirty="0"/>
              <a:t>Supports JavaScript but emulates other browsers’ JavaScript </a:t>
            </a:r>
            <a:r>
              <a:rPr lang="en-US" dirty="0" err="1"/>
              <a:t>behaviour</a:t>
            </a:r>
            <a:endParaRPr lang="en-US" dirty="0"/>
          </a:p>
          <a:p>
            <a:pPr lvl="1"/>
            <a:r>
              <a:rPr lang="en-US" dirty="0" err="1"/>
              <a:t>FireFox</a:t>
            </a:r>
            <a:r>
              <a:rPr lang="en-US" dirty="0"/>
              <a:t> Driver</a:t>
            </a:r>
          </a:p>
          <a:p>
            <a:pPr lvl="2"/>
            <a:r>
              <a:rPr lang="en-US" dirty="0"/>
              <a:t>Controls the Firefox browser using a Firefox plugin</a:t>
            </a:r>
          </a:p>
          <a:p>
            <a:pPr lvl="2"/>
            <a:r>
              <a:rPr lang="en-US" dirty="0"/>
              <a:t>Runs in a real browser and supports JavaScript</a:t>
            </a:r>
          </a:p>
          <a:p>
            <a:pPr lvl="2"/>
            <a:r>
              <a:rPr lang="en-US" dirty="0"/>
              <a:t>Faster than the Internet Explorer Driver but slower than </a:t>
            </a:r>
            <a:r>
              <a:rPr lang="en-US" dirty="0" err="1"/>
              <a:t>HtmlUnitDriver</a:t>
            </a:r>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
        <p:nvSpPr>
          <p:cNvPr id="5" name="Rectangle 2">
            <a:extLst>
              <a:ext uri="{FF2B5EF4-FFF2-40B4-BE49-F238E27FC236}">
                <a16:creationId xmlns:a16="http://schemas.microsoft.com/office/drawing/2014/main" id="{45C0B301-2564-40DA-8A12-3F4A3A147C36}"/>
              </a:ext>
            </a:extLst>
          </p:cNvPr>
          <p:cNvSpPr>
            <a:spLocks noChangeArrowheads="1"/>
          </p:cNvSpPr>
          <p:nvPr/>
        </p:nvSpPr>
        <p:spPr bwMode="auto">
          <a:xfrm>
            <a:off x="0" y="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Menlo"/>
              </a:rPr>
              <a:t>System.setProperty("webdriver.gecko.driver", "Local Driver Path"); driver= new FirefoxDriver();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946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marL="342900" indent="-342900" algn="l">
              <a:buFont typeface="Arial" panose="020B0604020202020204" pitchFamily="34" charset="0"/>
              <a:buChar char="•"/>
            </a:pPr>
            <a:r>
              <a:rPr lang="en-US" sz="2200" dirty="0">
                <a:latin typeface="+mj-lt"/>
              </a:rPr>
              <a:t>Developed in 2004 by Jason Huggins as a JavaScript library used to automate his manual testing routines</a:t>
            </a:r>
          </a:p>
          <a:p>
            <a:pPr marL="342900" indent="-342900" algn="l">
              <a:buFont typeface="Arial" panose="020B0604020202020204" pitchFamily="34" charset="0"/>
              <a:buChar char="•"/>
            </a:pPr>
            <a:r>
              <a:rPr lang="en-US" sz="2200" dirty="0">
                <a:latin typeface="+mj-lt"/>
              </a:rPr>
              <a:t>Selenium Core is born whose functionality underlies the Selenium RC (Remote Control) and Selenium IDE tools</a:t>
            </a:r>
          </a:p>
          <a:p>
            <a:pPr marL="342900" indent="-342900" algn="l">
              <a:buFont typeface="Arial" panose="020B0604020202020204" pitchFamily="34" charset="0"/>
              <a:buChar char="•"/>
            </a:pPr>
            <a:r>
              <a:rPr lang="en-US" sz="2200" dirty="0">
                <a:latin typeface="+mj-lt"/>
              </a:rPr>
              <a:t>The Limitation of having a JavaScript based automation engine and browser security restricted Selenium to specific functionality</a:t>
            </a:r>
          </a:p>
          <a:p>
            <a:pPr marL="342900" indent="-342900" algn="l">
              <a:buFont typeface="Arial" panose="020B0604020202020204" pitchFamily="34" charset="0"/>
              <a:buChar char="•"/>
            </a:pPr>
            <a:r>
              <a:rPr lang="en-US" sz="2200" dirty="0">
                <a:latin typeface="+mj-lt"/>
              </a:rPr>
              <a:t>Google, who has been a long time user of Selenium, had a developer named Simon Stewart who developed </a:t>
            </a:r>
            <a:r>
              <a:rPr lang="en-US" sz="2200" dirty="0" err="1">
                <a:latin typeface="+mj-lt"/>
              </a:rPr>
              <a:t>WebDriver</a:t>
            </a:r>
            <a:r>
              <a:rPr lang="en-US" sz="2200" dirty="0">
                <a:latin typeface="+mj-lt"/>
              </a:rPr>
              <a:t>. This tool circumvented Selenium’s JavaScript sandbox to allow it to communicate with the Browser and Operating System directly using native methods</a:t>
            </a:r>
          </a:p>
          <a:p>
            <a:pPr marL="342900" indent="-342900" algn="l">
              <a:buFont typeface="Arial" panose="020B0604020202020204" pitchFamily="34" charset="0"/>
              <a:buChar char="•"/>
            </a:pPr>
            <a:r>
              <a:rPr lang="en-US" sz="2200" dirty="0">
                <a:latin typeface="+mj-lt"/>
              </a:rPr>
              <a:t>In 2008, Selenium and </a:t>
            </a:r>
            <a:r>
              <a:rPr lang="en-US" sz="2200" dirty="0" err="1">
                <a:latin typeface="+mj-lt"/>
              </a:rPr>
              <a:t>WebDriver</a:t>
            </a:r>
            <a:r>
              <a:rPr lang="en-US" sz="2200" dirty="0">
                <a:latin typeface="+mj-lt"/>
              </a:rPr>
              <a:t> merged technologies and intellectual intelligence to provide the best possible test automation framework</a:t>
            </a:r>
          </a:p>
          <a:p>
            <a:pPr marL="342900" indent="-342900" algn="l">
              <a:buFont typeface="Arial" panose="020B0604020202020204" pitchFamily="34" charset="0"/>
              <a:buChar char="•"/>
            </a:pPr>
            <a:endParaRPr lang="en-US" sz="2200" dirty="0">
              <a:latin typeface="+mj-lt"/>
            </a:endParaRPr>
          </a:p>
          <a:p>
            <a:pPr marL="0" indent="0">
              <a:buNone/>
            </a:pPr>
            <a:endParaRPr lang="en-US" dirty="0"/>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History</a:t>
            </a:r>
          </a:p>
        </p:txBody>
      </p:sp>
    </p:spTree>
    <p:extLst>
      <p:ext uri="{BB962C8B-B14F-4D97-AF65-F5344CB8AC3E}">
        <p14:creationId xmlns:p14="http://schemas.microsoft.com/office/powerpoint/2010/main" val="223579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1"/>
            <a:r>
              <a:rPr lang="en-US" dirty="0"/>
              <a:t>Internet Explorer Driver</a:t>
            </a:r>
          </a:p>
          <a:p>
            <a:pPr lvl="2"/>
            <a:r>
              <a:rPr lang="en-US" dirty="0"/>
              <a:t>This driver is controlled by a .</a:t>
            </a:r>
            <a:r>
              <a:rPr lang="en-US" dirty="0" err="1"/>
              <a:t>dll</a:t>
            </a:r>
            <a:r>
              <a:rPr lang="en-US" dirty="0"/>
              <a:t> files and is thus only available on Windows OS</a:t>
            </a:r>
          </a:p>
          <a:p>
            <a:pPr lvl="2"/>
            <a:r>
              <a:rPr lang="en-US" dirty="0"/>
              <a:t>Each Selenium release has its core functionality tested against versions 6, 7 and 8 on XP, and 9 on Windows7</a:t>
            </a:r>
          </a:p>
          <a:p>
            <a:pPr lvl="2"/>
            <a:r>
              <a:rPr lang="en-US" dirty="0"/>
              <a:t>Runs in a real browser and supports JavaScript </a:t>
            </a:r>
          </a:p>
          <a:p>
            <a:pPr lvl="2"/>
            <a:r>
              <a:rPr lang="en-US" dirty="0" err="1"/>
              <a:t>XPath</a:t>
            </a:r>
            <a:r>
              <a:rPr lang="en-US" dirty="0"/>
              <a:t> is not natively supported in most versions</a:t>
            </a:r>
          </a:p>
          <a:p>
            <a:pPr lvl="2"/>
            <a:r>
              <a:rPr lang="en-US" dirty="0"/>
              <a:t>CSS is not natively supported in versions 6 and 7</a:t>
            </a:r>
          </a:p>
          <a:p>
            <a:pPr lvl="2"/>
            <a:r>
              <a:rPr lang="en-US" dirty="0"/>
              <a:t>CSS selectors in IE 8 and 9 are native, but those browsers don’t fully support CSS3</a:t>
            </a:r>
          </a:p>
          <a:p>
            <a:endParaRPr lang="en-US" dirty="0"/>
          </a:p>
        </p:txBody>
      </p:sp>
      <p:sp>
        <p:nvSpPr>
          <p:cNvPr id="3" name="Title 2"/>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412080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Driver Implementation</a:t>
            </a:r>
          </a:p>
          <a:p>
            <a:pPr lvl="1"/>
            <a:r>
              <a:rPr lang="en-US" dirty="0"/>
              <a:t>Chrome Driver</a:t>
            </a:r>
          </a:p>
          <a:p>
            <a:pPr lvl="2"/>
            <a:r>
              <a:rPr lang="en-US" dirty="0"/>
              <a:t>Chrome Driver is maintained / supported by the Chromium Project</a:t>
            </a:r>
          </a:p>
          <a:p>
            <a:pPr lvl="2"/>
            <a:r>
              <a:rPr lang="en-US" dirty="0" err="1"/>
              <a:t>WebDriver</a:t>
            </a:r>
            <a:r>
              <a:rPr lang="en-US" dirty="0"/>
              <a:t> works with Chrome through the </a:t>
            </a:r>
            <a:r>
              <a:rPr lang="en-US" dirty="0" err="1"/>
              <a:t>chromedriver</a:t>
            </a:r>
            <a:r>
              <a:rPr lang="en-US" dirty="0"/>
              <a:t> binary (found on the chromium project’s download page)</a:t>
            </a:r>
          </a:p>
          <a:p>
            <a:pPr lvl="2"/>
            <a:r>
              <a:rPr lang="en-US" dirty="0"/>
              <a:t>Runs in a real browser and supports JavaScript</a:t>
            </a:r>
          </a:p>
          <a:p>
            <a:pPr lvl="2"/>
            <a:r>
              <a:rPr lang="en-US" dirty="0"/>
              <a:t>Because Chrome is a </a:t>
            </a:r>
            <a:r>
              <a:rPr lang="en-US" dirty="0" err="1"/>
              <a:t>Webkit</a:t>
            </a:r>
            <a:r>
              <a:rPr lang="en-US" dirty="0"/>
              <a:t>-based browser, the Chrome Driver may allow you to verify that your site works in Safari. Note that since Chrome uses its own V8 JavaScript engine rather than Safari’s Nitro engine, JavaScript execution may differ</a:t>
            </a:r>
          </a:p>
          <a:p>
            <a:pPr lvl="2"/>
            <a:r>
              <a:rPr lang="en-US" dirty="0"/>
              <a:t>Slower than the </a:t>
            </a:r>
            <a:r>
              <a:rPr lang="en-US" dirty="0" err="1"/>
              <a:t>HtmlUnit</a:t>
            </a:r>
            <a:r>
              <a:rPr lang="en-US" dirty="0"/>
              <a:t> Driver</a:t>
            </a:r>
          </a:p>
          <a:p>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183214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1"/>
            <a:r>
              <a:rPr lang="en-US" dirty="0"/>
              <a:t>Opera Driver</a:t>
            </a:r>
          </a:p>
          <a:p>
            <a:pPr lvl="2"/>
            <a:r>
              <a:rPr lang="en-US" dirty="0"/>
              <a:t>See the </a:t>
            </a:r>
            <a:r>
              <a:rPr lang="en-US" dirty="0">
                <a:hlinkClick r:id="rId2"/>
              </a:rPr>
              <a:t>Opera Driver wiki article</a:t>
            </a:r>
            <a:r>
              <a:rPr lang="en-US" dirty="0"/>
              <a:t> in the Selenium Wiki for information on using the Opera Driver</a:t>
            </a:r>
          </a:p>
          <a:p>
            <a:pPr lvl="1"/>
            <a:r>
              <a:rPr lang="en-US" dirty="0"/>
              <a:t>iOS Driver</a:t>
            </a:r>
          </a:p>
          <a:p>
            <a:pPr lvl="2"/>
            <a:r>
              <a:rPr lang="en-US" dirty="0"/>
              <a:t>See either the </a:t>
            </a:r>
            <a:r>
              <a:rPr lang="en-US" dirty="0" err="1">
                <a:hlinkClick r:id="rId3"/>
              </a:rPr>
              <a:t>ios</a:t>
            </a:r>
            <a:r>
              <a:rPr lang="en-US" dirty="0">
                <a:hlinkClick r:id="rId3"/>
              </a:rPr>
              <a:t>-driver</a:t>
            </a:r>
            <a:r>
              <a:rPr lang="en-US" dirty="0"/>
              <a:t> or </a:t>
            </a:r>
            <a:r>
              <a:rPr lang="en-US" dirty="0" err="1">
                <a:hlinkClick r:id="rId4"/>
              </a:rPr>
              <a:t>appium</a:t>
            </a:r>
            <a:r>
              <a:rPr lang="en-US" dirty="0"/>
              <a:t> projects</a:t>
            </a:r>
          </a:p>
          <a:p>
            <a:pPr lvl="1"/>
            <a:r>
              <a:rPr lang="en-US" dirty="0"/>
              <a:t>Android Driver</a:t>
            </a:r>
          </a:p>
          <a:p>
            <a:pPr lvl="2"/>
            <a:r>
              <a:rPr lang="en-US" dirty="0"/>
              <a:t>See the </a:t>
            </a:r>
            <a:r>
              <a:rPr lang="en-US" dirty="0" err="1">
                <a:hlinkClick r:id="rId5"/>
              </a:rPr>
              <a:t>Selendroid</a:t>
            </a:r>
            <a:r>
              <a:rPr lang="en-US" dirty="0">
                <a:hlinkClick r:id="rId5"/>
              </a:rPr>
              <a:t> project</a:t>
            </a:r>
            <a:endParaRPr lang="en-US" dirty="0"/>
          </a:p>
          <a:p>
            <a:endParaRPr lang="en-US" dirty="0"/>
          </a:p>
        </p:txBody>
      </p:sp>
      <p:sp>
        <p:nvSpPr>
          <p:cNvPr id="3" name="Title 2"/>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254236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88C65-E44B-416D-9250-B7FFB54BC841}"/>
              </a:ext>
            </a:extLst>
          </p:cNvPr>
          <p:cNvSpPr>
            <a:spLocks noGrp="1"/>
          </p:cNvSpPr>
          <p:nvPr>
            <p:ph type="title"/>
          </p:nvPr>
        </p:nvSpPr>
        <p:spPr/>
        <p:txBody>
          <a:bodyPr/>
          <a:lstStyle/>
          <a:p>
            <a:r>
              <a:rPr lang="en-US" dirty="0"/>
              <a:t>Test NG</a:t>
            </a:r>
            <a:endParaRPr lang="en-IN" dirty="0"/>
          </a:p>
        </p:txBody>
      </p:sp>
      <p:sp>
        <p:nvSpPr>
          <p:cNvPr id="4" name="Rectangle 1">
            <a:extLst>
              <a:ext uri="{FF2B5EF4-FFF2-40B4-BE49-F238E27FC236}">
                <a16:creationId xmlns:a16="http://schemas.microsoft.com/office/drawing/2014/main" id="{93CA1E65-54EC-497B-A5FA-276B6CADD80A}"/>
              </a:ext>
            </a:extLst>
          </p:cNvPr>
          <p:cNvSpPr>
            <a:spLocks noGrp="1" noChangeArrowheads="1"/>
          </p:cNvSpPr>
          <p:nvPr>
            <p:ph sz="quarter" idx="13"/>
          </p:nvPr>
        </p:nvSpPr>
        <p:spPr bwMode="auto">
          <a:xfrm>
            <a:off x="457200" y="3319748"/>
            <a:ext cx="8034059" cy="147732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7254E"/>
                </a:solidFill>
                <a:effectLst/>
                <a:latin typeface="Menlo"/>
              </a:rPr>
              <a:t>TestNG</a:t>
            </a:r>
            <a:r>
              <a:rPr kumimoji="0" lang="en-US" altLang="en-US" sz="1800" b="0" i="0" u="none" strike="noStrike" cap="none" normalizeH="0" baseline="0" dirty="0">
                <a:ln>
                  <a:noFill/>
                </a:ln>
                <a:solidFill>
                  <a:srgbClr val="4A4A4A"/>
                </a:solidFill>
                <a:effectLst/>
                <a:latin typeface="Lato"/>
              </a:rPr>
              <a:t> is a powerful testing framework and is inspired from </a:t>
            </a:r>
            <a:r>
              <a:rPr kumimoji="0" lang="en-US" altLang="en-US" sz="1800" b="1" i="0" u="none" strike="noStrike" cap="none" normalizeH="0" baseline="0" dirty="0">
                <a:ln>
                  <a:noFill/>
                </a:ln>
                <a:solidFill>
                  <a:srgbClr val="4A4A4A"/>
                </a:solidFill>
                <a:effectLst/>
                <a:latin typeface="Lato"/>
              </a:rPr>
              <a:t>JUnit</a:t>
            </a:r>
            <a:r>
              <a:rPr kumimoji="0" lang="en-US" altLang="en-US" sz="1800" b="0" i="0" u="none" strike="noStrike" cap="none" normalizeH="0" baseline="0" dirty="0">
                <a:ln>
                  <a:noFill/>
                </a:ln>
                <a:solidFill>
                  <a:srgbClr val="4A4A4A"/>
                </a:solidFill>
                <a:effectLst/>
                <a:latin typeface="Lato"/>
              </a:rPr>
              <a:t> and </a:t>
            </a:r>
            <a:r>
              <a:rPr kumimoji="0" lang="en-US" altLang="en-US" sz="1800" b="1" i="0" u="none" strike="noStrike" cap="none" normalizeH="0" baseline="0" dirty="0" err="1">
                <a:ln>
                  <a:noFill/>
                </a:ln>
                <a:solidFill>
                  <a:srgbClr val="4A4A4A"/>
                </a:solidFill>
                <a:effectLst/>
                <a:latin typeface="Lato"/>
              </a:rPr>
              <a:t>NUnit</a:t>
            </a:r>
            <a:r>
              <a:rPr kumimoji="0" lang="en-US" altLang="en-US" sz="1800" b="0" i="0" u="none" strike="noStrike" cap="none" normalizeH="0" baseline="0" dirty="0">
                <a:ln>
                  <a:noFill/>
                </a:ln>
                <a:solidFill>
                  <a:srgbClr val="4A4A4A"/>
                </a:solidFill>
                <a:effectLst/>
                <a:latin typeface="Lat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4A4A4A"/>
                </a:solidFill>
                <a:effectLst/>
                <a:latin typeface="Lato"/>
              </a:rPr>
              <a:t>It has lots of functionalities than </a:t>
            </a:r>
            <a:r>
              <a:rPr kumimoji="0" lang="en-US" altLang="en-US" sz="1800" b="1" i="0" u="none" strike="noStrike" cap="none" normalizeH="0" baseline="0" dirty="0">
                <a:ln>
                  <a:noFill/>
                </a:ln>
                <a:solidFill>
                  <a:srgbClr val="4A4A4A"/>
                </a:solidFill>
                <a:effectLst/>
                <a:latin typeface="Lato"/>
              </a:rPr>
              <a:t>JUnit</a:t>
            </a:r>
            <a:r>
              <a:rPr kumimoji="0" lang="en-US" altLang="en-US" sz="1800" b="0" i="0" u="none" strike="noStrike" cap="none" normalizeH="0" baseline="0" dirty="0">
                <a:ln>
                  <a:noFill/>
                </a:ln>
                <a:solidFill>
                  <a:srgbClr val="4A4A4A"/>
                </a:solidFill>
                <a:effectLst/>
                <a:latin typeface="Lato"/>
              </a:rPr>
              <a:t> and </a:t>
            </a:r>
            <a:r>
              <a:rPr kumimoji="0" lang="en-US" altLang="en-US" sz="1800" b="1" i="0" u="none" strike="noStrike" cap="none" normalizeH="0" baseline="0" dirty="0" err="1">
                <a:ln>
                  <a:noFill/>
                </a:ln>
                <a:solidFill>
                  <a:srgbClr val="4A4A4A"/>
                </a:solidFill>
                <a:effectLst/>
                <a:latin typeface="Lato"/>
              </a:rPr>
              <a:t>NUnit</a:t>
            </a:r>
            <a:r>
              <a:rPr kumimoji="0" lang="en-US" altLang="en-US" sz="1800" b="0" i="0" u="none" strike="noStrike" cap="none" normalizeH="0" baseline="0" dirty="0">
                <a:ln>
                  <a:noFill/>
                </a:ln>
                <a:solidFill>
                  <a:srgbClr val="4A4A4A"/>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4A4A4A"/>
                </a:solidFill>
                <a:effectLst/>
                <a:latin typeface="Lato"/>
              </a:rPr>
              <a:t>Also, it's more powerful and easier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4A4A4A"/>
                </a:solidFill>
                <a:effectLst/>
                <a:latin typeface="Lato"/>
              </a:rPr>
              <a:t>In </a:t>
            </a:r>
            <a:r>
              <a:rPr kumimoji="0" lang="en-US" altLang="en-US" sz="1800" b="1" i="0" u="none" strike="noStrike" cap="none" normalizeH="0" baseline="0" dirty="0">
                <a:ln>
                  <a:noFill/>
                </a:ln>
                <a:solidFill>
                  <a:srgbClr val="4A4A4A"/>
                </a:solidFill>
                <a:effectLst/>
                <a:latin typeface="Lato"/>
              </a:rPr>
              <a:t>TestNG</a:t>
            </a:r>
            <a:r>
              <a:rPr kumimoji="0" lang="en-US" altLang="en-US" sz="1800" b="0" i="0" u="none" strike="noStrike" cap="none" normalizeH="0" baseline="0" dirty="0">
                <a:ln>
                  <a:noFill/>
                </a:ln>
                <a:solidFill>
                  <a:srgbClr val="4A4A4A"/>
                </a:solidFill>
                <a:effectLst/>
                <a:latin typeface="Lato"/>
              </a:rPr>
              <a:t>, the </a:t>
            </a:r>
            <a:r>
              <a:rPr kumimoji="0" lang="en-US" altLang="en-US" sz="1800" b="1" i="0" u="none" strike="noStrike" cap="none" normalizeH="0" baseline="0" dirty="0">
                <a:ln>
                  <a:noFill/>
                </a:ln>
                <a:solidFill>
                  <a:srgbClr val="C7254E"/>
                </a:solidFill>
                <a:effectLst/>
                <a:latin typeface="Menlo"/>
              </a:rPr>
              <a:t>NG</a:t>
            </a:r>
            <a:r>
              <a:rPr kumimoji="0" lang="en-US" altLang="en-US" sz="1800" b="0" i="0" u="none" strike="noStrike" cap="none" normalizeH="0" baseline="0" dirty="0">
                <a:ln>
                  <a:noFill/>
                </a:ln>
                <a:solidFill>
                  <a:srgbClr val="4A4A4A"/>
                </a:solidFill>
                <a:effectLst/>
                <a:latin typeface="Lato"/>
              </a:rPr>
              <a:t> stands for </a:t>
            </a:r>
            <a:r>
              <a:rPr kumimoji="0" lang="en-US" altLang="en-US" sz="1800" b="1" i="0" u="none" strike="noStrike" cap="none" normalizeH="0" baseline="0" dirty="0">
                <a:ln>
                  <a:noFill/>
                </a:ln>
                <a:solidFill>
                  <a:srgbClr val="C7254E"/>
                </a:solidFill>
                <a:effectLst/>
                <a:latin typeface="Menlo"/>
              </a:rPr>
              <a:t>Next Generation</a:t>
            </a:r>
            <a:r>
              <a:rPr kumimoji="0" lang="en-US" altLang="en-US" sz="1800" b="0" i="0" u="none" strike="noStrike" cap="none" normalizeH="0" baseline="0" dirty="0">
                <a:ln>
                  <a:noFill/>
                </a:ln>
                <a:solidFill>
                  <a:srgbClr val="4A4A4A"/>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69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38F75-7CBC-4AAD-88B6-72FE1F329F01}"/>
              </a:ext>
            </a:extLst>
          </p:cNvPr>
          <p:cNvSpPr>
            <a:spLocks noGrp="1"/>
          </p:cNvSpPr>
          <p:nvPr>
            <p:ph type="title"/>
          </p:nvPr>
        </p:nvSpPr>
        <p:spPr/>
        <p:txBody>
          <a:bodyPr/>
          <a:lstStyle/>
          <a:p>
            <a:r>
              <a:rPr lang="en-US" dirty="0"/>
              <a:t>Features of  Test NG</a:t>
            </a:r>
            <a:endParaRPr lang="en-IN" dirty="0"/>
          </a:p>
        </p:txBody>
      </p:sp>
      <p:sp>
        <p:nvSpPr>
          <p:cNvPr id="4" name="Rectangle 1">
            <a:extLst>
              <a:ext uri="{FF2B5EF4-FFF2-40B4-BE49-F238E27FC236}">
                <a16:creationId xmlns:a16="http://schemas.microsoft.com/office/drawing/2014/main" id="{AABC946F-BB38-4F36-9721-95BDB83A8223}"/>
              </a:ext>
            </a:extLst>
          </p:cNvPr>
          <p:cNvSpPr>
            <a:spLocks noGrp="1" noChangeArrowheads="1"/>
          </p:cNvSpPr>
          <p:nvPr>
            <p:ph sz="quarter" idx="13"/>
          </p:nvPr>
        </p:nvSpPr>
        <p:spPr bwMode="auto">
          <a:xfrm>
            <a:off x="457200" y="2144447"/>
            <a:ext cx="7894533" cy="38279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33333"/>
                </a:solidFill>
                <a:effectLst/>
                <a:latin typeface="Lato"/>
              </a:rPr>
              <a:t>Features of TestNG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7254E"/>
                </a:solidFill>
                <a:effectLst/>
                <a:latin typeface="Menlo"/>
              </a:rPr>
              <a:t>TestNG</a:t>
            </a:r>
            <a:r>
              <a:rPr kumimoji="0" lang="en-US" altLang="en-US" sz="1800" b="0" i="0" u="none" strike="noStrike" cap="none" normalizeH="0" baseline="0" dirty="0">
                <a:ln>
                  <a:noFill/>
                </a:ln>
                <a:solidFill>
                  <a:srgbClr val="333333"/>
                </a:solidFill>
                <a:effectLst/>
                <a:latin typeface="Lato"/>
              </a:rPr>
              <a:t> comes with lots of features that make the work easier.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is </a:t>
            </a:r>
            <a:r>
              <a:rPr kumimoji="0" lang="en-US" altLang="en-US" sz="1800" b="1" i="0" u="none" strike="noStrike" cap="none" normalizeH="0" baseline="0" dirty="0">
                <a:ln>
                  <a:noFill/>
                </a:ln>
                <a:solidFill>
                  <a:srgbClr val="333333"/>
                </a:solidFill>
                <a:effectLst/>
                <a:latin typeface="Lato"/>
              </a:rPr>
              <a:t>open source</a:t>
            </a:r>
            <a:r>
              <a:rPr kumimoji="0" lang="en-US" altLang="en-US" sz="1800"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has a </a:t>
            </a:r>
            <a:r>
              <a:rPr kumimoji="0" lang="en-US" altLang="en-US" sz="1800" b="1" i="0" u="none" strike="noStrike" cap="none" normalizeH="0" baseline="0" dirty="0">
                <a:ln>
                  <a:noFill/>
                </a:ln>
                <a:solidFill>
                  <a:srgbClr val="333333"/>
                </a:solidFill>
                <a:effectLst/>
                <a:latin typeface="Lato"/>
              </a:rPr>
              <a:t>Inbuilt Reporting</a:t>
            </a:r>
            <a:r>
              <a:rPr kumimoji="0" lang="en-US" altLang="en-US" sz="1800" b="0" i="0" u="none" strike="noStrike" cap="none" normalizeH="0" baseline="0" dirty="0">
                <a:ln>
                  <a:noFill/>
                </a:ln>
                <a:solidFill>
                  <a:srgbClr val="333333"/>
                </a:solidFill>
                <a:effectLst/>
                <a:latin typeface="Lato"/>
              </a:rPr>
              <a:t>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has a </a:t>
            </a:r>
            <a:r>
              <a:rPr kumimoji="0" lang="en-US" altLang="en-US" sz="1800" b="1" i="0" u="none" strike="noStrike" cap="none" normalizeH="0" baseline="0" dirty="0">
                <a:ln>
                  <a:noFill/>
                </a:ln>
                <a:solidFill>
                  <a:srgbClr val="333333"/>
                </a:solidFill>
                <a:effectLst/>
                <a:latin typeface="Lato"/>
              </a:rPr>
              <a:t>flexible test configuration</a:t>
            </a:r>
            <a:r>
              <a:rPr kumimoji="0" lang="en-US" altLang="en-US" sz="1800"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33333"/>
                </a:solidFill>
                <a:effectLst/>
                <a:latin typeface="Lato"/>
              </a:rPr>
              <a:t>Annotations</a:t>
            </a:r>
            <a:r>
              <a:rPr kumimoji="0" lang="en-US" altLang="en-US" sz="1800" b="0" i="0" u="none" strike="noStrike" cap="none" normalizeH="0" baseline="0" dirty="0">
                <a:ln>
                  <a:noFill/>
                </a:ln>
                <a:solidFill>
                  <a:srgbClr val="333333"/>
                </a:solidFill>
                <a:effectLst/>
                <a:latin typeface="Lato"/>
              </a:rPr>
              <a:t> help to organize the test, which also helps to understand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33333"/>
                </a:solidFill>
                <a:effectLst/>
                <a:latin typeface="Lato"/>
              </a:rPr>
              <a:t>Grouping</a:t>
            </a:r>
            <a:r>
              <a:rPr kumimoji="0" lang="en-US" altLang="en-US" sz="1800" b="0" i="0" u="none" strike="noStrike" cap="none" normalizeH="0" baseline="0" dirty="0">
                <a:ln>
                  <a:noFill/>
                </a:ln>
                <a:solidFill>
                  <a:srgbClr val="333333"/>
                </a:solidFill>
                <a:effectLst/>
                <a:latin typeface="Lato"/>
              </a:rPr>
              <a:t> test cases can be done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supports </a:t>
            </a:r>
            <a:r>
              <a:rPr kumimoji="0" lang="en-US" altLang="en-US" sz="1800" b="1" i="0" u="none" strike="noStrike" cap="none" normalizeH="0" baseline="0" dirty="0">
                <a:ln>
                  <a:noFill/>
                </a:ln>
                <a:solidFill>
                  <a:srgbClr val="333333"/>
                </a:solidFill>
                <a:effectLst/>
                <a:latin typeface="Lato"/>
              </a:rPr>
              <a:t>data driven testing</a:t>
            </a:r>
            <a:r>
              <a:rPr kumimoji="0" lang="en-US" altLang="en-US" sz="1800" b="0" i="0" u="none" strike="noStrike" cap="none" normalizeH="0" baseline="0" dirty="0">
                <a:ln>
                  <a:noFill/>
                </a:ln>
                <a:solidFill>
                  <a:srgbClr val="333333"/>
                </a:solidFill>
                <a:effectLst/>
                <a:latin typeface="Lato"/>
              </a:rPr>
              <a:t>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33333"/>
                </a:solidFill>
                <a:effectLst/>
                <a:latin typeface="Lato"/>
              </a:rPr>
              <a:t>Data Parameterization</a:t>
            </a:r>
            <a:r>
              <a:rPr kumimoji="0" lang="en-US" altLang="en-US" sz="1800" b="0" i="0" u="none" strike="noStrike" cap="none" normalizeH="0" baseline="0" dirty="0">
                <a:ln>
                  <a:noFill/>
                </a:ln>
                <a:solidFill>
                  <a:srgbClr val="333333"/>
                </a:solidFill>
                <a:effectLst/>
                <a:latin typeface="Lato"/>
              </a:rPr>
              <a:t> and </a:t>
            </a:r>
            <a:r>
              <a:rPr kumimoji="0" lang="en-US" altLang="en-US" sz="1800" b="1" i="0" u="none" strike="noStrike" cap="none" normalizeH="0" baseline="0" dirty="0">
                <a:ln>
                  <a:noFill/>
                </a:ln>
                <a:solidFill>
                  <a:srgbClr val="333333"/>
                </a:solidFill>
                <a:effectLst/>
                <a:latin typeface="Lato"/>
              </a:rPr>
              <a:t>Parallel</a:t>
            </a:r>
            <a:r>
              <a:rPr kumimoji="0" lang="en-US" altLang="en-US" sz="1800" b="0" i="0" u="none" strike="noStrike" cap="none" normalizeH="0" baseline="0" dirty="0">
                <a:ln>
                  <a:noFill/>
                </a:ln>
                <a:solidFill>
                  <a:srgbClr val="333333"/>
                </a:solidFill>
                <a:effectLst/>
                <a:latin typeface="Lato"/>
              </a:rPr>
              <a:t> testing are possible.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supports a variety of tools like </a:t>
            </a:r>
            <a:r>
              <a:rPr kumimoji="0" lang="en-US" altLang="en-US" sz="1800" b="1" i="0" u="none" strike="noStrike" cap="none" normalizeH="0" baseline="0" dirty="0">
                <a:ln>
                  <a:noFill/>
                </a:ln>
                <a:solidFill>
                  <a:srgbClr val="333333"/>
                </a:solidFill>
                <a:effectLst/>
                <a:latin typeface="Lato"/>
              </a:rPr>
              <a:t>Eclipse, IDEA, Maven, etc</a:t>
            </a:r>
            <a:r>
              <a:rPr kumimoji="0" lang="en-US" altLang="en-US" sz="1800"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Lato"/>
              </a:rPr>
              <a:t>It also helps to </a:t>
            </a:r>
            <a:r>
              <a:rPr kumimoji="0" lang="en-US" altLang="en-US" sz="1800" b="1" i="0" u="none" strike="noStrike" cap="none" normalizeH="0" baseline="0" dirty="0">
                <a:ln>
                  <a:noFill/>
                </a:ln>
                <a:solidFill>
                  <a:srgbClr val="333333"/>
                </a:solidFill>
                <a:effectLst/>
                <a:latin typeface="Lato"/>
              </a:rPr>
              <a:t>Generate logs</a:t>
            </a:r>
            <a:r>
              <a:rPr kumimoji="0" lang="en-US" altLang="en-US" sz="1800"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D8074-38BD-4065-89AF-8A4AFFF70CCD}"/>
              </a:ext>
            </a:extLst>
          </p:cNvPr>
          <p:cNvSpPr>
            <a:spLocks noGrp="1"/>
          </p:cNvSpPr>
          <p:nvPr>
            <p:ph sz="quarter" idx="13"/>
          </p:nvPr>
        </p:nvSpPr>
        <p:spPr/>
        <p:txBody>
          <a:bodyPr/>
          <a:lstStyle/>
          <a:p>
            <a:r>
              <a:rPr lang="en-US" dirty="0"/>
              <a:t>Annotations in TestNG</a:t>
            </a:r>
          </a:p>
          <a:p>
            <a:r>
              <a:rPr lang="en-US" b="1" dirty="0"/>
              <a:t>@</a:t>
            </a:r>
            <a:r>
              <a:rPr lang="en-US" b="1" dirty="0" err="1"/>
              <a:t>BeforeSuite</a:t>
            </a:r>
            <a:r>
              <a:rPr lang="en-US" dirty="0"/>
              <a:t> - The annotated method will run before all tests in this suite have run.</a:t>
            </a:r>
          </a:p>
          <a:p>
            <a:r>
              <a:rPr lang="en-US" b="1" dirty="0"/>
              <a:t>@</a:t>
            </a:r>
            <a:r>
              <a:rPr lang="en-US" b="1" dirty="0" err="1"/>
              <a:t>AfterSuite</a:t>
            </a:r>
            <a:r>
              <a:rPr lang="en-US" dirty="0"/>
              <a:t> - The annotated method will run after all tests in this suite have run.</a:t>
            </a:r>
          </a:p>
          <a:p>
            <a:r>
              <a:rPr lang="en-US" b="1" dirty="0"/>
              <a:t>@</a:t>
            </a:r>
            <a:r>
              <a:rPr lang="en-US" b="1" dirty="0" err="1"/>
              <a:t>BeforeTest</a:t>
            </a:r>
            <a:r>
              <a:rPr lang="en-US" dirty="0"/>
              <a:t> - The annotated method will run before any test method belonging to the classes inside the &lt;test&gt; tag is run.</a:t>
            </a:r>
          </a:p>
          <a:p>
            <a:r>
              <a:rPr lang="en-US" b="1" dirty="0"/>
              <a:t>@</a:t>
            </a:r>
            <a:r>
              <a:rPr lang="en-US" b="1" dirty="0" err="1"/>
              <a:t>AfterTest</a:t>
            </a:r>
            <a:r>
              <a:rPr lang="en-US" dirty="0"/>
              <a:t> - The annotated method will run after all the test methods belonging to the classes inside the &lt;test&gt; tag have run.</a:t>
            </a:r>
          </a:p>
          <a:p>
            <a:endParaRPr lang="en-IN" dirty="0"/>
          </a:p>
        </p:txBody>
      </p:sp>
      <p:sp>
        <p:nvSpPr>
          <p:cNvPr id="3" name="Title 2">
            <a:extLst>
              <a:ext uri="{FF2B5EF4-FFF2-40B4-BE49-F238E27FC236}">
                <a16:creationId xmlns:a16="http://schemas.microsoft.com/office/drawing/2014/main" id="{5AE46187-C86A-4FCE-AB9C-09D34EF55DD1}"/>
              </a:ext>
            </a:extLst>
          </p:cNvPr>
          <p:cNvSpPr>
            <a:spLocks noGrp="1"/>
          </p:cNvSpPr>
          <p:nvPr>
            <p:ph type="title"/>
          </p:nvPr>
        </p:nvSpPr>
        <p:spPr/>
        <p:txBody>
          <a:bodyPr/>
          <a:lstStyle/>
          <a:p>
            <a:r>
              <a:rPr lang="en-US" dirty="0"/>
              <a:t>TestNG Annotations</a:t>
            </a:r>
            <a:endParaRPr lang="en-IN" dirty="0"/>
          </a:p>
        </p:txBody>
      </p:sp>
    </p:spTree>
    <p:extLst>
      <p:ext uri="{BB962C8B-B14F-4D97-AF65-F5344CB8AC3E}">
        <p14:creationId xmlns:p14="http://schemas.microsoft.com/office/powerpoint/2010/main" val="167115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B487CE-2B03-4F36-B482-6C446751A1F7}"/>
              </a:ext>
            </a:extLst>
          </p:cNvPr>
          <p:cNvSpPr>
            <a:spLocks noGrp="1"/>
          </p:cNvSpPr>
          <p:nvPr>
            <p:ph sz="quarter" idx="13"/>
          </p:nvPr>
        </p:nvSpPr>
        <p:spPr/>
        <p:txBody>
          <a:bodyPr/>
          <a:lstStyle/>
          <a:p>
            <a:r>
              <a:rPr lang="en-US" dirty="0"/>
              <a:t>Annotations in TestNG</a:t>
            </a:r>
          </a:p>
          <a:p>
            <a:r>
              <a:rPr lang="en-US" b="1" dirty="0"/>
              <a:t>@</a:t>
            </a:r>
            <a:r>
              <a:rPr lang="en-US" b="1" dirty="0" err="1"/>
              <a:t>BeforeClass</a:t>
            </a:r>
            <a:r>
              <a:rPr lang="en-US" dirty="0"/>
              <a:t> - The annotated method will run before the first test method in the current class is invoked.</a:t>
            </a:r>
          </a:p>
          <a:p>
            <a:r>
              <a:rPr lang="en-US" b="1" dirty="0"/>
              <a:t>@</a:t>
            </a:r>
            <a:r>
              <a:rPr lang="en-US" b="1" dirty="0" err="1"/>
              <a:t>AfterClass</a:t>
            </a:r>
            <a:r>
              <a:rPr lang="en-US" dirty="0"/>
              <a:t> - The annotated method will run after all the test methods in the current class have been run.</a:t>
            </a:r>
          </a:p>
          <a:p>
            <a:r>
              <a:rPr lang="en-US" b="1" dirty="0"/>
              <a:t>@</a:t>
            </a:r>
            <a:r>
              <a:rPr lang="en-US" b="1" dirty="0" err="1"/>
              <a:t>BeforeMethod</a:t>
            </a:r>
            <a:r>
              <a:rPr lang="en-US" dirty="0"/>
              <a:t> - The annotated method will run before each test method.</a:t>
            </a:r>
          </a:p>
          <a:p>
            <a:r>
              <a:rPr lang="en-US" b="1" dirty="0"/>
              <a:t>@</a:t>
            </a:r>
            <a:r>
              <a:rPr lang="en-US" b="1" dirty="0" err="1"/>
              <a:t>AfterMethod</a:t>
            </a:r>
            <a:r>
              <a:rPr lang="en-US" dirty="0"/>
              <a:t> - The annotated method will run after each test method.</a:t>
            </a:r>
          </a:p>
          <a:p>
            <a:endParaRPr lang="en-IN" dirty="0"/>
          </a:p>
        </p:txBody>
      </p:sp>
      <p:sp>
        <p:nvSpPr>
          <p:cNvPr id="3" name="Title 2">
            <a:extLst>
              <a:ext uri="{FF2B5EF4-FFF2-40B4-BE49-F238E27FC236}">
                <a16:creationId xmlns:a16="http://schemas.microsoft.com/office/drawing/2014/main" id="{ACABDCA5-CA3B-4E3A-832E-9700071D8701}"/>
              </a:ext>
            </a:extLst>
          </p:cNvPr>
          <p:cNvSpPr>
            <a:spLocks noGrp="1"/>
          </p:cNvSpPr>
          <p:nvPr>
            <p:ph type="title"/>
          </p:nvPr>
        </p:nvSpPr>
        <p:spPr/>
        <p:txBody>
          <a:bodyPr/>
          <a:lstStyle/>
          <a:p>
            <a:r>
              <a:rPr lang="en-US" dirty="0"/>
              <a:t>Test NG ANNOTATIONS continued</a:t>
            </a:r>
            <a:endParaRPr lang="en-IN" dirty="0"/>
          </a:p>
        </p:txBody>
      </p:sp>
    </p:spTree>
    <p:extLst>
      <p:ext uri="{BB962C8B-B14F-4D97-AF65-F5344CB8AC3E}">
        <p14:creationId xmlns:p14="http://schemas.microsoft.com/office/powerpoint/2010/main" val="6850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8BD702-8C70-400C-8D47-625CCA151274}"/>
              </a:ext>
            </a:extLst>
          </p:cNvPr>
          <p:cNvSpPr>
            <a:spLocks noGrp="1"/>
          </p:cNvSpPr>
          <p:nvPr>
            <p:ph sz="quarter" idx="13"/>
          </p:nvPr>
        </p:nvSpPr>
        <p:spPr/>
        <p:txBody>
          <a:bodyPr/>
          <a:lstStyle/>
          <a:p>
            <a:r>
              <a:rPr lang="en-US" dirty="0"/>
              <a:t>Annotations in TestNG</a:t>
            </a:r>
          </a:p>
          <a:p>
            <a:r>
              <a:rPr lang="en-US" b="1" dirty="0"/>
              <a:t>@</a:t>
            </a:r>
            <a:r>
              <a:rPr lang="en-US" b="1" dirty="0" err="1"/>
              <a:t>BeforeGroups</a:t>
            </a:r>
            <a:r>
              <a:rPr lang="en-US" dirty="0"/>
              <a:t> - The set of groups that the configuration method will run prior to. And this method is assured to run shortly prior to the first test method, which belongs to any of these groups is invoked.</a:t>
            </a:r>
          </a:p>
          <a:p>
            <a:r>
              <a:rPr lang="en-US" b="1" dirty="0"/>
              <a:t>@</a:t>
            </a:r>
            <a:r>
              <a:rPr lang="en-US" b="1" dirty="0" err="1"/>
              <a:t>AfterGroups</a:t>
            </a:r>
            <a:r>
              <a:rPr lang="en-US" dirty="0"/>
              <a:t> - The set of groups that the configuration method will run after. And this method is confirmed to run shortly after the last test method, which belongs to any of these groups is invoked.</a:t>
            </a:r>
          </a:p>
          <a:p>
            <a:r>
              <a:rPr lang="en-US" b="1" dirty="0"/>
              <a:t>@Listeners</a:t>
            </a:r>
            <a:r>
              <a:rPr lang="en-US" dirty="0"/>
              <a:t> - Defines listeners on a test class.</a:t>
            </a:r>
          </a:p>
          <a:p>
            <a:endParaRPr lang="en-IN" dirty="0"/>
          </a:p>
        </p:txBody>
      </p:sp>
      <p:sp>
        <p:nvSpPr>
          <p:cNvPr id="3" name="Title 2">
            <a:extLst>
              <a:ext uri="{FF2B5EF4-FFF2-40B4-BE49-F238E27FC236}">
                <a16:creationId xmlns:a16="http://schemas.microsoft.com/office/drawing/2014/main" id="{CD48C436-F631-45E5-9C94-451608EB64E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38971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79233-8F38-48D4-8538-612E89777EAC}"/>
              </a:ext>
            </a:extLst>
          </p:cNvPr>
          <p:cNvSpPr>
            <a:spLocks noGrp="1"/>
          </p:cNvSpPr>
          <p:nvPr>
            <p:ph sz="quarter" idx="13"/>
          </p:nvPr>
        </p:nvSpPr>
        <p:spPr/>
        <p:txBody>
          <a:bodyPr>
            <a:normAutofit lnSpcReduction="10000"/>
          </a:bodyPr>
          <a:lstStyle/>
          <a:p>
            <a:r>
              <a:rPr lang="en-US" dirty="0"/>
              <a:t>Annotations in TestNG</a:t>
            </a:r>
          </a:p>
          <a:p>
            <a:r>
              <a:rPr lang="en-US" b="1" dirty="0"/>
              <a:t>@</a:t>
            </a:r>
            <a:r>
              <a:rPr lang="en-US" b="1" dirty="0" err="1"/>
              <a:t>DataProvider</a:t>
            </a:r>
            <a:r>
              <a:rPr lang="en-US" dirty="0"/>
              <a:t> - Marks a method of providing data for a test method. Now this annotated method has to return an Object[][] where each Object[] can be allocated the parameter list of the test method. The @Test method that requires to get data from this Data Provider needs to use a data Provider name equivalent to the name of this annotation.</a:t>
            </a:r>
          </a:p>
          <a:p>
            <a:r>
              <a:rPr lang="en-US" b="1" dirty="0"/>
              <a:t>@Factory</a:t>
            </a:r>
            <a:r>
              <a:rPr lang="en-US" dirty="0"/>
              <a:t> - Marks a method as a factory that returns objects that will be used by TestNG as Test classes. The method must return Object[].</a:t>
            </a:r>
          </a:p>
          <a:p>
            <a:r>
              <a:rPr lang="en-US" b="1" dirty="0"/>
              <a:t>@Parameters</a:t>
            </a:r>
            <a:r>
              <a:rPr lang="en-US" dirty="0"/>
              <a:t> - Describes how to pass parameters to a @Test method.</a:t>
            </a:r>
          </a:p>
          <a:p>
            <a:r>
              <a:rPr lang="en-US" b="1" dirty="0"/>
              <a:t>@Test</a:t>
            </a:r>
            <a:r>
              <a:rPr lang="en-US" dirty="0"/>
              <a:t> - Marks a class or a method as part of the test.</a:t>
            </a:r>
          </a:p>
          <a:p>
            <a:endParaRPr lang="en-IN" dirty="0"/>
          </a:p>
        </p:txBody>
      </p:sp>
      <p:sp>
        <p:nvSpPr>
          <p:cNvPr id="3" name="Title 2">
            <a:extLst>
              <a:ext uri="{FF2B5EF4-FFF2-40B4-BE49-F238E27FC236}">
                <a16:creationId xmlns:a16="http://schemas.microsoft.com/office/drawing/2014/main" id="{52F18FC3-12A3-4A5A-86D5-BC4325E11E1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7369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9E57D9-F32C-4F0F-9029-FCF007CB12FA}"/>
              </a:ext>
            </a:extLst>
          </p:cNvPr>
          <p:cNvSpPr>
            <a:spLocks noGrp="1"/>
          </p:cNvSpPr>
          <p:nvPr>
            <p:ph type="title"/>
          </p:nvPr>
        </p:nvSpPr>
        <p:spPr>
          <a:xfrm>
            <a:off x="1443491" y="304800"/>
            <a:ext cx="6571343" cy="762001"/>
          </a:xfrm>
        </p:spPr>
        <p:txBody>
          <a:bodyPr>
            <a:normAutofit/>
          </a:bodyPr>
          <a:lstStyle/>
          <a:p>
            <a:r>
              <a:rPr lang="en-US" dirty="0"/>
              <a:t>Sample script</a:t>
            </a:r>
            <a:endParaRPr lang="en-IN" dirty="0"/>
          </a:p>
        </p:txBody>
      </p:sp>
      <p:sp>
        <p:nvSpPr>
          <p:cNvPr id="4" name="Rectangle 1">
            <a:extLst>
              <a:ext uri="{FF2B5EF4-FFF2-40B4-BE49-F238E27FC236}">
                <a16:creationId xmlns:a16="http://schemas.microsoft.com/office/drawing/2014/main" id="{E164194F-E1B5-4602-A1C6-1CF67856C069}"/>
              </a:ext>
            </a:extLst>
          </p:cNvPr>
          <p:cNvSpPr>
            <a:spLocks noGrp="1" noChangeArrowheads="1"/>
          </p:cNvSpPr>
          <p:nvPr>
            <p:ph sz="quarter" idx="13"/>
          </p:nvPr>
        </p:nvSpPr>
        <p:spPr bwMode="auto">
          <a:xfrm>
            <a:off x="152400" y="1211895"/>
            <a:ext cx="9220702" cy="415239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Lato"/>
              </a:rPr>
              <a:t>Launch Browser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a:rPr>
              <a:t>We will use the following code.</a:t>
            </a:r>
            <a:endParaRPr kumimoji="0" lang="en-US" altLang="en-US" sz="24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Launching Google from Firefox with the help of "gecko driver." </a:t>
            </a:r>
            <a:r>
              <a:rPr kumimoji="0" lang="en-US" altLang="en-US" sz="2400" b="0" i="0" u="none" strike="noStrike" cap="none" normalizeH="0" baseline="0" dirty="0" err="1">
                <a:ln>
                  <a:noFill/>
                </a:ln>
                <a:solidFill>
                  <a:srgbClr val="333333"/>
                </a:solidFill>
                <a:effectLst/>
                <a:latin typeface="Menlo"/>
              </a:rPr>
              <a:t>System.setProperty</a:t>
            </a:r>
            <a:r>
              <a:rPr kumimoji="0" lang="en-US" altLang="en-US" sz="2400" b="0" i="0" u="none" strike="noStrike" cap="none" normalizeH="0" baseline="0" dirty="0">
                <a:ln>
                  <a:noFill/>
                </a:ln>
                <a:solidFill>
                  <a:srgbClr val="333333"/>
                </a:solidFill>
                <a:effectLst/>
                <a:latin typeface="Menlo"/>
              </a:rPr>
              <a:t>("</a:t>
            </a:r>
            <a:r>
              <a:rPr kumimoji="0" lang="en-US" altLang="en-US" sz="2400" b="0" i="0" u="none" strike="noStrike" cap="none" normalizeH="0" baseline="0" dirty="0" err="1">
                <a:ln>
                  <a:noFill/>
                </a:ln>
                <a:solidFill>
                  <a:srgbClr val="333333"/>
                </a:solidFill>
                <a:effectLst/>
                <a:latin typeface="Menlo"/>
              </a:rPr>
              <a:t>webdriver.gecko.driver</a:t>
            </a:r>
            <a:r>
              <a:rPr kumimoji="0" lang="en-US" altLang="en-US" sz="2400" b="0" i="0" u="none" strike="noStrike" cap="none" normalizeH="0" baseline="0" dirty="0">
                <a:ln>
                  <a:noFill/>
                </a:ln>
                <a:solidFill>
                  <a:srgbClr val="333333"/>
                </a:solidFill>
                <a:effectLst/>
                <a:latin typeface="Menlo"/>
              </a:rPr>
              <a:t>", "Need to get Gecko driver Path"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WebDriver driver = new </a:t>
            </a:r>
            <a:r>
              <a:rPr kumimoji="0" lang="en-US" altLang="en-US" sz="2400" b="0" i="0" u="none" strike="noStrike" cap="none" normalizeH="0" baseline="0" dirty="0" err="1">
                <a:ln>
                  <a:noFill/>
                </a:ln>
                <a:solidFill>
                  <a:srgbClr val="333333"/>
                </a:solidFill>
                <a:effectLst/>
                <a:latin typeface="Menlo"/>
              </a:rPr>
              <a:t>FirefoxDriver</a:t>
            </a: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Menlo"/>
              </a:rPr>
              <a:t>driver.get</a:t>
            </a:r>
            <a:r>
              <a:rPr kumimoji="0" lang="en-US" altLang="en-US" sz="2400" b="0" i="0" u="none" strike="noStrike" cap="none" normalizeH="0" baseline="0" dirty="0">
                <a:ln>
                  <a:noFill/>
                </a:ln>
                <a:solidFill>
                  <a:srgbClr val="333333"/>
                </a:solidFill>
                <a:effectLst/>
                <a:latin typeface="Menlo"/>
              </a:rPr>
              <a:t>("https://google.com");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We are getting the page title and printing it in a console to verify that we are in the right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r>
              <a:rPr kumimoji="0" lang="en-US" altLang="en-US" sz="2400" b="0" i="0" u="none" strike="noStrike" cap="none" normalizeH="0" baseline="0" dirty="0" err="1">
                <a:ln>
                  <a:noFill/>
                </a:ln>
                <a:solidFill>
                  <a:srgbClr val="333333"/>
                </a:solidFill>
                <a:effectLst/>
                <a:latin typeface="Menlo"/>
              </a:rPr>
              <a:t>System.out.println</a:t>
            </a:r>
            <a:r>
              <a:rPr kumimoji="0" lang="en-US" altLang="en-US" sz="2400" b="0" i="0" u="none" strike="noStrike" cap="none" normalizeH="0" baseline="0" dirty="0">
                <a:ln>
                  <a:noFill/>
                </a:ln>
                <a:solidFill>
                  <a:srgbClr val="333333"/>
                </a:solidFill>
                <a:effectLst/>
                <a:latin typeface="Menlo"/>
              </a:rPr>
              <a:t>("Page Title : " + </a:t>
            </a:r>
            <a:r>
              <a:rPr kumimoji="0" lang="en-US" altLang="en-US" sz="2400" b="0" i="0" u="none" strike="noStrike" cap="none" normalizeH="0" baseline="0" dirty="0" err="1">
                <a:ln>
                  <a:noFill/>
                </a:ln>
                <a:solidFill>
                  <a:srgbClr val="333333"/>
                </a:solidFill>
                <a:effectLst/>
                <a:latin typeface="Menlo"/>
              </a:rPr>
              <a:t>driver.getTitle</a:t>
            </a:r>
            <a:r>
              <a:rPr kumimoji="0" lang="en-US" altLang="en-US" sz="2400" b="0" i="0" u="none" strike="noStrike" cap="none" normalizeH="0" baseline="0" dirty="0">
                <a:ln>
                  <a:noFill/>
                </a:ln>
                <a:solidFill>
                  <a:srgbClr val="333333"/>
                </a:solidFill>
                <a:effectLst/>
                <a:latin typeface="Menlo"/>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525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marL="342900" indent="-342900" algn="l">
              <a:buFont typeface="Arial" panose="020B0604020202020204" pitchFamily="34" charset="0"/>
              <a:buChar char="•"/>
            </a:pPr>
            <a:r>
              <a:rPr lang="en-US" sz="2200" dirty="0">
                <a:latin typeface="+mj-lt"/>
              </a:rPr>
              <a:t>Selenium is a suite of testing automation tools used for Web-Base applications: Selenium IDE, Selenium RC, Selenium </a:t>
            </a:r>
            <a:r>
              <a:rPr lang="en-US" sz="2200" dirty="0" err="1">
                <a:latin typeface="+mj-lt"/>
              </a:rPr>
              <a:t>WebDriver</a:t>
            </a:r>
            <a:r>
              <a:rPr lang="en-US" sz="2200" dirty="0">
                <a:latin typeface="+mj-lt"/>
              </a:rPr>
              <a:t> and Selenium Grid</a:t>
            </a:r>
          </a:p>
          <a:p>
            <a:pPr marL="342900" indent="-342900" algn="l">
              <a:buFont typeface="Arial" panose="020B0604020202020204" pitchFamily="34" charset="0"/>
              <a:buChar char="•"/>
            </a:pPr>
            <a:r>
              <a:rPr lang="en-US" sz="2200" dirty="0">
                <a:latin typeface="+mj-lt"/>
              </a:rPr>
              <a:t>These tools provide a rich set of testing functions specifically geared to varied testing scenarios of all types of Web applications </a:t>
            </a:r>
          </a:p>
          <a:p>
            <a:pPr marL="342900" indent="-342900" algn="l">
              <a:buFont typeface="Arial" panose="020B0604020202020204" pitchFamily="34" charset="0"/>
              <a:buChar char="•"/>
            </a:pPr>
            <a:r>
              <a:rPr lang="en-US" sz="2200" dirty="0">
                <a:latin typeface="+mj-lt"/>
              </a:rPr>
              <a:t>The operations provided by these tools are highly flexible and afford many options for comparing UI elements to expected application behavior</a:t>
            </a:r>
          </a:p>
          <a:p>
            <a:pPr marL="342900" indent="-342900" algn="l">
              <a:buFont typeface="Arial" panose="020B0604020202020204" pitchFamily="34" charset="0"/>
              <a:buChar char="•"/>
            </a:pPr>
            <a:r>
              <a:rPr lang="en-US" sz="2200" dirty="0">
                <a:latin typeface="+mj-lt"/>
              </a:rPr>
              <a:t>Selenium tests can be executed on multiple browser platforms 	</a:t>
            </a:r>
          </a:p>
          <a:p>
            <a:pPr marL="0" indent="0">
              <a:buNone/>
            </a:pPr>
            <a:endParaRPr lang="en-US" sz="2200" dirty="0">
              <a:latin typeface="+mj-lt"/>
            </a:endParaRPr>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Introduction</a:t>
            </a:r>
          </a:p>
        </p:txBody>
      </p:sp>
    </p:spTree>
    <p:extLst>
      <p:ext uri="{BB962C8B-B14F-4D97-AF65-F5344CB8AC3E}">
        <p14:creationId xmlns:p14="http://schemas.microsoft.com/office/powerpoint/2010/main" val="3098081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AF5168-4BAA-47BF-9811-71284660057E}"/>
              </a:ext>
            </a:extLst>
          </p:cNvPr>
          <p:cNvSpPr>
            <a:spLocks noGrp="1"/>
          </p:cNvSpPr>
          <p:nvPr>
            <p:ph type="title"/>
          </p:nvPr>
        </p:nvSpPr>
        <p:spPr/>
        <p:txBody>
          <a:bodyPr/>
          <a:lstStyle/>
          <a:p>
            <a:r>
              <a:rPr lang="en-US" dirty="0" err="1"/>
              <a:t>EleMENT</a:t>
            </a:r>
            <a:r>
              <a:rPr lang="en-US" dirty="0"/>
              <a:t> LOCATORS</a:t>
            </a:r>
            <a:endParaRPr lang="en-IN" dirty="0"/>
          </a:p>
        </p:txBody>
      </p:sp>
      <p:sp>
        <p:nvSpPr>
          <p:cNvPr id="5" name="Rectangle 2">
            <a:extLst>
              <a:ext uri="{FF2B5EF4-FFF2-40B4-BE49-F238E27FC236}">
                <a16:creationId xmlns:a16="http://schemas.microsoft.com/office/drawing/2014/main" id="{8C76DB56-25E6-4EF8-8D89-7ACCF5292055}"/>
              </a:ext>
            </a:extLst>
          </p:cNvPr>
          <p:cNvSpPr>
            <a:spLocks noGrp="1" noChangeArrowheads="1"/>
          </p:cNvSpPr>
          <p:nvPr>
            <p:ph sz="quarter" idx="13"/>
          </p:nvPr>
        </p:nvSpPr>
        <p:spPr bwMode="auto">
          <a:xfrm>
            <a:off x="0" y="1375006"/>
            <a:ext cx="9144000" cy="5366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Types of XPath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Element Locators</a:t>
            </a:r>
            <a:r>
              <a:rPr kumimoji="0" lang="en-US" altLang="en-US" b="0" i="0" u="none" strike="noStrike" cap="none" normalizeH="0" baseline="0" dirty="0">
                <a:ln>
                  <a:noFill/>
                </a:ln>
                <a:solidFill>
                  <a:srgbClr val="333333"/>
                </a:solidFill>
                <a:effectLst/>
                <a:latin typeface="Lato"/>
              </a:rPr>
              <a:t> help to find the element on the web pages accurately. Let’s start with Syntax XPath. It can be written in </a:t>
            </a:r>
            <a:r>
              <a:rPr kumimoji="0" lang="en-US" altLang="en-US" b="1" i="1" u="none" strike="noStrike" cap="none" normalizeH="0" baseline="0" dirty="0">
                <a:ln>
                  <a:noFill/>
                </a:ln>
                <a:solidFill>
                  <a:srgbClr val="333333"/>
                </a:solidFill>
                <a:effectLst/>
                <a:latin typeface="Lato"/>
              </a:rPr>
              <a:t>two types</a:t>
            </a:r>
            <a:r>
              <a:rPr kumimoji="0" lang="en-US" altLang="en-US" b="0" i="0" u="none" strike="noStrike" cap="none" normalizeH="0" baseline="0" dirty="0">
                <a:ln>
                  <a:noFill/>
                </a:ln>
                <a:solidFill>
                  <a:srgbClr val="333333"/>
                </a:solidFill>
                <a:effectLst/>
                <a:latin typeface="Lato"/>
              </a:rPr>
              <a:t> as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33333"/>
                </a:solidFill>
                <a:effectLst/>
                <a:latin typeface="Lato"/>
              </a:rPr>
              <a:t>Xpath</a:t>
            </a:r>
            <a:r>
              <a:rPr kumimoji="0" lang="en-US" altLang="en-US" b="1" i="0" u="none" strike="noStrike" cap="none" normalizeH="0" baseline="0" dirty="0">
                <a:ln>
                  <a:noFill/>
                </a:ln>
                <a:solidFill>
                  <a:srgbClr val="333333"/>
                </a:solidFill>
                <a:effectLst/>
                <a:latin typeface="Lato"/>
              </a:rPr>
              <a:t>=//</a:t>
            </a:r>
            <a:r>
              <a:rPr kumimoji="0" lang="en-US" altLang="en-US" b="1" i="0" u="none" strike="noStrike" cap="none" normalizeH="0" baseline="0" dirty="0" err="1">
                <a:ln>
                  <a:noFill/>
                </a:ln>
                <a:solidFill>
                  <a:srgbClr val="333333"/>
                </a:solidFill>
                <a:effectLst/>
                <a:latin typeface="Lato"/>
              </a:rPr>
              <a:t>tagname</a:t>
            </a:r>
            <a:r>
              <a:rPr kumimoji="0" lang="en-US" altLang="en-US" b="1" i="0" u="none" strike="noStrike" cap="none" normalizeH="0" baseline="0" dirty="0">
                <a:ln>
                  <a:noFill/>
                </a:ln>
                <a:solidFill>
                  <a:srgbClr val="333333"/>
                </a:solidFill>
                <a:effectLst/>
                <a:latin typeface="Lato"/>
              </a:rPr>
              <a:t>[@attribute='value’]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a:t>
            </a:r>
            <a:r>
              <a:rPr kumimoji="0" lang="en-US" altLang="en-US" b="1" i="0" u="none" strike="noStrike" cap="none" normalizeH="0" baseline="0" dirty="0">
                <a:ln>
                  <a:noFill/>
                </a:ln>
                <a:solidFill>
                  <a:srgbClr val="333333"/>
                </a:solidFill>
                <a:effectLst/>
                <a:latin typeface="Lato"/>
              </a:rPr>
              <a:t>Select current node.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C7254E"/>
                </a:solidFill>
                <a:effectLst/>
                <a:latin typeface="Menlo"/>
              </a:rPr>
              <a:t>Tagname</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a:t>
            </a:r>
            <a:r>
              <a:rPr kumimoji="0" lang="en-US" altLang="en-US" b="1" i="0" u="none" strike="noStrike" cap="none" normalizeH="0" baseline="0" dirty="0" err="1">
                <a:ln>
                  <a:noFill/>
                </a:ln>
                <a:solidFill>
                  <a:srgbClr val="333333"/>
                </a:solidFill>
                <a:effectLst/>
                <a:latin typeface="Lato"/>
              </a:rPr>
              <a:t>Tagname</a:t>
            </a:r>
            <a:r>
              <a:rPr kumimoji="0" lang="en-US" altLang="en-US" b="1" i="0" u="none" strike="noStrike" cap="none" normalizeH="0" baseline="0" dirty="0">
                <a:ln>
                  <a:noFill/>
                </a:ln>
                <a:solidFill>
                  <a:srgbClr val="333333"/>
                </a:solidFill>
                <a:effectLst/>
                <a:latin typeface="Lato"/>
              </a:rPr>
              <a:t> of the particular node.</a:t>
            </a:r>
            <a:r>
              <a:rPr kumimoji="0" lang="en-US" altLang="en-US" b="0" i="0" u="none" strike="noStrike" cap="none" normalizeH="0" baseline="0" dirty="0">
                <a:ln>
                  <a:noFill/>
                </a:ln>
                <a:solidFill>
                  <a:srgbClr val="333333"/>
                </a:solidFill>
                <a:effectLst/>
                <a:latin typeface="Lato"/>
              </a:rPr>
              <a:t>(</a:t>
            </a:r>
            <a:r>
              <a:rPr kumimoji="0" lang="en-US" altLang="en-US" b="0" i="1" u="none" strike="noStrike" cap="none" normalizeH="0" baseline="0" dirty="0">
                <a:ln>
                  <a:noFill/>
                </a:ln>
                <a:solidFill>
                  <a:srgbClr val="333333"/>
                </a:solidFill>
                <a:effectLst/>
                <a:latin typeface="Lato"/>
              </a:rPr>
              <a:t>Input</a:t>
            </a:r>
            <a:r>
              <a:rPr kumimoji="0" lang="en-US" altLang="en-US"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a:t>
            </a:r>
            <a:r>
              <a:rPr kumimoji="0" lang="en-US" altLang="en-US" b="1" i="0" u="none" strike="noStrike" cap="none" normalizeH="0" baseline="0" dirty="0">
                <a:ln>
                  <a:noFill/>
                </a:ln>
                <a:solidFill>
                  <a:srgbClr val="333333"/>
                </a:solidFill>
                <a:effectLst/>
                <a:latin typeface="Lato"/>
              </a:rPr>
              <a:t>Select attribute.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Attribute:</a:t>
            </a:r>
            <a:r>
              <a:rPr kumimoji="0" lang="en-US" altLang="en-US" b="0" i="0" u="none" strike="noStrike" cap="none" normalizeH="0" baseline="0" dirty="0">
                <a:ln>
                  <a:noFill/>
                </a:ln>
                <a:solidFill>
                  <a:srgbClr val="333333"/>
                </a:solidFill>
                <a:effectLst/>
                <a:latin typeface="Lato"/>
              </a:rPr>
              <a:t> </a:t>
            </a:r>
            <a:r>
              <a:rPr kumimoji="0" lang="en-US" altLang="en-US" b="1" i="0" u="none" strike="noStrike" cap="none" normalizeH="0" baseline="0" dirty="0">
                <a:ln>
                  <a:noFill/>
                </a:ln>
                <a:solidFill>
                  <a:srgbClr val="333333"/>
                </a:solidFill>
                <a:effectLst/>
                <a:latin typeface="Lato"/>
              </a:rPr>
              <a:t>Attribute name of the node.</a:t>
            </a:r>
            <a:r>
              <a:rPr kumimoji="0" lang="en-US" altLang="en-US" b="0" i="0" u="none" strike="noStrike" cap="none" normalizeH="0" baseline="0" dirty="0">
                <a:ln>
                  <a:noFill/>
                </a:ln>
                <a:solidFill>
                  <a:srgbClr val="333333"/>
                </a:solidFill>
                <a:effectLst/>
                <a:latin typeface="Lato"/>
              </a:rPr>
              <a:t> ( </a:t>
            </a:r>
            <a:r>
              <a:rPr kumimoji="0" lang="en-US" altLang="en-US" b="0" i="1" u="none" strike="noStrike" cap="none" normalizeH="0" baseline="0" dirty="0">
                <a:ln>
                  <a:noFill/>
                </a:ln>
                <a:solidFill>
                  <a:srgbClr val="333333"/>
                </a:solidFill>
                <a:effectLst/>
                <a:latin typeface="Lato"/>
              </a:rPr>
              <a:t>id, value, name, type, </a:t>
            </a:r>
            <a:r>
              <a:rPr kumimoji="0" lang="en-US" altLang="en-US" b="0" i="1" u="none" strike="noStrike" cap="none" normalizeH="0" baseline="0" dirty="0" err="1">
                <a:ln>
                  <a:noFill/>
                </a:ln>
                <a:solidFill>
                  <a:srgbClr val="333333"/>
                </a:solidFill>
                <a:effectLst/>
                <a:latin typeface="Lato"/>
              </a:rPr>
              <a:t>src</a:t>
            </a:r>
            <a:r>
              <a:rPr kumimoji="0" lang="en-US" altLang="en-US" b="0" i="1" u="none" strike="noStrike" cap="none" normalizeH="0" baseline="0" dirty="0">
                <a:ln>
                  <a:noFill/>
                </a:ln>
                <a:solidFill>
                  <a:srgbClr val="333333"/>
                </a:solidFill>
                <a:effectLst/>
                <a:latin typeface="Lato"/>
              </a:rPr>
              <a:t>, and alt</a:t>
            </a:r>
            <a:r>
              <a:rPr kumimoji="0" lang="en-US" altLang="en-US" b="0" i="0" u="none" strike="noStrike" cap="none" normalizeH="0" baseline="0" dirty="0">
                <a:ln>
                  <a:noFill/>
                </a:ln>
                <a:solidFill>
                  <a:srgbClr val="333333"/>
                </a:solidFill>
                <a:effectLst/>
                <a:latin typeface="Lato"/>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Value:</a:t>
            </a:r>
            <a:r>
              <a:rPr kumimoji="0" lang="en-US" altLang="en-US" b="0" i="0" u="none" strike="noStrike" cap="none" normalizeH="0" baseline="0" dirty="0">
                <a:ln>
                  <a:noFill/>
                </a:ln>
                <a:solidFill>
                  <a:srgbClr val="333333"/>
                </a:solidFill>
                <a:effectLst/>
                <a:latin typeface="Lato"/>
              </a:rPr>
              <a:t> </a:t>
            </a:r>
            <a:r>
              <a:rPr kumimoji="0" lang="en-US" altLang="en-US" b="1" i="0" u="none" strike="noStrike" cap="none" normalizeH="0" baseline="0" dirty="0">
                <a:ln>
                  <a:noFill/>
                </a:ln>
                <a:solidFill>
                  <a:srgbClr val="333333"/>
                </a:solidFill>
                <a:effectLst/>
                <a:latin typeface="Lato"/>
              </a:rPr>
              <a:t>Value of the attribute.</a:t>
            </a:r>
            <a:r>
              <a:rPr kumimoji="0" lang="en-US" altLang="en-US" b="0" i="0" u="none" strike="noStrike" cap="none" normalizeH="0" baseline="0" dirty="0">
                <a:ln>
                  <a:noFill/>
                </a:ln>
                <a:solidFill>
                  <a:srgbClr val="333333"/>
                </a:solidFill>
                <a:effectLst/>
                <a:latin typeface="Lato"/>
              </a:rPr>
              <a:t> (</a:t>
            </a:r>
            <a:r>
              <a:rPr kumimoji="0" lang="en-US" altLang="en-US" b="0" i="1" u="none" strike="noStrike" cap="none" normalizeH="0" baseline="0" dirty="0" err="1">
                <a:ln>
                  <a:noFill/>
                </a:ln>
                <a:solidFill>
                  <a:srgbClr val="333333"/>
                </a:solidFill>
                <a:effectLst/>
                <a:latin typeface="Lato"/>
              </a:rPr>
              <a:t>login_id</a:t>
            </a:r>
            <a:r>
              <a:rPr kumimoji="0" lang="en-US" altLang="en-US" b="0" i="1" u="none" strike="noStrike" cap="none" normalizeH="0" baseline="0" dirty="0">
                <a:ln>
                  <a:noFill/>
                </a:ln>
                <a:solidFill>
                  <a:srgbClr val="333333"/>
                </a:solidFill>
                <a:effectLst/>
                <a:latin typeface="Lato"/>
              </a:rPr>
              <a:t>, </a:t>
            </a:r>
            <a:r>
              <a:rPr kumimoji="0" lang="en-US" altLang="en-US" b="0" i="1" u="none" strike="noStrike" cap="none" normalizeH="0" baseline="0" dirty="0" err="1">
                <a:ln>
                  <a:noFill/>
                </a:ln>
                <a:solidFill>
                  <a:srgbClr val="333333"/>
                </a:solidFill>
                <a:effectLst/>
                <a:latin typeface="Lato"/>
              </a:rPr>
              <a:t>text_value</a:t>
            </a:r>
            <a:r>
              <a:rPr kumimoji="0" lang="en-US" altLang="en-US" b="0" i="1" u="none" strike="noStrike" cap="none" normalizeH="0" baseline="0" dirty="0">
                <a:ln>
                  <a:noFill/>
                </a:ln>
                <a:solidFill>
                  <a:srgbClr val="333333"/>
                </a:solidFill>
                <a:effectLst/>
                <a:latin typeface="Lato"/>
              </a:rPr>
              <a:t>, username, </a:t>
            </a:r>
            <a:r>
              <a:rPr kumimoji="0" lang="en-US" altLang="en-US" b="0" i="1" u="none" strike="noStrike" cap="none" normalizeH="0" baseline="0" dirty="0" err="1">
                <a:ln>
                  <a:noFill/>
                </a:ln>
                <a:solidFill>
                  <a:srgbClr val="333333"/>
                </a:solidFill>
                <a:effectLst/>
                <a:latin typeface="Lato"/>
              </a:rPr>
              <a:t>login_button</a:t>
            </a:r>
            <a:r>
              <a:rPr kumimoji="0" lang="en-US" altLang="en-US" b="0" i="1" u="none" strike="noStrike" cap="none" normalizeH="0" baseline="0" dirty="0">
                <a:ln>
                  <a:noFill/>
                </a:ln>
                <a:solidFill>
                  <a:srgbClr val="333333"/>
                </a:solidFill>
                <a:effectLst/>
                <a:latin typeface="Lato"/>
              </a:rPr>
              <a:t>,/images/btn_signin.gif and </a:t>
            </a:r>
            <a:r>
              <a:rPr kumimoji="0" lang="en-US" altLang="en-US" b="0" i="1" u="none" strike="noStrike" cap="none" normalizeH="0" baseline="0" dirty="0" err="1">
                <a:ln>
                  <a:noFill/>
                </a:ln>
                <a:solidFill>
                  <a:srgbClr val="333333"/>
                </a:solidFill>
                <a:effectLst/>
                <a:latin typeface="Lato"/>
              </a:rPr>
              <a:t>SignUp_button</a:t>
            </a:r>
            <a:r>
              <a:rPr kumimoji="0" lang="en-US" altLang="en-US"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C7254E"/>
                </a:solidFill>
                <a:effectLst/>
                <a:latin typeface="Menlo"/>
              </a:rPr>
              <a:t>Absolute XPath</a:t>
            </a:r>
            <a:r>
              <a:rPr kumimoji="0" lang="en-US" altLang="en-US" b="0" i="0" u="none" strike="noStrike" cap="none" normalizeH="0" baseline="0" dirty="0">
                <a:ln>
                  <a:noFill/>
                </a:ln>
                <a:solidFill>
                  <a:srgbClr val="333333"/>
                </a:solidFill>
                <a:effectLst/>
                <a:latin typeface="Lato"/>
              </a:rPr>
              <a:t> - It will be in long, and you can see HTML DOM Structure which will be followed by single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/html/body/div/selection/div[2]/div/div/input[1]</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a:t>
            </a:r>
            <a:r>
              <a:rPr kumimoji="0" lang="en-US" altLang="en-US" b="0" i="1" u="none" strike="noStrike" cap="none" normalizeH="0" baseline="0" dirty="0">
                <a:ln>
                  <a:noFill/>
                </a:ln>
                <a:solidFill>
                  <a:srgbClr val="C7254E"/>
                </a:solidFill>
                <a:effectLst/>
                <a:latin typeface="Menlo"/>
              </a:rPr>
              <a:t>Relative XPath</a:t>
            </a:r>
            <a:r>
              <a:rPr kumimoji="0" lang="en-US" altLang="en-US" b="1" i="1" u="none" strike="noStrike" cap="none" normalizeH="0" baseline="0" dirty="0">
                <a:ln>
                  <a:noFill/>
                </a:ln>
                <a:solidFill>
                  <a:srgbClr val="333333"/>
                </a:solidFill>
                <a:effectLst/>
                <a:latin typeface="Lato"/>
              </a:rPr>
              <a:t>– It will be short, and it will start in the middle of the HTML DOM Structure which will be followed by double (</a:t>
            </a:r>
            <a:r>
              <a:rPr kumimoji="0" lang="en-US" altLang="en-US" b="0" i="1"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//input[@value='Google Search']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298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5CBD3-6836-4001-B663-0C0B5872F8C0}"/>
              </a:ext>
            </a:extLst>
          </p:cNvPr>
          <p:cNvSpPr>
            <a:spLocks noGrp="1"/>
          </p:cNvSpPr>
          <p:nvPr>
            <p:ph type="title"/>
          </p:nvPr>
        </p:nvSpPr>
        <p:spPr/>
        <p:txBody>
          <a:bodyPr/>
          <a:lstStyle/>
          <a:p>
            <a:pPr lvl="0" defTabSz="914400" eaLnBrk="0" fontAlgn="base" hangingPunct="0">
              <a:lnSpc>
                <a:spcPct val="100000"/>
              </a:lnSpc>
              <a:spcAft>
                <a:spcPct val="0"/>
              </a:spcAft>
            </a:pPr>
            <a:r>
              <a:rPr lang="en-US" altLang="en-US" cap="none" dirty="0">
                <a:solidFill>
                  <a:srgbClr val="333333"/>
                </a:solidFill>
                <a:latin typeface="Lato"/>
              </a:rPr>
              <a:t>Locate Element - XPath Types</a:t>
            </a:r>
          </a:p>
        </p:txBody>
      </p:sp>
      <p:sp>
        <p:nvSpPr>
          <p:cNvPr id="4" name="Rectangle 1">
            <a:extLst>
              <a:ext uri="{FF2B5EF4-FFF2-40B4-BE49-F238E27FC236}">
                <a16:creationId xmlns:a16="http://schemas.microsoft.com/office/drawing/2014/main" id="{6EDB0B31-0D96-41EF-82DB-99704576D2F5}"/>
              </a:ext>
            </a:extLst>
          </p:cNvPr>
          <p:cNvSpPr>
            <a:spLocks noGrp="1" noChangeArrowheads="1"/>
          </p:cNvSpPr>
          <p:nvPr>
            <p:ph sz="quarter" idx="13"/>
          </p:nvPr>
        </p:nvSpPr>
        <p:spPr bwMode="auto">
          <a:xfrm>
            <a:off x="457201" y="2182271"/>
            <a:ext cx="8686799" cy="375228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We can also identify an element by attribute values such as element id, element name, class name, and HTML tags in XPath expressions.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Examples with Sample Code Snippet:</a:t>
            </a: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&lt;div&gt; &lt;label for="username" id="user"&gt;&lt;b&gt;Username:&lt;/b&gt;&lt;/label&gt; &lt;input class="name" id="name" type="text"/&gt; &lt;input class="</a:t>
            </a:r>
            <a:r>
              <a:rPr kumimoji="0" lang="en-US" altLang="en-US" b="0" i="0" u="none" strike="noStrike" cap="none" normalizeH="0" baseline="0" dirty="0" err="1">
                <a:ln>
                  <a:noFill/>
                </a:ln>
                <a:solidFill>
                  <a:srgbClr val="333333"/>
                </a:solidFill>
                <a:effectLst/>
                <a:latin typeface="Menlo"/>
              </a:rPr>
              <a:t>btn</a:t>
            </a:r>
            <a:r>
              <a:rPr kumimoji="0" lang="en-US" altLang="en-US" b="0" i="0" u="none" strike="noStrike" cap="none" normalizeH="0" baseline="0" dirty="0">
                <a:ln>
                  <a:noFill/>
                </a:ln>
                <a:solidFill>
                  <a:srgbClr val="333333"/>
                </a:solidFill>
                <a:effectLst/>
                <a:latin typeface="Menlo"/>
              </a:rPr>
              <a:t> </a:t>
            </a:r>
            <a:r>
              <a:rPr kumimoji="0" lang="en-US" altLang="en-US" b="0" i="0" u="none" strike="noStrike" cap="none" normalizeH="0" baseline="0" dirty="0" err="1">
                <a:ln>
                  <a:noFill/>
                </a:ln>
                <a:solidFill>
                  <a:srgbClr val="333333"/>
                </a:solidFill>
                <a:effectLst/>
                <a:latin typeface="Menlo"/>
              </a:rPr>
              <a:t>btn</a:t>
            </a:r>
            <a:r>
              <a:rPr kumimoji="0" lang="en-US" altLang="en-US" b="0" i="0" u="none" strike="noStrike" cap="none" normalizeH="0" baseline="0" dirty="0">
                <a:ln>
                  <a:noFill/>
                </a:ln>
                <a:solidFill>
                  <a:srgbClr val="333333"/>
                </a:solidFill>
                <a:effectLst/>
                <a:latin typeface="Menlo"/>
              </a:rPr>
              <a:t>-large" type="submit" value="OK" /&gt; &lt;a title="</a:t>
            </a:r>
            <a:r>
              <a:rPr kumimoji="0" lang="en-US" altLang="en-US" b="0" i="0" u="none" strike="noStrike" cap="none" normalizeH="0" baseline="0" dirty="0" err="1">
                <a:ln>
                  <a:noFill/>
                </a:ln>
                <a:solidFill>
                  <a:srgbClr val="333333"/>
                </a:solidFill>
                <a:effectLst/>
                <a:latin typeface="Menlo"/>
              </a:rPr>
              <a:t>FrescoPlay</a:t>
            </a:r>
            <a:r>
              <a:rPr kumimoji="0" lang="en-US" altLang="en-US" b="0" i="0" u="none" strike="noStrike" cap="none" normalizeH="0" baseline="0" dirty="0">
                <a:ln>
                  <a:noFill/>
                </a:ln>
                <a:solidFill>
                  <a:srgbClr val="333333"/>
                </a:solidFill>
                <a:effectLst/>
                <a:latin typeface="Menlo"/>
              </a:rPr>
              <a:t>" </a:t>
            </a:r>
            <a:r>
              <a:rPr kumimoji="0" lang="en-US" altLang="en-US" b="0" i="0" u="none" strike="noStrike" cap="none" normalizeH="0" baseline="0" dirty="0" err="1">
                <a:ln>
                  <a:noFill/>
                </a:ln>
                <a:solidFill>
                  <a:srgbClr val="333333"/>
                </a:solidFill>
                <a:effectLst/>
                <a:latin typeface="Menlo"/>
              </a:rPr>
              <a:t>href</a:t>
            </a:r>
            <a:r>
              <a:rPr kumimoji="0" lang="en-US" altLang="en-US" b="0" i="0" u="none" strike="noStrike" cap="none" normalizeH="0" baseline="0" dirty="0">
                <a:ln>
                  <a:noFill/>
                </a:ln>
                <a:solidFill>
                  <a:srgbClr val="333333"/>
                </a:solidFill>
                <a:effectLst/>
                <a:latin typeface="Menlo"/>
              </a:rPr>
              <a:t>="https://apps.fresco.me"&gt;Fresco&lt;/a&gt; &lt;</a:t>
            </a:r>
            <a:r>
              <a:rPr kumimoji="0" lang="en-US" altLang="en-US" b="0" i="0" u="none" strike="noStrike" cap="none" normalizeH="0" baseline="0" dirty="0" err="1">
                <a:ln>
                  <a:noFill/>
                </a:ln>
                <a:solidFill>
                  <a:srgbClr val="333333"/>
                </a:solidFill>
                <a:effectLst/>
                <a:latin typeface="Menlo"/>
              </a:rPr>
              <a:t>img</a:t>
            </a:r>
            <a:r>
              <a:rPr kumimoji="0" lang="en-US" altLang="en-US" b="0" i="0" u="none" strike="noStrike" cap="none" normalizeH="0" baseline="0" dirty="0">
                <a:ln>
                  <a:noFill/>
                </a:ln>
                <a:solidFill>
                  <a:srgbClr val="333333"/>
                </a:solidFill>
                <a:effectLst/>
                <a:latin typeface="Menlo"/>
              </a:rPr>
              <a:t> </a:t>
            </a:r>
            <a:r>
              <a:rPr kumimoji="0" lang="en-US" altLang="en-US" b="0" i="0" u="none" strike="noStrike" cap="none" normalizeH="0" baseline="0" dirty="0" err="1">
                <a:ln>
                  <a:noFill/>
                </a:ln>
                <a:solidFill>
                  <a:srgbClr val="333333"/>
                </a:solidFill>
                <a:effectLst/>
                <a:latin typeface="Menlo"/>
              </a:rPr>
              <a:t>src</a:t>
            </a:r>
            <a:r>
              <a:rPr kumimoji="0" lang="en-US" altLang="en-US" b="0" i="0" u="none" strike="noStrike" cap="none" normalizeH="0" baseline="0" dirty="0">
                <a:ln>
                  <a:noFill/>
                </a:ln>
                <a:solidFill>
                  <a:srgbClr val="333333"/>
                </a:solidFill>
                <a:effectLst/>
                <a:latin typeface="Menlo"/>
              </a:rPr>
              <a:t>="/selenium.jpeg"/&gt; &lt;/div&gt;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333333"/>
                </a:solidFill>
                <a:effectLst/>
                <a:latin typeface="Lato"/>
              </a:rPr>
              <a:t>xpath</a:t>
            </a:r>
            <a:r>
              <a:rPr kumimoji="0" lang="en-US" altLang="en-US" b="0" i="0" u="none" strike="noStrike" cap="none" normalizeH="0" baseline="0" dirty="0">
                <a:ln>
                  <a:noFill/>
                </a:ln>
                <a:solidFill>
                  <a:srgbClr val="333333"/>
                </a:solidFill>
                <a:effectLst/>
                <a:latin typeface="Lato"/>
              </a:rPr>
              <a:t>=</a:t>
            </a:r>
            <a:r>
              <a:rPr kumimoji="0" lang="en-US" altLang="en-US" b="1" i="0" u="none" strike="noStrike" cap="none" normalizeH="0" baseline="0" dirty="0">
                <a:ln>
                  <a:noFill/>
                </a:ln>
                <a:solidFill>
                  <a:srgbClr val="C7254E"/>
                </a:solidFill>
                <a:effectLst/>
                <a:latin typeface="Menlo"/>
              </a:rPr>
              <a:t>//input[@type='text']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333333"/>
                </a:solidFill>
                <a:effectLst/>
                <a:latin typeface="Lato"/>
              </a:rPr>
              <a:t>xpath</a:t>
            </a:r>
            <a:r>
              <a:rPr kumimoji="0" lang="en-US" altLang="en-US" b="0" i="0" u="none" strike="noStrike" cap="none" normalizeH="0" baseline="0" dirty="0">
                <a:ln>
                  <a:noFill/>
                </a:ln>
                <a:solidFill>
                  <a:srgbClr val="333333"/>
                </a:solidFill>
                <a:effectLst/>
                <a:latin typeface="Lato"/>
              </a:rPr>
              <a:t>=</a:t>
            </a:r>
            <a:r>
              <a:rPr kumimoji="0" lang="en-US" altLang="en-US" b="1" i="0" u="none" strike="noStrike" cap="none" normalizeH="0" baseline="0" dirty="0">
                <a:ln>
                  <a:noFill/>
                </a:ln>
                <a:solidFill>
                  <a:srgbClr val="C7254E"/>
                </a:solidFill>
                <a:effectLst/>
                <a:latin typeface="Menlo"/>
              </a:rPr>
              <a:t>//label[@id='user']</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333333"/>
                </a:solidFill>
                <a:effectLst/>
                <a:latin typeface="Lato"/>
              </a:rPr>
              <a:t>xpath</a:t>
            </a:r>
            <a:r>
              <a:rPr kumimoji="0" lang="en-US" altLang="en-US" b="0" i="0" u="none" strike="noStrike" cap="none" normalizeH="0" baseline="0" dirty="0">
                <a:ln>
                  <a:noFill/>
                </a:ln>
                <a:solidFill>
                  <a:srgbClr val="333333"/>
                </a:solidFill>
                <a:effectLst/>
                <a:latin typeface="Lato"/>
              </a:rPr>
              <a:t>=</a:t>
            </a:r>
            <a:r>
              <a:rPr kumimoji="0" lang="en-US" altLang="en-US" b="1" i="0" u="none" strike="noStrike" cap="none" normalizeH="0" baseline="0" dirty="0">
                <a:ln>
                  <a:noFill/>
                </a:ln>
                <a:solidFill>
                  <a:srgbClr val="C7254E"/>
                </a:solidFill>
                <a:effectLst/>
                <a:latin typeface="Menlo"/>
              </a:rPr>
              <a:t>//input[@value='OK']</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333333"/>
                </a:solidFill>
                <a:effectLst/>
                <a:latin typeface="Lato"/>
              </a:rPr>
              <a:t>xpath</a:t>
            </a:r>
            <a:r>
              <a:rPr kumimoji="0" lang="en-US" altLang="en-US" b="0" i="0" u="none" strike="noStrike" cap="none" normalizeH="0" baseline="0" dirty="0">
                <a:ln>
                  <a:noFill/>
                </a:ln>
                <a:solidFill>
                  <a:srgbClr val="333333"/>
                </a:solidFill>
                <a:effectLst/>
                <a:latin typeface="Lato"/>
              </a:rPr>
              <a:t>=</a:t>
            </a:r>
            <a:r>
              <a:rPr kumimoji="0" lang="en-US" altLang="en-US" b="1" i="0" u="none" strike="noStrike" cap="none" normalizeH="0" baseline="0" dirty="0">
                <a:ln>
                  <a:noFill/>
                </a:ln>
                <a:solidFill>
                  <a:srgbClr val="C7254E"/>
                </a:solidFill>
                <a:effectLst/>
                <a:latin typeface="Menlo"/>
              </a:rPr>
              <a:t>//*[@class='name']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141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254C4A-6E7D-42AB-8887-12CB2F0529BC}"/>
              </a:ext>
            </a:extLst>
          </p:cNvPr>
          <p:cNvSpPr>
            <a:spLocks noGrp="1"/>
          </p:cNvSpPr>
          <p:nvPr>
            <p:ph type="title"/>
          </p:nvPr>
        </p:nvSpPr>
        <p:spPr/>
        <p:txBody>
          <a:bodyPr>
            <a:normAutofit fontScale="90000"/>
          </a:bodyPr>
          <a:lstStyle/>
          <a:p>
            <a:r>
              <a:rPr lang="en-US" altLang="en-US" cap="none" dirty="0">
                <a:solidFill>
                  <a:srgbClr val="333333"/>
                </a:solidFill>
                <a:latin typeface="Lato"/>
              </a:rPr>
              <a:t>Locate Element - By ID and By Name</a:t>
            </a:r>
            <a:br>
              <a:rPr lang="en-US" altLang="en-US" cap="none" dirty="0">
                <a:solidFill>
                  <a:srgbClr val="333333"/>
                </a:solidFill>
                <a:latin typeface="Lato"/>
              </a:rPr>
            </a:br>
            <a:endParaRPr lang="en-IN" dirty="0"/>
          </a:p>
        </p:txBody>
      </p:sp>
      <p:sp>
        <p:nvSpPr>
          <p:cNvPr id="4" name="Rectangle 1">
            <a:extLst>
              <a:ext uri="{FF2B5EF4-FFF2-40B4-BE49-F238E27FC236}">
                <a16:creationId xmlns:a16="http://schemas.microsoft.com/office/drawing/2014/main" id="{B668C9A2-4134-4DC4-B3A1-CF653095BF65}"/>
              </a:ext>
            </a:extLst>
          </p:cNvPr>
          <p:cNvSpPr>
            <a:spLocks noGrp="1" noChangeArrowheads="1"/>
          </p:cNvSpPr>
          <p:nvPr>
            <p:ph sz="quarter" idx="13"/>
          </p:nvPr>
        </p:nvSpPr>
        <p:spPr bwMode="auto">
          <a:xfrm>
            <a:off x="457201" y="2182272"/>
            <a:ext cx="8686800" cy="375228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The easiest and the fastest way you can identify the elements is by their (</a:t>
            </a:r>
            <a:r>
              <a:rPr kumimoji="0" lang="en-US" altLang="en-US" b="1" i="1" u="none" strike="noStrike" cap="none" normalizeH="0" baseline="0" dirty="0">
                <a:ln>
                  <a:noFill/>
                </a:ln>
                <a:solidFill>
                  <a:srgbClr val="333333"/>
                </a:solidFill>
                <a:effectLst/>
                <a:latin typeface="Lato"/>
              </a:rPr>
              <a:t>id or name attribute</a:t>
            </a:r>
            <a:r>
              <a:rPr kumimoji="0" lang="en-US" altLang="en-US" b="0" i="0" u="none" strike="noStrike" cap="none" normalizeH="0" baseline="0" dirty="0">
                <a:ln>
                  <a:noFill/>
                </a:ln>
                <a:solidFill>
                  <a:srgbClr val="333333"/>
                </a:solidFill>
                <a:effectLst/>
                <a:latin typeface="Lato"/>
              </a:rPr>
              <a:t>), provided unique values have been assigned to all UI Elements on a web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By ID:</a:t>
            </a:r>
            <a:r>
              <a:rPr kumimoji="0" lang="en-US" altLang="en-US" b="0" i="0" u="none" strike="noStrike" cap="none" normalizeH="0" baseline="0" dirty="0">
                <a:ln>
                  <a:noFill/>
                </a:ln>
                <a:solidFill>
                  <a:srgbClr val="333333"/>
                </a:solidFill>
                <a:effectLst/>
                <a:latin typeface="Lato"/>
              </a:rPr>
              <a:t>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(By.id("element id"))</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By Name:</a:t>
            </a:r>
            <a:r>
              <a:rPr kumimoji="0" lang="en-US" altLang="en-US" b="0" i="0" u="none" strike="noStrike" cap="none" normalizeH="0" baseline="0" dirty="0">
                <a:ln>
                  <a:noFill/>
                </a:ln>
                <a:solidFill>
                  <a:srgbClr val="333333"/>
                </a:solidFill>
                <a:effectLst/>
                <a:latin typeface="Lato"/>
              </a:rPr>
              <a:t>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(By.name("element name"))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latin typeface="Lato"/>
              </a:rPr>
              <a:t>Example with Sample Code Snippet: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&lt;label for="</a:t>
            </a:r>
            <a:r>
              <a:rPr kumimoji="0" lang="en-US" altLang="en-US" b="0" i="0" u="none" strike="noStrike" cap="none" normalizeH="0" baseline="0" dirty="0" err="1">
                <a:ln>
                  <a:noFill/>
                </a:ln>
                <a:solidFill>
                  <a:srgbClr val="333333"/>
                </a:solidFill>
                <a:effectLst/>
                <a:latin typeface="Menlo"/>
              </a:rPr>
              <a:t>coursename</a:t>
            </a:r>
            <a:r>
              <a:rPr kumimoji="0" lang="en-US" altLang="en-US" b="0" i="0" u="none" strike="noStrike" cap="none" normalizeH="0" baseline="0" dirty="0">
                <a:ln>
                  <a:noFill/>
                </a:ln>
                <a:solidFill>
                  <a:srgbClr val="333333"/>
                </a:solidFill>
                <a:effectLst/>
                <a:latin typeface="Menlo"/>
              </a:rPr>
              <a:t>"&gt;&lt;b&gt;</a:t>
            </a:r>
            <a:r>
              <a:rPr kumimoji="0" lang="en-US" altLang="en-US" b="0" i="0" u="none" strike="noStrike" cap="none" normalizeH="0" baseline="0" dirty="0" err="1">
                <a:ln>
                  <a:noFill/>
                </a:ln>
                <a:solidFill>
                  <a:srgbClr val="333333"/>
                </a:solidFill>
                <a:effectLst/>
                <a:latin typeface="Menlo"/>
              </a:rPr>
              <a:t>Coursename</a:t>
            </a:r>
            <a:r>
              <a:rPr kumimoji="0" lang="en-US" altLang="en-US" b="0" i="0" u="none" strike="noStrike" cap="none" normalizeH="0" baseline="0" dirty="0">
                <a:ln>
                  <a:noFill/>
                </a:ln>
                <a:solidFill>
                  <a:srgbClr val="333333"/>
                </a:solidFill>
                <a:effectLst/>
                <a:latin typeface="Menlo"/>
              </a:rPr>
              <a:t>: &lt;/label&gt;&lt;/b&gt; &lt;input name="</a:t>
            </a:r>
            <a:r>
              <a:rPr kumimoji="0" lang="en-US" altLang="en-US" b="0" i="0" u="none" strike="noStrike" cap="none" normalizeH="0" baseline="0" dirty="0" err="1">
                <a:ln>
                  <a:noFill/>
                </a:ln>
                <a:solidFill>
                  <a:srgbClr val="333333"/>
                </a:solidFill>
                <a:effectLst/>
                <a:latin typeface="Menlo"/>
              </a:rPr>
              <a:t>coursetitle</a:t>
            </a:r>
            <a:r>
              <a:rPr kumimoji="0" lang="en-US" altLang="en-US" b="0" i="0" u="none" strike="noStrike" cap="none" normalizeH="0" baseline="0" dirty="0">
                <a:ln>
                  <a:noFill/>
                </a:ln>
                <a:solidFill>
                  <a:srgbClr val="333333"/>
                </a:solidFill>
                <a:effectLst/>
                <a:latin typeface="Menlo"/>
              </a:rPr>
              <a:t>" id="</a:t>
            </a:r>
            <a:r>
              <a:rPr kumimoji="0" lang="en-US" altLang="en-US" b="0" i="0" u="none" strike="noStrike" cap="none" normalizeH="0" baseline="0" dirty="0" err="1">
                <a:ln>
                  <a:noFill/>
                </a:ln>
                <a:solidFill>
                  <a:srgbClr val="333333"/>
                </a:solidFill>
                <a:effectLst/>
                <a:latin typeface="Menlo"/>
              </a:rPr>
              <a:t>coursename</a:t>
            </a:r>
            <a:r>
              <a:rPr kumimoji="0" lang="en-US" altLang="en-US" b="0" i="0" u="none" strike="noStrike" cap="none" normalizeH="0" baseline="0" dirty="0">
                <a:ln>
                  <a:noFill/>
                </a:ln>
                <a:solidFill>
                  <a:srgbClr val="333333"/>
                </a:solidFill>
                <a:effectLst/>
                <a:latin typeface="Menlo"/>
              </a:rPr>
              <a:t>" type="text"/&gt;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locateByID</a:t>
            </a:r>
            <a:r>
              <a:rPr kumimoji="0" lang="en-US" altLang="en-US" b="0" i="0" u="none" strike="noStrike" cap="none" normalizeH="0" baseline="0" dirty="0">
                <a:ln>
                  <a:noFill/>
                </a:ln>
                <a:solidFill>
                  <a:srgbClr val="C7254E"/>
                </a:solidFill>
                <a:effectLst/>
                <a:latin typeface="Menlo"/>
              </a:rPr>
              <a:t> =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(By.id("</a:t>
            </a:r>
            <a:r>
              <a:rPr kumimoji="0" lang="en-US" altLang="en-US" b="0" i="0" u="none" strike="noStrike" cap="none" normalizeH="0" baseline="0" dirty="0" err="1">
                <a:ln>
                  <a:noFill/>
                </a:ln>
                <a:solidFill>
                  <a:srgbClr val="C7254E"/>
                </a:solidFill>
                <a:effectLst/>
                <a:latin typeface="Menlo"/>
              </a:rPr>
              <a:t>coursename</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locateByName</a:t>
            </a:r>
            <a:r>
              <a:rPr kumimoji="0" lang="en-US" altLang="en-US" b="0" i="0" u="none" strike="noStrike" cap="none" normalizeH="0" baseline="0" dirty="0">
                <a:ln>
                  <a:noFill/>
                </a:ln>
                <a:solidFill>
                  <a:srgbClr val="C7254E"/>
                </a:solidFill>
                <a:effectLst/>
                <a:latin typeface="Menlo"/>
              </a:rPr>
              <a:t> =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(By.name("</a:t>
            </a:r>
            <a:r>
              <a:rPr kumimoji="0" lang="en-US" altLang="en-US" b="0" i="0" u="none" strike="noStrike" cap="none" normalizeH="0" baseline="0" dirty="0" err="1">
                <a:ln>
                  <a:noFill/>
                </a:ln>
                <a:solidFill>
                  <a:srgbClr val="C7254E"/>
                </a:solidFill>
                <a:effectLst/>
                <a:latin typeface="Menlo"/>
              </a:rPr>
              <a:t>coursetitle</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463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A075EB-F7A0-41D2-B717-F5AA0B27AF3B}"/>
              </a:ext>
            </a:extLst>
          </p:cNvPr>
          <p:cNvSpPr>
            <a:spLocks noGrp="1"/>
          </p:cNvSpPr>
          <p:nvPr>
            <p:ph type="title"/>
          </p:nvPr>
        </p:nvSpPr>
        <p:spPr/>
        <p:txBody>
          <a:bodyPr/>
          <a:lstStyle/>
          <a:p>
            <a:r>
              <a:rPr lang="en-US" dirty="0"/>
              <a:t>Regular Expression in </a:t>
            </a:r>
            <a:r>
              <a:rPr lang="en-US" dirty="0" err="1"/>
              <a:t>Xpath</a:t>
            </a:r>
            <a:endParaRPr lang="en-IN" dirty="0"/>
          </a:p>
        </p:txBody>
      </p:sp>
      <p:sp>
        <p:nvSpPr>
          <p:cNvPr id="4" name="Rectangle 1">
            <a:extLst>
              <a:ext uri="{FF2B5EF4-FFF2-40B4-BE49-F238E27FC236}">
                <a16:creationId xmlns:a16="http://schemas.microsoft.com/office/drawing/2014/main" id="{5F99191A-71D6-4FB3-AD98-1D390E53F6D2}"/>
              </a:ext>
            </a:extLst>
          </p:cNvPr>
          <p:cNvSpPr>
            <a:spLocks noGrp="1" noChangeArrowheads="1"/>
          </p:cNvSpPr>
          <p:nvPr>
            <p:ph sz="quarter" idx="13"/>
          </p:nvPr>
        </p:nvSpPr>
        <p:spPr bwMode="auto">
          <a:xfrm>
            <a:off x="457200" y="2190614"/>
            <a:ext cx="8686800" cy="37355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a:rPr>
              <a:t>XPath - Partial Matching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a:rPr>
              <a:t>We can locate elements using XPath by partial matching attribute values as follows: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C7254E"/>
                </a:solidFill>
                <a:effectLst/>
                <a:latin typeface="Menlo"/>
              </a:rPr>
              <a:t>starts-with()</a:t>
            </a:r>
            <a:r>
              <a:rPr kumimoji="0" lang="en-US" altLang="en-US" sz="2400" b="0" i="0" u="none" strike="noStrike" cap="none" normalizeH="0" baseline="0" dirty="0">
                <a:ln>
                  <a:noFill/>
                </a:ln>
                <a:solidFill>
                  <a:srgbClr val="333333"/>
                </a:solidFill>
                <a:effectLst/>
                <a:latin typeface="Lato"/>
              </a:rPr>
              <a:t> as in input[starts-with(@</a:t>
            </a:r>
            <a:r>
              <a:rPr kumimoji="0" lang="en-US" altLang="en-US" sz="2400" b="0" i="0" u="none" strike="noStrike" cap="none" normalizeH="0" baseline="0" dirty="0" err="1">
                <a:ln>
                  <a:noFill/>
                </a:ln>
                <a:solidFill>
                  <a:srgbClr val="333333"/>
                </a:solidFill>
                <a:effectLst/>
                <a:latin typeface="Lato"/>
              </a:rPr>
              <a:t>id,'email</a:t>
            </a:r>
            <a:r>
              <a:rPr kumimoji="0" lang="en-US" altLang="en-US" sz="2400" b="0" i="0" u="none" strike="noStrike" cap="none" normalizeH="0" baseline="0" dirty="0">
                <a:ln>
                  <a:noFill/>
                </a:ln>
                <a:solidFill>
                  <a:srgbClr val="333333"/>
                </a:solidFill>
                <a:effectLst/>
                <a:latin typeface="Lato"/>
              </a:rPr>
              <a:t>')] retrieves element whose id starts with text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C7254E"/>
                </a:solidFill>
                <a:effectLst/>
                <a:latin typeface="Menlo"/>
              </a:rPr>
              <a:t>ends-with()</a:t>
            </a:r>
            <a:r>
              <a:rPr kumimoji="0" lang="en-US" altLang="en-US" sz="2400" b="0" i="0" u="none" strike="noStrike" cap="none" normalizeH="0" baseline="0" dirty="0">
                <a:ln>
                  <a:noFill/>
                </a:ln>
                <a:solidFill>
                  <a:srgbClr val="333333"/>
                </a:solidFill>
                <a:effectLst/>
                <a:latin typeface="Lato"/>
              </a:rPr>
              <a:t> as in input[ends-with(@</a:t>
            </a:r>
            <a:r>
              <a:rPr kumimoji="0" lang="en-US" altLang="en-US" sz="2400" b="0" i="0" u="none" strike="noStrike" cap="none" normalizeH="0" baseline="0" dirty="0" err="1">
                <a:ln>
                  <a:noFill/>
                </a:ln>
                <a:solidFill>
                  <a:srgbClr val="333333"/>
                </a:solidFill>
                <a:effectLst/>
                <a:latin typeface="Lato"/>
              </a:rPr>
              <a:t>id,'email</a:t>
            </a:r>
            <a:r>
              <a:rPr kumimoji="0" lang="en-US" altLang="en-US" sz="2400" b="0" i="0" u="none" strike="noStrike" cap="none" normalizeH="0" baseline="0" dirty="0">
                <a:ln>
                  <a:noFill/>
                </a:ln>
                <a:solidFill>
                  <a:srgbClr val="333333"/>
                </a:solidFill>
                <a:effectLst/>
                <a:latin typeface="Lato"/>
              </a:rPr>
              <a:t>')] retrieves element whose id ends with text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C7254E"/>
                </a:solidFill>
                <a:effectLst/>
                <a:latin typeface="Menlo"/>
              </a:rPr>
              <a:t>contains()</a:t>
            </a:r>
            <a:r>
              <a:rPr kumimoji="0" lang="en-US" altLang="en-US" sz="2400" b="0" i="0" u="none" strike="noStrike" cap="none" normalizeH="0" baseline="0" dirty="0">
                <a:ln>
                  <a:noFill/>
                </a:ln>
                <a:solidFill>
                  <a:srgbClr val="333333"/>
                </a:solidFill>
                <a:effectLst/>
                <a:latin typeface="Lato"/>
              </a:rPr>
              <a:t> as in input[contains(@</a:t>
            </a:r>
            <a:r>
              <a:rPr kumimoji="0" lang="en-US" altLang="en-US" sz="2400" b="0" i="0" u="none" strike="noStrike" cap="none" normalizeH="0" baseline="0" dirty="0" err="1">
                <a:ln>
                  <a:noFill/>
                </a:ln>
                <a:solidFill>
                  <a:srgbClr val="333333"/>
                </a:solidFill>
                <a:effectLst/>
                <a:latin typeface="Lato"/>
              </a:rPr>
              <a:t>id,'email</a:t>
            </a:r>
            <a:r>
              <a:rPr kumimoji="0" lang="en-US" altLang="en-US" sz="2400" b="0" i="0" u="none" strike="noStrike" cap="none" normalizeH="0" baseline="0" dirty="0">
                <a:ln>
                  <a:noFill/>
                </a:ln>
                <a:solidFill>
                  <a:srgbClr val="333333"/>
                </a:solidFill>
                <a:effectLst/>
                <a:latin typeface="Lato"/>
              </a:rPr>
              <a:t>')] retrieves element whose id contains text "email".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03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452CBD-C1CC-44E2-A15F-7EC378CCC9B7}"/>
              </a:ext>
            </a:extLst>
          </p:cNvPr>
          <p:cNvSpPr>
            <a:spLocks noGrp="1"/>
          </p:cNvSpPr>
          <p:nvPr>
            <p:ph type="title"/>
          </p:nvPr>
        </p:nvSpPr>
        <p:spPr/>
        <p:txBody>
          <a:bodyPr/>
          <a:lstStyle/>
          <a:p>
            <a:r>
              <a:rPr lang="en-US" altLang="en-US" cap="none" dirty="0">
                <a:solidFill>
                  <a:srgbClr val="333333"/>
                </a:solidFill>
                <a:latin typeface="Lato"/>
              </a:rPr>
              <a:t>XPath - Partial Matching Attribute</a:t>
            </a:r>
            <a:br>
              <a:rPr lang="en-US" altLang="en-US" cap="none" dirty="0">
                <a:solidFill>
                  <a:srgbClr val="333333"/>
                </a:solidFill>
                <a:latin typeface="Lato"/>
              </a:rPr>
            </a:br>
            <a:endParaRPr lang="en-IN" dirty="0"/>
          </a:p>
        </p:txBody>
      </p:sp>
      <p:sp>
        <p:nvSpPr>
          <p:cNvPr id="4" name="Rectangle 1">
            <a:extLst>
              <a:ext uri="{FF2B5EF4-FFF2-40B4-BE49-F238E27FC236}">
                <a16:creationId xmlns:a16="http://schemas.microsoft.com/office/drawing/2014/main" id="{07D7B662-9D04-438F-AFBA-1640CEE4BD6E}"/>
              </a:ext>
            </a:extLst>
          </p:cNvPr>
          <p:cNvSpPr>
            <a:spLocks noGrp="1" noChangeArrowheads="1"/>
          </p:cNvSpPr>
          <p:nvPr>
            <p:ph sz="quarter" idx="13"/>
          </p:nvPr>
        </p:nvSpPr>
        <p:spPr bwMode="auto">
          <a:xfrm>
            <a:off x="457200" y="2770090"/>
            <a:ext cx="8686800" cy="252117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Example with Sample Code Snippet:</a:t>
            </a: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&lt;div class="Sample Test App Code Snippet"&gt; &lt;input class="email" id="</a:t>
            </a:r>
            <a:r>
              <a:rPr kumimoji="0" lang="en-US" altLang="en-US" b="0" i="0" u="none" strike="noStrike" cap="none" normalizeH="0" baseline="0" dirty="0" err="1">
                <a:ln>
                  <a:noFill/>
                </a:ln>
                <a:solidFill>
                  <a:srgbClr val="333333"/>
                </a:solidFill>
                <a:effectLst/>
                <a:latin typeface="Menlo"/>
              </a:rPr>
              <a:t>userEmailname</a:t>
            </a:r>
            <a:r>
              <a:rPr kumimoji="0" lang="en-US" altLang="en-US" b="0" i="0" u="none" strike="noStrike" cap="none" normalizeH="0" baseline="0" dirty="0">
                <a:ln>
                  <a:noFill/>
                </a:ln>
                <a:solidFill>
                  <a:srgbClr val="333333"/>
                </a:solidFill>
                <a:effectLst/>
                <a:latin typeface="Menlo"/>
              </a:rPr>
              <a:t>" type="text"/&gt; &lt;/div&gt;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By.xpath</a:t>
            </a:r>
            <a:r>
              <a:rPr kumimoji="0" lang="en-US" altLang="en-US" b="0" i="0" u="none" strike="noStrike" cap="none" normalizeH="0" baseline="0" dirty="0">
                <a:ln>
                  <a:noFill/>
                </a:ln>
                <a:solidFill>
                  <a:srgbClr val="C7254E"/>
                </a:solidFill>
                <a:effectLst/>
                <a:latin typeface="Menlo"/>
              </a:rPr>
              <a:t>("input[starts-with(@</a:t>
            </a:r>
            <a:r>
              <a:rPr kumimoji="0" lang="en-US" altLang="en-US" b="0" i="0" u="none" strike="noStrike" cap="none" normalizeH="0" baseline="0" dirty="0" err="1">
                <a:ln>
                  <a:noFill/>
                </a:ln>
                <a:solidFill>
                  <a:srgbClr val="C7254E"/>
                </a:solidFill>
                <a:effectLst/>
                <a:latin typeface="Menlo"/>
              </a:rPr>
              <a:t>id,'user</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By.xpath</a:t>
            </a:r>
            <a:r>
              <a:rPr kumimoji="0" lang="en-US" altLang="en-US" b="0" i="0" u="none" strike="noStrike" cap="none" normalizeH="0" baseline="0" dirty="0">
                <a:ln>
                  <a:noFill/>
                </a:ln>
                <a:solidFill>
                  <a:srgbClr val="C7254E"/>
                </a:solidFill>
                <a:effectLst/>
                <a:latin typeface="Menlo"/>
              </a:rPr>
              <a:t>("input[ends-with(@</a:t>
            </a:r>
            <a:r>
              <a:rPr kumimoji="0" lang="en-US" altLang="en-US" b="0" i="0" u="none" strike="noStrike" cap="none" normalizeH="0" baseline="0" dirty="0" err="1">
                <a:ln>
                  <a:noFill/>
                </a:ln>
                <a:solidFill>
                  <a:srgbClr val="C7254E"/>
                </a:solidFill>
                <a:effectLst/>
                <a:latin typeface="Menlo"/>
              </a:rPr>
              <a:t>id,'name</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By.xpath</a:t>
            </a:r>
            <a:r>
              <a:rPr kumimoji="0" lang="en-US" altLang="en-US" b="0" i="0" u="none" strike="noStrike" cap="none" normalizeH="0" baseline="0" dirty="0">
                <a:ln>
                  <a:noFill/>
                </a:ln>
                <a:solidFill>
                  <a:srgbClr val="C7254E"/>
                </a:solidFill>
                <a:effectLst/>
                <a:latin typeface="Menlo"/>
              </a:rPr>
              <a:t>("input[contains(@</a:t>
            </a:r>
            <a:r>
              <a:rPr kumimoji="0" lang="en-US" altLang="en-US" b="0" i="0" u="none" strike="noStrike" cap="none" normalizeH="0" baseline="0" dirty="0" err="1">
                <a:ln>
                  <a:noFill/>
                </a:ln>
                <a:solidFill>
                  <a:srgbClr val="C7254E"/>
                </a:solidFill>
                <a:effectLst/>
                <a:latin typeface="Menlo"/>
              </a:rPr>
              <a:t>id,'mail</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4719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FFDFC7-9F79-4564-85E9-36A1FCAE3433}"/>
              </a:ext>
            </a:extLst>
          </p:cNvPr>
          <p:cNvSpPr>
            <a:spLocks noGrp="1"/>
          </p:cNvSpPr>
          <p:nvPr>
            <p:ph type="title"/>
          </p:nvPr>
        </p:nvSpPr>
        <p:spPr/>
        <p:txBody>
          <a:bodyPr/>
          <a:lstStyle/>
          <a:p>
            <a:r>
              <a:rPr lang="en-US" altLang="en-US" cap="none" dirty="0">
                <a:solidFill>
                  <a:srgbClr val="333333"/>
                </a:solidFill>
                <a:latin typeface="Lato"/>
              </a:rPr>
              <a:t>Locate Element - By Link</a:t>
            </a:r>
            <a:br>
              <a:rPr lang="en-US" altLang="en-US" cap="none" dirty="0">
                <a:solidFill>
                  <a:srgbClr val="333333"/>
                </a:solidFill>
                <a:latin typeface="Lato"/>
              </a:rPr>
            </a:br>
            <a:endParaRPr lang="en-IN" dirty="0"/>
          </a:p>
        </p:txBody>
      </p:sp>
      <p:sp>
        <p:nvSpPr>
          <p:cNvPr id="4" name="Rectangle 1">
            <a:extLst>
              <a:ext uri="{FF2B5EF4-FFF2-40B4-BE49-F238E27FC236}">
                <a16:creationId xmlns:a16="http://schemas.microsoft.com/office/drawing/2014/main" id="{C57C0F05-013D-49F6-92E5-FBE69A60608B}"/>
              </a:ext>
            </a:extLst>
          </p:cNvPr>
          <p:cNvSpPr>
            <a:spLocks noGrp="1" noChangeArrowheads="1"/>
          </p:cNvSpPr>
          <p:nvPr>
            <p:ph sz="quarter" idx="13"/>
          </p:nvPr>
        </p:nvSpPr>
        <p:spPr bwMode="auto">
          <a:xfrm>
            <a:off x="457200" y="2182272"/>
            <a:ext cx="8686800" cy="375228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Elements can be located using the text displayed in the link URL. And It is possible to identify the link element in two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Link text</a:t>
            </a:r>
            <a:r>
              <a:rPr kumimoji="0" lang="en-US" altLang="en-US" b="0" i="0" u="none" strike="noStrike" cap="none" normalizeH="0" baseline="0" dirty="0">
                <a:ln>
                  <a:noFill/>
                </a:ln>
                <a:solidFill>
                  <a:srgbClr val="333333"/>
                </a:solidFill>
                <a:effectLst/>
                <a:latin typeface="Lato"/>
              </a:rPr>
              <a:t> – We need to pull the name of the link tag.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Partial Link text</a:t>
            </a:r>
            <a:r>
              <a:rPr kumimoji="0" lang="en-US" altLang="en-US" b="0" i="0" u="none" strike="noStrike" cap="none" normalizeH="0" baseline="0" dirty="0">
                <a:ln>
                  <a:noFill/>
                </a:ln>
                <a:solidFill>
                  <a:srgbClr val="333333"/>
                </a:solidFill>
                <a:effectLst/>
                <a:latin typeface="Lato"/>
              </a:rPr>
              <a:t>- We need to pull the partial name of the link tag.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33333"/>
                </a:solidFill>
                <a:effectLst/>
                <a:latin typeface="Lato"/>
              </a:rPr>
              <a:t>By.linkText</a:t>
            </a:r>
            <a:r>
              <a:rPr kumimoji="0" lang="en-US" altLang="en-US" b="1" i="0" u="none" strike="noStrike" cap="none" normalizeH="0" baseline="0" dirty="0">
                <a:ln>
                  <a:noFill/>
                </a:ln>
                <a:solidFill>
                  <a:srgbClr val="333333"/>
                </a:solidFill>
                <a:effectLst/>
                <a:latin typeface="Lato"/>
              </a:rPr>
              <a:t>:</a:t>
            </a:r>
            <a:r>
              <a:rPr kumimoji="0" lang="en-US" altLang="en-US" b="0" i="0" u="none" strike="noStrike" cap="none" normalizeH="0" baseline="0" dirty="0">
                <a:ln>
                  <a:noFill/>
                </a:ln>
                <a:solidFill>
                  <a:srgbClr val="333333"/>
                </a:solidFill>
                <a:effectLst/>
                <a:latin typeface="Lato"/>
              </a:rPr>
              <a:t>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By.linkText</a:t>
            </a:r>
            <a:r>
              <a:rPr kumimoji="0" lang="en-US" altLang="en-US" b="0" i="0" u="none" strike="noStrike" cap="none" normalizeH="0" baseline="0" dirty="0">
                <a:ln>
                  <a:noFill/>
                </a:ln>
                <a:solidFill>
                  <a:srgbClr val="C7254E"/>
                </a:solidFill>
                <a:effectLst/>
                <a:latin typeface="Menlo"/>
              </a:rPr>
              <a:t>("link text"))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33333"/>
                </a:solidFill>
                <a:effectLst/>
                <a:latin typeface="Lato"/>
              </a:rPr>
              <a:t>By.PartialLinkText</a:t>
            </a:r>
            <a:r>
              <a:rPr kumimoji="0" lang="en-US" altLang="en-US" b="1" i="0" u="none" strike="noStrike" cap="none" normalizeH="0" baseline="0" dirty="0">
                <a:ln>
                  <a:noFill/>
                </a:ln>
                <a:solidFill>
                  <a:srgbClr val="333333"/>
                </a:solidFill>
                <a:effectLst/>
                <a:latin typeface="Lato"/>
              </a:rPr>
              <a:t>:</a:t>
            </a:r>
            <a:r>
              <a:rPr kumimoji="0" lang="en-US" altLang="en-US" b="0" i="0" u="none" strike="noStrike" cap="none" normalizeH="0" baseline="0" dirty="0">
                <a:ln>
                  <a:noFill/>
                </a:ln>
                <a:solidFill>
                  <a:srgbClr val="333333"/>
                </a:solidFill>
                <a:effectLst/>
                <a:latin typeface="Lato"/>
              </a:rPr>
              <a:t>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By.PartialLinkText</a:t>
            </a:r>
            <a:r>
              <a:rPr kumimoji="0" lang="en-US" altLang="en-US" b="0" i="0" u="none" strike="noStrike" cap="none" normalizeH="0" baseline="0" dirty="0">
                <a:ln>
                  <a:noFill/>
                </a:ln>
                <a:solidFill>
                  <a:srgbClr val="C7254E"/>
                </a:solidFill>
                <a:effectLst/>
                <a:latin typeface="Menlo"/>
              </a:rPr>
              <a:t>("link text"))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Lato"/>
              </a:rPr>
              <a:t>Example with Sample Code Snippet:</a:t>
            </a: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&lt;a </a:t>
            </a:r>
            <a:r>
              <a:rPr kumimoji="0" lang="en-US" altLang="en-US" b="0" i="0" u="none" strike="noStrike" cap="none" normalizeH="0" baseline="0" dirty="0" err="1">
                <a:ln>
                  <a:noFill/>
                </a:ln>
                <a:solidFill>
                  <a:srgbClr val="333333"/>
                </a:solidFill>
                <a:effectLst/>
                <a:latin typeface="Menlo"/>
              </a:rPr>
              <a:t>href</a:t>
            </a:r>
            <a:r>
              <a:rPr kumimoji="0" lang="en-US" altLang="en-US" b="0" i="0" u="none" strike="noStrike" cap="none" normalizeH="0" baseline="0" dirty="0">
                <a:ln>
                  <a:noFill/>
                </a:ln>
                <a:solidFill>
                  <a:srgbClr val="333333"/>
                </a:solidFill>
                <a:effectLst/>
                <a:latin typeface="Menlo"/>
              </a:rPr>
              <a:t>="https://www.google.com"&gt;Google_HomePage&lt;/a&gt;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findByFullText</a:t>
            </a:r>
            <a:r>
              <a:rPr kumimoji="0" lang="en-US" altLang="en-US" b="0" i="0" u="none" strike="noStrike" cap="none" normalizeH="0" baseline="0" dirty="0">
                <a:ln>
                  <a:noFill/>
                </a:ln>
                <a:solidFill>
                  <a:srgbClr val="C7254E"/>
                </a:solidFill>
                <a:effectLst/>
                <a:latin typeface="Menlo"/>
              </a:rPr>
              <a:t> =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By.linkText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Google_HomePage</a:t>
            </a:r>
            <a:r>
              <a:rPr kumimoji="0" lang="en-US" altLang="en-US" b="0" i="0" u="none" strike="noStrike" cap="none" normalizeH="0" baseline="0" dirty="0">
                <a:ln>
                  <a:noFill/>
                </a:ln>
                <a:solidFill>
                  <a:srgbClr val="C7254E"/>
                </a:solidFill>
                <a:effectLst/>
                <a:latin typeface="Menl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findByPartialText</a:t>
            </a:r>
            <a:r>
              <a:rPr kumimoji="0" lang="en-US" altLang="en-US" b="0" i="0" u="none" strike="noStrike" cap="none" normalizeH="0" baseline="0" dirty="0">
                <a:ln>
                  <a:noFill/>
                </a:ln>
                <a:solidFill>
                  <a:srgbClr val="C7254E"/>
                </a:solidFill>
                <a:effectLst/>
                <a:latin typeface="Menlo"/>
              </a:rPr>
              <a:t> = </a:t>
            </a:r>
            <a:r>
              <a:rPr kumimoji="0" lang="en-US" altLang="en-US" b="0" i="0" u="none" strike="noStrike" cap="none" normalizeH="0" baseline="0" dirty="0" err="1">
                <a:ln>
                  <a:noFill/>
                </a:ln>
                <a:solidFill>
                  <a:srgbClr val="C7254E"/>
                </a:solidFill>
                <a:effectLst/>
                <a:latin typeface="Menlo"/>
              </a:rPr>
              <a:t>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By.PartialLinkText</a:t>
            </a:r>
            <a:r>
              <a:rPr kumimoji="0" lang="en-US" altLang="en-US" b="0" i="0" u="none" strike="noStrike" cap="none" normalizeH="0" baseline="0" dirty="0">
                <a:ln>
                  <a:noFill/>
                </a:ln>
                <a:solidFill>
                  <a:srgbClr val="C7254E"/>
                </a:solidFill>
                <a:effectLst/>
                <a:latin typeface="Menlo"/>
              </a:rPr>
              <a:t>("Google"));</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536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51E856-D480-428F-B52E-352CC9C9C30C}"/>
              </a:ext>
            </a:extLst>
          </p:cNvPr>
          <p:cNvSpPr>
            <a:spLocks noGrp="1"/>
          </p:cNvSpPr>
          <p:nvPr>
            <p:ph type="title"/>
          </p:nvPr>
        </p:nvSpPr>
        <p:spPr/>
        <p:txBody>
          <a:bodyPr/>
          <a:lstStyle/>
          <a:p>
            <a:r>
              <a:rPr lang="en-US" dirty="0"/>
              <a:t>CSS </a:t>
            </a:r>
            <a:endParaRPr lang="en-IN" dirty="0"/>
          </a:p>
        </p:txBody>
      </p:sp>
      <p:sp>
        <p:nvSpPr>
          <p:cNvPr id="4" name="Rectangle 1">
            <a:extLst>
              <a:ext uri="{FF2B5EF4-FFF2-40B4-BE49-F238E27FC236}">
                <a16:creationId xmlns:a16="http://schemas.microsoft.com/office/drawing/2014/main" id="{AC23EBC6-15EA-45AF-B785-24BB15A19CC3}"/>
              </a:ext>
            </a:extLst>
          </p:cNvPr>
          <p:cNvSpPr>
            <a:spLocks noGrp="1" noChangeArrowheads="1"/>
          </p:cNvSpPr>
          <p:nvPr>
            <p:ph sz="quarter" idx="13"/>
          </p:nvPr>
        </p:nvSpPr>
        <p:spPr bwMode="auto">
          <a:xfrm>
            <a:off x="457200" y="2213050"/>
            <a:ext cx="8458200" cy="36907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Lato"/>
              </a:rPr>
              <a:t>Locate Element - By CSS Selectors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Lato"/>
              </a:rPr>
              <a:t>CSS Selectors help to identify the elements. And it's comparatively faster in locating elements on a webpage than </a:t>
            </a:r>
            <a:r>
              <a:rPr kumimoji="0" lang="en-US" altLang="en-US" sz="1800" b="1" i="0" u="none" strike="noStrike" cap="none" normalizeH="0" baseline="0" dirty="0">
                <a:ln>
                  <a:noFill/>
                </a:ln>
                <a:solidFill>
                  <a:srgbClr val="C7254E"/>
                </a:solidFill>
                <a:effectLst/>
                <a:latin typeface="Menlo"/>
              </a:rPr>
              <a:t>XPath</a:t>
            </a:r>
            <a:r>
              <a:rPr kumimoji="0" lang="en-US" altLang="en-US" sz="1800" b="0" i="0" u="none" strike="noStrike" cap="none" normalizeH="0" baseline="0" dirty="0">
                <a:ln>
                  <a:noFill/>
                </a:ln>
                <a:solidFill>
                  <a:srgbClr val="333333"/>
                </a:solidFill>
                <a:effectLst/>
                <a:latin typeface="Lato"/>
              </a:rPr>
              <a:t> especially in IE browsers. </a:t>
            </a:r>
            <a:r>
              <a:rPr kumimoji="0" lang="en-US" altLang="en-US" sz="1800" b="1" i="0" u="none" strike="noStrike" cap="none" normalizeH="0" baseline="0" dirty="0">
                <a:ln>
                  <a:noFill/>
                </a:ln>
                <a:solidFill>
                  <a:srgbClr val="C7254E"/>
                </a:solidFill>
                <a:effectLst/>
                <a:latin typeface="Menlo"/>
              </a:rPr>
              <a:t>CSS</a:t>
            </a:r>
            <a:r>
              <a:rPr kumimoji="0" lang="en-US" altLang="en-US" sz="1800" b="0" i="0" u="none" strike="noStrike" cap="none" normalizeH="0" baseline="0" dirty="0">
                <a:ln>
                  <a:noFill/>
                </a:ln>
                <a:solidFill>
                  <a:srgbClr val="333333"/>
                </a:solidFill>
                <a:effectLst/>
                <a:latin typeface="Lato"/>
              </a:rPr>
              <a:t> is considered to be the next best option to locate elements if unique id or name is not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C7254E"/>
                </a:solidFill>
                <a:effectLst/>
                <a:latin typeface="Menlo"/>
              </a:rPr>
              <a:t>TagName</a:t>
            </a:r>
            <a:r>
              <a:rPr kumimoji="0" lang="en-US" altLang="en-US" sz="1800" b="1" i="0" u="none" strike="noStrike" cap="none" normalizeH="0" baseline="0" dirty="0">
                <a:ln>
                  <a:noFill/>
                </a:ln>
                <a:solidFill>
                  <a:srgbClr val="333333"/>
                </a:solidFill>
                <a:effectLst/>
                <a:latin typeface="Lato"/>
              </a:rPr>
              <a:t> :</a:t>
            </a:r>
            <a:r>
              <a:rPr kumimoji="0" lang="en-US" altLang="en-US" sz="1800" b="0" i="0" u="none" strike="noStrike" cap="none" normalizeH="0" baseline="0" dirty="0">
                <a:ln>
                  <a:noFill/>
                </a:ln>
                <a:solidFill>
                  <a:srgbClr val="333333"/>
                </a:solidFill>
                <a:effectLst/>
                <a:latin typeface="Lato"/>
              </a:rPr>
              <a:t> </a:t>
            </a:r>
            <a:r>
              <a:rPr kumimoji="0" lang="en-US" altLang="en-US" sz="1800" b="1" i="0" u="none" strike="noStrike" cap="none" normalizeH="0" baseline="0" dirty="0" err="1">
                <a:ln>
                  <a:noFill/>
                </a:ln>
                <a:solidFill>
                  <a:srgbClr val="333333"/>
                </a:solidFill>
                <a:effectLst/>
                <a:latin typeface="Lato"/>
              </a:rPr>
              <a:t>Tagname</a:t>
            </a:r>
            <a:r>
              <a:rPr kumimoji="0" lang="en-US" altLang="en-US" sz="1800" b="1" i="0" u="none" strike="noStrike" cap="none" normalizeH="0" baseline="0" dirty="0">
                <a:ln>
                  <a:noFill/>
                </a:ln>
                <a:solidFill>
                  <a:srgbClr val="333333"/>
                </a:solidFill>
                <a:effectLst/>
                <a:latin typeface="Lato"/>
              </a:rPr>
              <a:t> of the particular node.</a:t>
            </a:r>
            <a:r>
              <a:rPr kumimoji="0" lang="en-US" altLang="en-US" sz="1800" b="0" i="0" u="none" strike="noStrike" cap="none" normalizeH="0" baseline="0" dirty="0">
                <a:ln>
                  <a:noFill/>
                </a:ln>
                <a:solidFill>
                  <a:srgbClr val="333333"/>
                </a:solidFill>
                <a:effectLst/>
                <a:latin typeface="Lato"/>
              </a:rPr>
              <a:t>(Input)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C7254E"/>
                </a:solidFill>
                <a:effectLst/>
                <a:latin typeface="Menlo"/>
              </a:rPr>
              <a:t>#</a:t>
            </a:r>
            <a:r>
              <a:rPr kumimoji="0" lang="en-US" altLang="en-US" sz="1800" b="1" i="0" u="none" strike="noStrike" cap="none" normalizeH="0" baseline="0" dirty="0">
                <a:ln>
                  <a:noFill/>
                </a:ln>
                <a:solidFill>
                  <a:srgbClr val="333333"/>
                </a:solidFill>
                <a:effectLst/>
                <a:latin typeface="Lato"/>
              </a:rPr>
              <a:t> :</a:t>
            </a:r>
            <a:r>
              <a:rPr kumimoji="0" lang="en-US" altLang="en-US" sz="1800" b="0" i="0" u="none" strike="noStrike" cap="none" normalizeH="0" baseline="0" dirty="0">
                <a:ln>
                  <a:noFill/>
                </a:ln>
                <a:solidFill>
                  <a:srgbClr val="333333"/>
                </a:solidFill>
                <a:effectLst/>
                <a:latin typeface="Lato"/>
              </a:rPr>
              <a:t> </a:t>
            </a:r>
            <a:r>
              <a:rPr kumimoji="0" lang="en-US" altLang="en-US" sz="1800" b="1" i="0" u="none" strike="noStrike" cap="none" normalizeH="0" baseline="0" dirty="0">
                <a:ln>
                  <a:noFill/>
                </a:ln>
                <a:solidFill>
                  <a:srgbClr val="333333"/>
                </a:solidFill>
                <a:effectLst/>
                <a:latin typeface="Lato"/>
              </a:rPr>
              <a:t>Hash sign is used to symbolize ID attribute</a:t>
            </a:r>
            <a:r>
              <a:rPr kumimoji="0" lang="en-US" altLang="en-US" sz="1800" b="0" i="0" u="none" strike="noStrike" cap="none" normalizeH="0" baseline="0" dirty="0">
                <a:ln>
                  <a:noFill/>
                </a:ln>
                <a:solidFill>
                  <a:srgbClr val="333333"/>
                </a:solidFill>
                <a:effectLst/>
                <a:latin typeface="Lato"/>
              </a:rPr>
              <a:t>. It is mandatory to use the hash sign for ID attribute in CSS Selectors.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CSS = &lt;</a:t>
            </a:r>
            <a:r>
              <a:rPr kumimoji="0" lang="en-US" altLang="en-US" sz="1800" b="0" i="0" u="none" strike="noStrike" cap="none" normalizeH="0" baseline="0" dirty="0" err="1">
                <a:ln>
                  <a:noFill/>
                </a:ln>
                <a:solidFill>
                  <a:srgbClr val="333333"/>
                </a:solidFill>
                <a:effectLst/>
                <a:latin typeface="Menlo"/>
              </a:rPr>
              <a:t>TagName</a:t>
            </a:r>
            <a:r>
              <a:rPr kumimoji="0" lang="en-US" altLang="en-US" sz="1800" b="0" i="0" u="none" strike="noStrike" cap="none" normalizeH="0" baseline="0" dirty="0">
                <a:ln>
                  <a:noFill/>
                </a:ln>
                <a:solidFill>
                  <a:srgbClr val="333333"/>
                </a:solidFill>
                <a:effectLst/>
                <a:latin typeface="Menlo"/>
              </a:rPr>
              <a:t>&gt; # &lt;value of ID Attribute&gt; &lt;[</a:t>
            </a:r>
            <a:r>
              <a:rPr kumimoji="0" lang="en-US" altLang="en-US" sz="1800" b="0" i="0" u="none" strike="noStrike" cap="none" normalizeH="0" baseline="0" dirty="0" err="1">
                <a:ln>
                  <a:noFill/>
                </a:ln>
                <a:solidFill>
                  <a:srgbClr val="333333"/>
                </a:solidFill>
                <a:effectLst/>
                <a:latin typeface="Menlo"/>
              </a:rPr>
              <a:t>AttributeName</a:t>
            </a:r>
            <a:r>
              <a:rPr kumimoji="0" lang="en-US" altLang="en-US" sz="1800" b="0" i="0" u="none" strike="noStrike" cap="none" normalizeH="0" baseline="0" dirty="0">
                <a:ln>
                  <a:noFill/>
                </a:ln>
                <a:solidFill>
                  <a:srgbClr val="333333"/>
                </a:solidFill>
                <a:effectLst/>
                <a:latin typeface="Menlo"/>
              </a:rPr>
              <a:t> = Value of attribute]&gt;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C7254E"/>
                </a:solidFill>
                <a:effectLst/>
                <a:latin typeface="Menlo"/>
              </a:rPr>
              <a:t>.</a:t>
            </a:r>
            <a:r>
              <a:rPr kumimoji="0" lang="en-US" altLang="en-US" sz="1800" b="1" i="0" u="none" strike="noStrike" cap="none" normalizeH="0" baseline="0" dirty="0">
                <a:ln>
                  <a:noFill/>
                </a:ln>
                <a:solidFill>
                  <a:srgbClr val="333333"/>
                </a:solidFill>
                <a:effectLst/>
                <a:latin typeface="Lato"/>
              </a:rPr>
              <a:t> :</a:t>
            </a:r>
            <a:r>
              <a:rPr kumimoji="0" lang="en-US" altLang="en-US" sz="1800" b="0" i="0" u="none" strike="noStrike" cap="none" normalizeH="0" baseline="0" dirty="0">
                <a:ln>
                  <a:noFill/>
                </a:ln>
                <a:solidFill>
                  <a:srgbClr val="333333"/>
                </a:solidFill>
                <a:effectLst/>
                <a:latin typeface="Lato"/>
              </a:rPr>
              <a:t> </a:t>
            </a:r>
            <a:r>
              <a:rPr kumimoji="0" lang="en-US" altLang="en-US" sz="1800" b="1" i="0" u="none" strike="noStrike" cap="none" normalizeH="0" baseline="0" dirty="0">
                <a:ln>
                  <a:noFill/>
                </a:ln>
                <a:solidFill>
                  <a:srgbClr val="333333"/>
                </a:solidFill>
                <a:effectLst/>
                <a:latin typeface="Lato"/>
              </a:rPr>
              <a:t>The dot sign is used to symbolize Class attribute.</a:t>
            </a:r>
            <a:r>
              <a:rPr kumimoji="0" lang="en-US" altLang="en-US" sz="1800" b="0" i="0" u="none" strike="noStrike" cap="none" normalizeH="0" baseline="0" dirty="0">
                <a:ln>
                  <a:noFill/>
                </a:ln>
                <a:solidFill>
                  <a:srgbClr val="333333"/>
                </a:solidFill>
                <a:effectLst/>
                <a:latin typeface="Lato"/>
              </a:rPr>
              <a:t> It is mandatory to use dot sign for the Class attribute in CSS Selectors.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CSS = &lt;</a:t>
            </a:r>
            <a:r>
              <a:rPr kumimoji="0" lang="en-US" altLang="en-US" sz="1800" b="0" i="0" u="none" strike="noStrike" cap="none" normalizeH="0" baseline="0" dirty="0" err="1">
                <a:ln>
                  <a:noFill/>
                </a:ln>
                <a:solidFill>
                  <a:srgbClr val="333333"/>
                </a:solidFill>
                <a:effectLst/>
                <a:latin typeface="Menlo"/>
              </a:rPr>
              <a:t>TagName</a:t>
            </a:r>
            <a:r>
              <a:rPr kumimoji="0" lang="en-US" altLang="en-US" sz="1800" b="0" i="0" u="none" strike="noStrike" cap="none" normalizeH="0" baseline="0" dirty="0">
                <a:ln>
                  <a:noFill/>
                </a:ln>
                <a:solidFill>
                  <a:srgbClr val="333333"/>
                </a:solidFill>
                <a:effectLst/>
                <a:latin typeface="Menlo"/>
              </a:rPr>
              <a:t>&gt; . &lt;value of Class Attribute&gt; &lt;[</a:t>
            </a:r>
            <a:r>
              <a:rPr kumimoji="0" lang="en-US" altLang="en-US" sz="1800" b="0" i="0" u="none" strike="noStrike" cap="none" normalizeH="0" baseline="0" dirty="0" err="1">
                <a:ln>
                  <a:noFill/>
                </a:ln>
                <a:solidFill>
                  <a:srgbClr val="333333"/>
                </a:solidFill>
                <a:effectLst/>
                <a:latin typeface="Menlo"/>
              </a:rPr>
              <a:t>AttributeName</a:t>
            </a:r>
            <a:r>
              <a:rPr kumimoji="0" lang="en-US" altLang="en-US" sz="1800" b="0" i="0" u="none" strike="noStrike" cap="none" normalizeH="0" baseline="0" dirty="0">
                <a:ln>
                  <a:noFill/>
                </a:ln>
                <a:solidFill>
                  <a:srgbClr val="333333"/>
                </a:solidFill>
                <a:effectLst/>
                <a:latin typeface="Menlo"/>
              </a:rPr>
              <a:t> = Value of attribute]&gt;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87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F24A3D-DFAD-4BA0-9CA5-3EF2BD3B5531}"/>
              </a:ext>
            </a:extLst>
          </p:cNvPr>
          <p:cNvSpPr>
            <a:spLocks noGrp="1"/>
          </p:cNvSpPr>
          <p:nvPr>
            <p:ph type="title"/>
          </p:nvPr>
        </p:nvSpPr>
        <p:spPr/>
        <p:txBody>
          <a:bodyPr/>
          <a:lstStyle/>
          <a:p>
            <a:r>
              <a:rPr lang="en-US" dirty="0"/>
              <a:t>XPATH and CSS difference</a:t>
            </a:r>
            <a:endParaRPr lang="en-IN" dirty="0"/>
          </a:p>
        </p:txBody>
      </p:sp>
      <p:sp>
        <p:nvSpPr>
          <p:cNvPr id="4" name="Rectangle 1">
            <a:extLst>
              <a:ext uri="{FF2B5EF4-FFF2-40B4-BE49-F238E27FC236}">
                <a16:creationId xmlns:a16="http://schemas.microsoft.com/office/drawing/2014/main" id="{04E92029-E2B4-414D-99DD-BBE1EA75DF54}"/>
              </a:ext>
            </a:extLst>
          </p:cNvPr>
          <p:cNvSpPr>
            <a:spLocks noGrp="1" noChangeArrowheads="1"/>
          </p:cNvSpPr>
          <p:nvPr>
            <p:ph sz="quarter" idx="13"/>
          </p:nvPr>
        </p:nvSpPr>
        <p:spPr bwMode="auto">
          <a:xfrm>
            <a:off x="457200" y="2628547"/>
            <a:ext cx="8686800" cy="28597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Locate Element - By CSS Selectors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CSS = &lt;</a:t>
            </a:r>
            <a:r>
              <a:rPr kumimoji="0" lang="en-US" altLang="en-US" b="0" i="0" u="none" strike="noStrike" cap="none" normalizeH="0" baseline="0" dirty="0" err="1">
                <a:ln>
                  <a:noFill/>
                </a:ln>
                <a:solidFill>
                  <a:srgbClr val="333333"/>
                </a:solidFill>
                <a:effectLst/>
                <a:latin typeface="Menlo"/>
              </a:rPr>
              <a:t>TagName</a:t>
            </a:r>
            <a:r>
              <a:rPr kumimoji="0" lang="en-US" altLang="en-US" b="0" i="0" u="none" strike="noStrike" cap="none" normalizeH="0" baseline="0" dirty="0">
                <a:ln>
                  <a:noFill/>
                </a:ln>
                <a:solidFill>
                  <a:srgbClr val="333333"/>
                </a:solidFill>
                <a:effectLst/>
                <a:latin typeface="Menlo"/>
              </a:rPr>
              <a:t>&gt; &lt;. or #&gt; &lt;value of Class or ID Attribute&gt; &lt;[</a:t>
            </a:r>
            <a:r>
              <a:rPr kumimoji="0" lang="en-US" altLang="en-US" b="0" i="0" u="none" strike="noStrike" cap="none" normalizeH="0" baseline="0" dirty="0" err="1">
                <a:ln>
                  <a:noFill/>
                </a:ln>
                <a:solidFill>
                  <a:srgbClr val="333333"/>
                </a:solidFill>
                <a:effectLst/>
                <a:latin typeface="Menlo"/>
              </a:rPr>
              <a:t>AttributeName</a:t>
            </a:r>
            <a:r>
              <a:rPr kumimoji="0" lang="en-US" altLang="en-US" b="0" i="0" u="none" strike="noStrike" cap="none" normalizeH="0" baseline="0" dirty="0">
                <a:ln>
                  <a:noFill/>
                </a:ln>
                <a:solidFill>
                  <a:srgbClr val="333333"/>
                </a:solidFill>
                <a:effectLst/>
                <a:latin typeface="Menlo"/>
              </a:rPr>
              <a:t> = Value of attribute]&gt;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Attribute Name</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Attribute name of the node. ( id, value, name, type, </a:t>
            </a:r>
            <a:r>
              <a:rPr kumimoji="0" lang="en-US" altLang="en-US" b="0" i="0" u="none" strike="noStrike" cap="none" normalizeH="0" baseline="0" dirty="0" err="1">
                <a:ln>
                  <a:noFill/>
                </a:ln>
                <a:solidFill>
                  <a:srgbClr val="333333"/>
                </a:solidFill>
                <a:effectLst/>
                <a:latin typeface="Lato"/>
              </a:rPr>
              <a:t>src</a:t>
            </a:r>
            <a:r>
              <a:rPr kumimoji="0" lang="en-US" altLang="en-US" b="0" i="0" u="none" strike="noStrike" cap="none" normalizeH="0" baseline="0" dirty="0">
                <a:ln>
                  <a:noFill/>
                </a:ln>
                <a:solidFill>
                  <a:srgbClr val="333333"/>
                </a:solidFill>
                <a:effectLst/>
                <a:latin typeface="Lato"/>
              </a:rPr>
              <a:t>, and alt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Attribute Value</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Value of the attribute. (</a:t>
            </a:r>
            <a:r>
              <a:rPr kumimoji="0" lang="en-US" altLang="en-US" b="0" i="0" u="none" strike="noStrike" cap="none" normalizeH="0" baseline="0" dirty="0" err="1">
                <a:ln>
                  <a:noFill/>
                </a:ln>
                <a:solidFill>
                  <a:srgbClr val="333333"/>
                </a:solidFill>
                <a:effectLst/>
                <a:latin typeface="Lato"/>
              </a:rPr>
              <a:t>login_id</a:t>
            </a:r>
            <a:r>
              <a:rPr kumimoji="0" lang="en-US" altLang="en-US" b="0" i="0" u="none" strike="noStrike" cap="none" normalizeH="0" baseline="0" dirty="0">
                <a:ln>
                  <a:noFill/>
                </a:ln>
                <a:solidFill>
                  <a:srgbClr val="333333"/>
                </a:solidFill>
                <a:effectLst/>
                <a:latin typeface="Lato"/>
              </a:rPr>
              <a:t>, </a:t>
            </a:r>
            <a:r>
              <a:rPr kumimoji="0" lang="en-US" altLang="en-US" b="0" i="0" u="none" strike="noStrike" cap="none" normalizeH="0" baseline="0" dirty="0" err="1">
                <a:ln>
                  <a:noFill/>
                </a:ln>
                <a:solidFill>
                  <a:srgbClr val="333333"/>
                </a:solidFill>
                <a:effectLst/>
                <a:latin typeface="Lato"/>
              </a:rPr>
              <a:t>text_value</a:t>
            </a:r>
            <a:r>
              <a:rPr kumimoji="0" lang="en-US" altLang="en-US" b="0" i="0" u="none" strike="noStrike" cap="none" normalizeH="0" baseline="0" dirty="0">
                <a:ln>
                  <a:noFill/>
                </a:ln>
                <a:solidFill>
                  <a:srgbClr val="333333"/>
                </a:solidFill>
                <a:effectLst/>
                <a:latin typeface="Lato"/>
              </a:rPr>
              <a:t>, username, </a:t>
            </a:r>
            <a:r>
              <a:rPr kumimoji="0" lang="en-US" altLang="en-US" b="0" i="0" u="none" strike="noStrike" cap="none" normalizeH="0" baseline="0" dirty="0" err="1">
                <a:ln>
                  <a:noFill/>
                </a:ln>
                <a:solidFill>
                  <a:srgbClr val="333333"/>
                </a:solidFill>
                <a:effectLst/>
                <a:latin typeface="Lato"/>
              </a:rPr>
              <a:t>login_button</a:t>
            </a:r>
            <a:r>
              <a:rPr kumimoji="0" lang="en-US" altLang="en-US" b="0" i="0" u="none" strike="noStrike" cap="none" normalizeH="0" baseline="0" dirty="0">
                <a:ln>
                  <a:noFill/>
                </a:ln>
                <a:solidFill>
                  <a:srgbClr val="333333"/>
                </a:solidFill>
                <a:effectLst/>
                <a:latin typeface="Lato"/>
              </a:rPr>
              <a:t> and </a:t>
            </a:r>
            <a:r>
              <a:rPr kumimoji="0" lang="en-US" altLang="en-US" b="0" i="0" u="none" strike="noStrike" cap="none" normalizeH="0" baseline="0" dirty="0" err="1">
                <a:ln>
                  <a:noFill/>
                </a:ln>
                <a:solidFill>
                  <a:srgbClr val="333333"/>
                </a:solidFill>
                <a:effectLst/>
                <a:latin typeface="Lato"/>
              </a:rPr>
              <a:t>SignUp_button</a:t>
            </a:r>
            <a:r>
              <a:rPr kumimoji="0" lang="en-US" altLang="en-US" b="0" i="0" u="none" strike="noStrike" cap="none" normalizeH="0" baseline="0" dirty="0">
                <a:ln>
                  <a:noFill/>
                </a:ln>
                <a:solidFill>
                  <a:srgbClr val="333333"/>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333333"/>
                </a:solidFill>
                <a:effectLst/>
                <a:latin typeface="Lato"/>
              </a:rPr>
              <a:t>Note:</a:t>
            </a:r>
            <a:r>
              <a:rPr kumimoji="0" lang="en-US" altLang="en-US" b="0" i="0" u="none" strike="noStrike" cap="none" normalizeH="0" baseline="0" dirty="0">
                <a:ln>
                  <a:noFill/>
                </a:ln>
                <a:solidFill>
                  <a:srgbClr val="333333"/>
                </a:solidFill>
                <a:effectLst/>
                <a:latin typeface="Lato"/>
              </a:rPr>
              <a:t> We will not use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in CSS Selectors. As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will be replaced as </a:t>
            </a:r>
            <a:r>
              <a:rPr kumimoji="0" lang="en-US" altLang="en-US" b="1" i="0" u="none" strike="noStrike" cap="none" normalizeH="0" baseline="0" dirty="0">
                <a:ln>
                  <a:noFill/>
                </a:ln>
                <a:solidFill>
                  <a:srgbClr val="C7254E"/>
                </a:solidFill>
                <a:effectLst/>
                <a:latin typeface="Menlo"/>
              </a:rPr>
              <a:t>&gt;</a:t>
            </a:r>
            <a:r>
              <a:rPr kumimoji="0" lang="en-US" altLang="en-US" b="0" i="0" u="none" strike="noStrike" cap="none" normalizeH="0" baseline="0" dirty="0">
                <a:ln>
                  <a:noFill/>
                </a:ln>
                <a:solidFill>
                  <a:srgbClr val="333333"/>
                </a:solidFill>
                <a:effectLst/>
                <a:latin typeface="Lato"/>
              </a:rPr>
              <a:t> and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latin typeface="Lato"/>
              </a:rPr>
              <a:t> will be replaced as </a:t>
            </a:r>
            <a:r>
              <a:rPr kumimoji="0" lang="en-US" altLang="en-US" b="1" i="0" u="none" strike="noStrike" cap="none" normalizeH="0" baseline="0" dirty="0">
                <a:ln>
                  <a:noFill/>
                </a:ln>
                <a:solidFill>
                  <a:srgbClr val="C7254E"/>
                </a:solidFill>
                <a:effectLst/>
                <a:latin typeface="Menlo"/>
              </a:rPr>
              <a:t>whitespace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498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31781B-09BB-4F51-9922-8C4AED6FD549}"/>
              </a:ext>
            </a:extLst>
          </p:cNvPr>
          <p:cNvSpPr>
            <a:spLocks noGrp="1"/>
          </p:cNvSpPr>
          <p:nvPr>
            <p:ph type="title"/>
          </p:nvPr>
        </p:nvSpPr>
        <p:spPr/>
        <p:txBody>
          <a:bodyPr/>
          <a:lstStyle/>
          <a:p>
            <a:r>
              <a:rPr lang="en-US" altLang="en-US" cap="none" dirty="0">
                <a:solidFill>
                  <a:srgbClr val="333333"/>
                </a:solidFill>
                <a:latin typeface="Lato"/>
              </a:rPr>
              <a:t>Locate Elements - In CSS Selectors</a:t>
            </a:r>
            <a:br>
              <a:rPr lang="en-US" altLang="en-US" cap="none" dirty="0">
                <a:solidFill>
                  <a:srgbClr val="333333"/>
                </a:solidFill>
                <a:latin typeface="Lato"/>
              </a:rPr>
            </a:br>
            <a:endParaRPr lang="en-IN" dirty="0"/>
          </a:p>
        </p:txBody>
      </p:sp>
      <p:sp>
        <p:nvSpPr>
          <p:cNvPr id="4" name="Rectangle 1">
            <a:extLst>
              <a:ext uri="{FF2B5EF4-FFF2-40B4-BE49-F238E27FC236}">
                <a16:creationId xmlns:a16="http://schemas.microsoft.com/office/drawing/2014/main" id="{41C26809-2CB5-4688-BB57-67CE6393C8D8}"/>
              </a:ext>
            </a:extLst>
          </p:cNvPr>
          <p:cNvSpPr>
            <a:spLocks noGrp="1" noChangeArrowheads="1"/>
          </p:cNvSpPr>
          <p:nvPr>
            <p:ph sz="quarter" idx="13"/>
          </p:nvPr>
        </p:nvSpPr>
        <p:spPr bwMode="auto">
          <a:xfrm>
            <a:off x="457200" y="2782436"/>
            <a:ext cx="8458200" cy="255195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latin typeface="Lato"/>
              </a:rPr>
              <a:t>CSS ID</a:t>
            </a:r>
            <a:r>
              <a:rPr kumimoji="0" lang="en-US" altLang="en-US" b="0" i="0" u="none" strike="noStrike" cap="none" normalizeH="0" baseline="0" dirty="0">
                <a:ln>
                  <a:noFill/>
                </a:ln>
                <a:solidFill>
                  <a:srgbClr val="333333"/>
                </a:solidFill>
                <a:effectLst/>
                <a:latin typeface="Lato"/>
              </a:rPr>
              <a:t> – Here we need to replace (ID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&lt;input id="User" name="admin" class="required" type="submit"&gt;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CheckElements</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driver.findElements</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By.cssSelector</a:t>
            </a:r>
            <a:r>
              <a:rPr kumimoji="0" lang="en-US" altLang="en-US" b="0" i="0" u="none" strike="noStrike" cap="none" normalizeH="0" baseline="0" dirty="0">
                <a:ln>
                  <a:noFill/>
                </a:ln>
                <a:solidFill>
                  <a:srgbClr val="C7254E"/>
                </a:solidFill>
                <a:effectLst/>
                <a:latin typeface="Menlo"/>
              </a:rPr>
              <a:t>("#User"));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latin typeface="Lato"/>
              </a:rPr>
              <a:t>CSS Attribute</a:t>
            </a:r>
            <a:r>
              <a:rPr kumimoji="0" lang="en-US" altLang="en-US" b="0" i="0" u="none" strike="noStrike" cap="none" normalizeH="0" baseline="0" dirty="0">
                <a:ln>
                  <a:noFill/>
                </a:ln>
                <a:solidFill>
                  <a:srgbClr val="333333"/>
                </a:solidFill>
                <a:effectLst/>
                <a:latin typeface="Lato"/>
              </a:rPr>
              <a:t> – Here we need to pull &lt;html tag&gt;&lt;attribute&gt;&lt;value&gt;.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&lt;input id="User" name="admin" class="required" type="submit"&gt; </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C7254E"/>
                </a:solidFill>
                <a:effectLst/>
                <a:latin typeface="Menlo"/>
              </a:rPr>
              <a:t>WebElement</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CheckElements</a:t>
            </a:r>
            <a:r>
              <a:rPr kumimoji="0" lang="en-US" altLang="en-US" b="0" i="0" u="none" strike="noStrike" cap="none" normalizeH="0" baseline="0" dirty="0">
                <a:ln>
                  <a:noFill/>
                </a:ln>
                <a:solidFill>
                  <a:srgbClr val="C7254E"/>
                </a:solidFill>
                <a:effectLst/>
                <a:latin typeface="Menlo"/>
              </a:rPr>
              <a:t> =</a:t>
            </a:r>
            <a:r>
              <a:rPr kumimoji="0" lang="en-US" altLang="en-US" b="0" i="0" u="none" strike="noStrike" cap="none" normalizeH="0" baseline="0" dirty="0" err="1">
                <a:ln>
                  <a:noFill/>
                </a:ln>
                <a:solidFill>
                  <a:srgbClr val="C7254E"/>
                </a:solidFill>
                <a:effectLst/>
                <a:latin typeface="Menlo"/>
              </a:rPr>
              <a:t>driver.findElements</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By.cssSelector</a:t>
            </a:r>
            <a:r>
              <a:rPr kumimoji="0" lang="en-US" altLang="en-US" b="0" i="0" u="none" strike="noStrike" cap="none" normalizeH="0" baseline="0" dirty="0">
                <a:ln>
                  <a:noFill/>
                </a:ln>
                <a:solidFill>
                  <a:srgbClr val="C7254E"/>
                </a:solidFill>
                <a:effectLst/>
                <a:latin typeface="Menlo"/>
              </a:rPr>
              <a:t>("input[type='submit']"));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1479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42E41-D115-4CB4-BBEA-A42EE7933012}"/>
              </a:ext>
            </a:extLst>
          </p:cNvPr>
          <p:cNvSpPr>
            <a:spLocks noGrp="1"/>
          </p:cNvSpPr>
          <p:nvPr>
            <p:ph type="title"/>
          </p:nvPr>
        </p:nvSpPr>
        <p:spPr/>
        <p:txBody>
          <a:bodyPr/>
          <a:lstStyle/>
          <a:p>
            <a:r>
              <a:rPr lang="en-US" dirty="0"/>
              <a:t>Regular Expression in CSS</a:t>
            </a:r>
            <a:endParaRPr lang="en-IN" dirty="0"/>
          </a:p>
        </p:txBody>
      </p:sp>
      <p:sp>
        <p:nvSpPr>
          <p:cNvPr id="5" name="Rectangle 2">
            <a:extLst>
              <a:ext uri="{FF2B5EF4-FFF2-40B4-BE49-F238E27FC236}">
                <a16:creationId xmlns:a16="http://schemas.microsoft.com/office/drawing/2014/main" id="{56EA4B2E-50A3-4D97-8F9B-8293CCE5CAC5}"/>
              </a:ext>
            </a:extLst>
          </p:cNvPr>
          <p:cNvSpPr>
            <a:spLocks noGrp="1" noChangeArrowheads="1"/>
          </p:cNvSpPr>
          <p:nvPr>
            <p:ph sz="quarter" idx="13"/>
          </p:nvPr>
        </p:nvSpPr>
        <p:spPr bwMode="auto">
          <a:xfrm>
            <a:off x="-1" y="1842421"/>
            <a:ext cx="9220201"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33333"/>
                </a:solidFill>
                <a:effectLst/>
                <a:latin typeface="Arial" panose="020B0604020202020204" pitchFamily="34" charset="0"/>
              </a:rPr>
              <a:t>Locate Elements - In CSS Selectors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rPr>
              <a:t>We can also locate elements using </a:t>
            </a:r>
            <a:r>
              <a:rPr kumimoji="0" lang="en-US" altLang="en-US" b="1" i="0" u="none" strike="noStrike" cap="none" normalizeH="0" baseline="0" dirty="0">
                <a:ln>
                  <a:noFill/>
                </a:ln>
                <a:solidFill>
                  <a:srgbClr val="C7254E"/>
                </a:solidFill>
                <a:effectLst/>
                <a:latin typeface="Menlo"/>
              </a:rPr>
              <a:t>CSS</a:t>
            </a:r>
            <a:r>
              <a:rPr kumimoji="0" lang="en-US" altLang="en-US" b="0" i="0" u="none" strike="noStrike" cap="none" normalizeH="0" baseline="0" dirty="0">
                <a:ln>
                  <a:noFill/>
                </a:ln>
                <a:solidFill>
                  <a:srgbClr val="333333"/>
                </a:solidFill>
                <a:effectLst/>
              </a:rPr>
              <a:t> Selectors by performing partial matching on attribute values as follows: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rPr>
              <a:t>Match a prefix –</a:t>
            </a:r>
            <a:r>
              <a:rPr kumimoji="0" lang="en-US" altLang="en-US" b="0" i="0" u="none" strike="noStrike" cap="none" normalizeH="0" baseline="0" dirty="0">
                <a:ln>
                  <a:noFill/>
                </a:ln>
                <a:solidFill>
                  <a:srgbClr val="333333"/>
                </a:solidFill>
                <a:effectLst/>
              </a:rPr>
              <a:t>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rPr>
              <a:t> as in input</a:t>
            </a:r>
            <a:r>
              <a:rPr kumimoji="0" lang="en-US" altLang="en-US" b="0" i="0" u="none" strike="noStrike" cap="none" normalizeH="0" baseline="0" dirty="0">
                <a:ln>
                  <a:noFill/>
                </a:ln>
                <a:solidFill>
                  <a:srgbClr val="C7254E"/>
                </a:solidFill>
                <a:effectLst/>
                <a:latin typeface="Menlo"/>
              </a:rPr>
              <a:t>[id^='email']</a:t>
            </a:r>
            <a:r>
              <a:rPr kumimoji="0" lang="en-US" altLang="en-US" b="0" i="0" u="none" strike="noStrike" cap="none" normalizeH="0" baseline="0" dirty="0">
                <a:ln>
                  <a:noFill/>
                </a:ln>
                <a:solidFill>
                  <a:srgbClr val="333333"/>
                </a:solidFill>
                <a:effectLst/>
              </a:rPr>
              <a:t> retrieves element whose id begins with text email.</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rPr>
              <a:t>Match a suffix</a:t>
            </a:r>
            <a:r>
              <a:rPr kumimoji="0" lang="en-US" altLang="en-US" b="0" i="0" u="none" strike="noStrike" cap="none" normalizeH="0" baseline="0" dirty="0">
                <a:ln>
                  <a:noFill/>
                </a:ln>
                <a:solidFill>
                  <a:srgbClr val="333333"/>
                </a:solidFill>
                <a:effectLst/>
              </a:rPr>
              <a:t> –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rPr>
              <a:t> as in input</a:t>
            </a:r>
            <a:r>
              <a:rPr kumimoji="0" lang="en-US" altLang="en-US" b="0" i="0" u="none" strike="noStrike" cap="none" normalizeH="0" baseline="0" dirty="0">
                <a:ln>
                  <a:noFill/>
                </a:ln>
                <a:solidFill>
                  <a:srgbClr val="C7254E"/>
                </a:solidFill>
                <a:effectLst/>
                <a:latin typeface="Menlo"/>
              </a:rPr>
              <a:t>[id$='email']</a:t>
            </a:r>
            <a:r>
              <a:rPr kumimoji="0" lang="en-US" altLang="en-US" b="0" i="0" u="none" strike="noStrike" cap="none" normalizeH="0" baseline="0" dirty="0">
                <a:ln>
                  <a:noFill/>
                </a:ln>
                <a:solidFill>
                  <a:srgbClr val="333333"/>
                </a:solidFill>
                <a:effectLst/>
              </a:rPr>
              <a:t> retrieves element whose id ends with text email.</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33333"/>
                </a:solidFill>
                <a:effectLst/>
              </a:rPr>
              <a:t>Match a sub string</a:t>
            </a:r>
            <a:r>
              <a:rPr kumimoji="0" lang="en-US" altLang="en-US" b="0" i="0" u="none" strike="noStrike" cap="none" normalizeH="0" baseline="0" dirty="0">
                <a:ln>
                  <a:noFill/>
                </a:ln>
                <a:solidFill>
                  <a:srgbClr val="333333"/>
                </a:solidFill>
                <a:effectLst/>
              </a:rPr>
              <a:t> - </a:t>
            </a:r>
            <a:r>
              <a:rPr kumimoji="0" lang="en-US" altLang="en-US" b="1" i="0" u="none" strike="noStrike" cap="none" normalizeH="0" baseline="0" dirty="0">
                <a:ln>
                  <a:noFill/>
                </a:ln>
                <a:solidFill>
                  <a:srgbClr val="C7254E"/>
                </a:solidFill>
                <a:effectLst/>
                <a:latin typeface="Menlo"/>
              </a:rPr>
              <a:t>*</a:t>
            </a:r>
            <a:r>
              <a:rPr kumimoji="0" lang="en-US" altLang="en-US" b="0" i="0" u="none" strike="noStrike" cap="none" normalizeH="0" baseline="0" dirty="0">
                <a:ln>
                  <a:noFill/>
                </a:ln>
                <a:solidFill>
                  <a:srgbClr val="333333"/>
                </a:solidFill>
                <a:effectLst/>
              </a:rPr>
              <a:t> as in input</a:t>
            </a:r>
            <a:r>
              <a:rPr kumimoji="0" lang="en-US" altLang="en-US" b="0" i="0" u="none" strike="noStrike" cap="none" normalizeH="0" baseline="0" dirty="0">
                <a:ln>
                  <a:noFill/>
                </a:ln>
                <a:solidFill>
                  <a:srgbClr val="C7254E"/>
                </a:solidFill>
                <a:effectLst/>
                <a:latin typeface="Menlo"/>
              </a:rPr>
              <a:t>[id*='email']</a:t>
            </a:r>
            <a:r>
              <a:rPr kumimoji="0" lang="en-US" altLang="en-US" b="0" i="0" u="none" strike="noStrike" cap="none" normalizeH="0" baseline="0" dirty="0">
                <a:ln>
                  <a:noFill/>
                </a:ln>
                <a:solidFill>
                  <a:srgbClr val="333333"/>
                </a:solidFill>
                <a:effectLst/>
              </a:rPr>
              <a:t> retrieves element whose id contains text "email".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&lt;input class="email" id="</a:t>
            </a:r>
            <a:r>
              <a:rPr kumimoji="0" lang="en-US" altLang="en-US" b="0" i="0" u="none" strike="noStrike" cap="none" normalizeH="0" baseline="0" dirty="0" err="1">
                <a:ln>
                  <a:noFill/>
                </a:ln>
                <a:solidFill>
                  <a:srgbClr val="333333"/>
                </a:solidFill>
                <a:effectLst/>
                <a:latin typeface="Menlo"/>
              </a:rPr>
              <a:t>userEmailname</a:t>
            </a:r>
            <a:r>
              <a:rPr kumimoji="0" lang="en-US" altLang="en-US" b="0" i="0" u="none" strike="noStrike" cap="none" normalizeH="0" baseline="0" dirty="0">
                <a:ln>
                  <a:noFill/>
                </a:ln>
                <a:solidFill>
                  <a:srgbClr val="333333"/>
                </a:solidFill>
                <a:effectLst/>
                <a:latin typeface="Menlo"/>
              </a:rPr>
              <a:t>" type="text"/&gt; </a:t>
            </a:r>
            <a:endParaRPr kumimoji="0" lang="en-US" altLang="en-US" b="0" i="0" u="none" strike="noStrike" cap="none" normalizeH="0" baseline="0" dirty="0">
              <a:ln>
                <a:noFill/>
              </a:ln>
              <a:solidFill>
                <a:srgbClr val="333333"/>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By.cssSelector</a:t>
            </a:r>
            <a:r>
              <a:rPr kumimoji="0" lang="en-US" altLang="en-US" b="0" i="0" u="none" strike="noStrike" cap="none" normalizeH="0" baseline="0" dirty="0">
                <a:ln>
                  <a:noFill/>
                </a:ln>
                <a:solidFill>
                  <a:srgbClr val="C7254E"/>
                </a:solidFill>
                <a:effectLst/>
                <a:latin typeface="Menlo"/>
              </a:rPr>
              <a:t>("input[id^='use']"));</a:t>
            </a:r>
            <a:endParaRPr kumimoji="0" lang="en-US" altLang="en-US" b="0" i="0" u="none" strike="noStrike" cap="none" normalizeH="0" baseline="0" dirty="0">
              <a:ln>
                <a:noFill/>
              </a:ln>
              <a:solidFill>
                <a:srgbClr val="333333"/>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By.cssSelector</a:t>
            </a:r>
            <a:r>
              <a:rPr kumimoji="0" lang="en-US" altLang="en-US" b="0" i="0" u="none" strike="noStrike" cap="none" normalizeH="0" baseline="0" dirty="0">
                <a:ln>
                  <a:noFill/>
                </a:ln>
                <a:solidFill>
                  <a:srgbClr val="C7254E"/>
                </a:solidFill>
                <a:effectLst/>
                <a:latin typeface="Menlo"/>
              </a:rPr>
              <a:t>("input[id$='name']"));</a:t>
            </a:r>
            <a:endParaRPr kumimoji="0" lang="en-US" altLang="en-US" b="0" i="0" u="none" strike="noStrike" cap="none" normalizeH="0" baseline="0" dirty="0">
              <a:ln>
                <a:noFill/>
              </a:ln>
              <a:solidFill>
                <a:srgbClr val="333333"/>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C7254E"/>
                </a:solidFill>
                <a:effectLst/>
                <a:latin typeface="Menlo"/>
              </a:rPr>
              <a:t>webdriver.findElement</a:t>
            </a:r>
            <a:r>
              <a:rPr kumimoji="0" lang="en-US" altLang="en-US" b="0" i="0" u="none" strike="noStrike" cap="none" normalizeH="0" baseline="0" dirty="0">
                <a:ln>
                  <a:noFill/>
                </a:ln>
                <a:solidFill>
                  <a:srgbClr val="C7254E"/>
                </a:solidFill>
                <a:effectLst/>
                <a:latin typeface="Menlo"/>
              </a:rPr>
              <a:t>(</a:t>
            </a:r>
            <a:r>
              <a:rPr kumimoji="0" lang="en-US" altLang="en-US" b="0" i="0" u="none" strike="noStrike" cap="none" normalizeH="0" baseline="0" dirty="0" err="1">
                <a:ln>
                  <a:noFill/>
                </a:ln>
                <a:solidFill>
                  <a:srgbClr val="C7254E"/>
                </a:solidFill>
                <a:effectLst/>
                <a:latin typeface="Menlo"/>
              </a:rPr>
              <a:t>By.cssSelector</a:t>
            </a:r>
            <a:r>
              <a:rPr kumimoji="0" lang="en-US" altLang="en-US" b="0" i="0" u="none" strike="noStrike" cap="none" normalizeH="0" baseline="0" dirty="0">
                <a:ln>
                  <a:noFill/>
                </a:ln>
                <a:solidFill>
                  <a:srgbClr val="C7254E"/>
                </a:solidFill>
                <a:effectLst/>
                <a:latin typeface="Menlo"/>
              </a:rPr>
              <a:t>("input[id*='mail']"));</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dirty="0">
                <a:ln>
                  <a:noFill/>
                </a:ln>
                <a:solidFill>
                  <a:srgbClr val="666666"/>
                </a:solidFill>
                <a:effectLst/>
                <a:latin typeface="La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651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nSpc>
                <a:spcPct val="150000"/>
              </a:lnSpc>
            </a:pPr>
            <a:r>
              <a:rPr lang="en-US" dirty="0">
                <a:latin typeface="+mj-lt"/>
              </a:rPr>
              <a:t>Increases you marketability</a:t>
            </a:r>
          </a:p>
          <a:p>
            <a:pPr>
              <a:lnSpc>
                <a:spcPct val="150000"/>
              </a:lnSpc>
            </a:pPr>
            <a:r>
              <a:rPr lang="en-US" dirty="0">
                <a:latin typeface="+mj-lt"/>
              </a:rPr>
              <a:t>Has a lot of Java planks</a:t>
            </a:r>
          </a:p>
          <a:p>
            <a:pPr>
              <a:lnSpc>
                <a:spcPct val="150000"/>
              </a:lnSpc>
            </a:pPr>
            <a:r>
              <a:rPr lang="en-US" dirty="0">
                <a:latin typeface="+mj-lt"/>
              </a:rPr>
              <a:t>Growing Industry standard</a:t>
            </a:r>
          </a:p>
          <a:p>
            <a:pPr>
              <a:lnSpc>
                <a:spcPct val="150000"/>
              </a:lnSpc>
            </a:pPr>
            <a:r>
              <a:rPr lang="en-US" dirty="0">
                <a:latin typeface="+mj-lt"/>
              </a:rPr>
              <a:t>Assist with the deployment of defective-free code</a:t>
            </a:r>
          </a:p>
          <a:p>
            <a:pPr>
              <a:lnSpc>
                <a:spcPct val="150000"/>
              </a:lnSpc>
            </a:pPr>
            <a:r>
              <a:rPr lang="en-US" dirty="0">
                <a:latin typeface="+mj-lt"/>
              </a:rPr>
              <a:t>Open source, web-based testing automation tool and cross-browser compliant</a:t>
            </a:r>
          </a:p>
          <a:p>
            <a:pPr>
              <a:lnSpc>
                <a:spcPct val="150000"/>
              </a:lnSpc>
            </a:pPr>
            <a:r>
              <a:rPr lang="en-US" dirty="0" err="1">
                <a:latin typeface="+mj-lt"/>
              </a:rPr>
              <a:t>Muti</a:t>
            </a:r>
            <a:r>
              <a:rPr lang="en-US" dirty="0">
                <a:latin typeface="+mj-lt"/>
              </a:rPr>
              <a:t>-language backend support (Java, Ruby, Python, C#, PHP, </a:t>
            </a:r>
            <a:r>
              <a:rPr lang="en-US" dirty="0" err="1">
                <a:latin typeface="+mj-lt"/>
              </a:rPr>
              <a:t>ect</a:t>
            </a:r>
            <a:r>
              <a:rPr lang="en-US" dirty="0">
                <a:latin typeface="+mj-lt"/>
              </a:rPr>
              <a:t>…)</a:t>
            </a:r>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Why Use/Learn Selenium</a:t>
            </a:r>
          </a:p>
        </p:txBody>
      </p:sp>
    </p:spTree>
    <p:extLst>
      <p:ext uri="{BB962C8B-B14F-4D97-AF65-F5344CB8AC3E}">
        <p14:creationId xmlns:p14="http://schemas.microsoft.com/office/powerpoint/2010/main" val="3047701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E56-2730-480D-91FB-81C938A2F8A5}"/>
              </a:ext>
            </a:extLst>
          </p:cNvPr>
          <p:cNvSpPr>
            <a:spLocks noGrp="1"/>
          </p:cNvSpPr>
          <p:nvPr>
            <p:ph type="title"/>
          </p:nvPr>
        </p:nvSpPr>
        <p:spPr/>
        <p:txBody>
          <a:bodyPr/>
          <a:lstStyle/>
          <a:p>
            <a:r>
              <a:rPr lang="en-US" dirty="0"/>
              <a:t>Selenium Commands</a:t>
            </a:r>
            <a:endParaRPr lang="en-IN" dirty="0"/>
          </a:p>
        </p:txBody>
      </p:sp>
      <p:sp>
        <p:nvSpPr>
          <p:cNvPr id="4" name="Rectangle 1">
            <a:extLst>
              <a:ext uri="{FF2B5EF4-FFF2-40B4-BE49-F238E27FC236}">
                <a16:creationId xmlns:a16="http://schemas.microsoft.com/office/drawing/2014/main" id="{EE86B029-C110-4227-B4C0-9EA3E1BA9984}"/>
              </a:ext>
            </a:extLst>
          </p:cNvPr>
          <p:cNvSpPr>
            <a:spLocks noGrp="1" noChangeArrowheads="1"/>
          </p:cNvSpPr>
          <p:nvPr>
            <p:ph sz="quarter" idx="13"/>
          </p:nvPr>
        </p:nvSpPr>
        <p:spPr bwMode="auto">
          <a:xfrm>
            <a:off x="457200" y="2005949"/>
            <a:ext cx="8534400" cy="41049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Selenium Commands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Let’s look into the frequently used commands in the scripting.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Get</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load the URL in a new window in current folder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driver.get</a:t>
            </a:r>
            <a:r>
              <a:rPr kumimoji="0" lang="en-US" altLang="en-US" b="1" i="1" u="none" strike="noStrike" cap="none" normalizeH="0" baseline="0" dirty="0">
                <a:ln>
                  <a:noFill/>
                </a:ln>
                <a:solidFill>
                  <a:srgbClr val="333333"/>
                </a:solidFill>
                <a:effectLst/>
                <a:latin typeface="Lato"/>
              </a:rPr>
              <a:t>(“https://google.com”);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Get Title</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get the current page title, and the output should be stored as a string (object/variable).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driver.getTitle</a:t>
            </a:r>
            <a:r>
              <a:rPr kumimoji="0" lang="en-US" altLang="en-US" b="1" i="1" u="none" strike="noStrike" cap="none" normalizeH="0" baseline="0" dirty="0">
                <a:ln>
                  <a:noFill/>
                </a:ln>
                <a:solidFill>
                  <a:srgbClr val="333333"/>
                </a:solidFill>
                <a:effectLst/>
                <a:latin typeface="Lato"/>
              </a:rPr>
              <a:t>(“Homepage”);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Get Current URL</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get the current page URL, and the output value should be stored as a string (object/variable).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driver.getCurrentUrl</a:t>
            </a:r>
            <a:r>
              <a:rPr kumimoji="0" lang="en-US" altLang="en-US" b="1" i="1" u="none" strike="noStrike" cap="none" normalizeH="0" baseline="0" dirty="0">
                <a:ln>
                  <a:noFill/>
                </a:ln>
                <a:solidFill>
                  <a:srgbClr val="333333"/>
                </a:solidFill>
                <a:effectLst/>
                <a:latin typeface="Lato"/>
              </a:rPr>
              <a:t> (“https://google.com”);</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452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60FA6-53A3-4AEC-B882-84D363F1BD52}"/>
              </a:ext>
            </a:extLst>
          </p:cNvPr>
          <p:cNvSpPr>
            <a:spLocks noGrp="1"/>
          </p:cNvSpPr>
          <p:nvPr>
            <p:ph type="title"/>
          </p:nvPr>
        </p:nvSpPr>
        <p:spPr/>
        <p:txBody>
          <a:bodyPr/>
          <a:lstStyle/>
          <a:p>
            <a:r>
              <a:rPr lang="en-US" dirty="0"/>
              <a:t>Selenium Commands </a:t>
            </a:r>
            <a:r>
              <a:rPr lang="en-US" dirty="0" err="1"/>
              <a:t>Cont</a:t>
            </a:r>
            <a:r>
              <a:rPr lang="en-US" dirty="0"/>
              <a:t>….</a:t>
            </a:r>
            <a:endParaRPr lang="en-IN" dirty="0"/>
          </a:p>
        </p:txBody>
      </p:sp>
      <p:sp>
        <p:nvSpPr>
          <p:cNvPr id="4" name="Rectangle 1">
            <a:extLst>
              <a:ext uri="{FF2B5EF4-FFF2-40B4-BE49-F238E27FC236}">
                <a16:creationId xmlns:a16="http://schemas.microsoft.com/office/drawing/2014/main" id="{59B7D57F-0263-4C9A-97D0-5AE8ED386147}"/>
              </a:ext>
            </a:extLst>
          </p:cNvPr>
          <p:cNvSpPr>
            <a:spLocks noGrp="1" noChangeArrowheads="1"/>
          </p:cNvSpPr>
          <p:nvPr>
            <p:ph sz="quarter" idx="13"/>
          </p:nvPr>
        </p:nvSpPr>
        <p:spPr bwMode="auto">
          <a:xfrm>
            <a:off x="457201" y="2488751"/>
            <a:ext cx="868680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C7254E"/>
                </a:solidFill>
                <a:effectLst/>
                <a:latin typeface="Menlo"/>
              </a:rPr>
              <a:t>Sendkeys</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give input in a text field (</a:t>
            </a:r>
            <a:r>
              <a:rPr kumimoji="0" lang="en-US" altLang="en-US" b="0" i="1" u="none" strike="noStrike" cap="none" normalizeH="0" baseline="0" dirty="0">
                <a:ln>
                  <a:noFill/>
                </a:ln>
                <a:solidFill>
                  <a:srgbClr val="333333"/>
                </a:solidFill>
                <a:effectLst/>
                <a:latin typeface="Lato"/>
              </a:rPr>
              <a:t>text box</a:t>
            </a:r>
            <a:r>
              <a:rPr kumimoji="0" lang="en-US" altLang="en-US" b="0" i="0" u="none" strike="noStrike" cap="none" normalizeH="0" baseline="0" dirty="0">
                <a:ln>
                  <a:noFill/>
                </a:ln>
                <a:solidFill>
                  <a:srgbClr val="333333"/>
                </a:solidFill>
                <a:effectLst/>
                <a:latin typeface="Lato"/>
              </a:rPr>
              <a:t>).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driver.findElement</a:t>
            </a:r>
            <a:r>
              <a:rPr kumimoji="0" lang="en-US" altLang="en-US" b="1" i="1" u="none" strike="noStrike" cap="none" normalizeH="0" baseline="0" dirty="0">
                <a:ln>
                  <a:noFill/>
                </a:ln>
                <a:solidFill>
                  <a:srgbClr val="333333"/>
                </a:solidFill>
                <a:effectLst/>
                <a:latin typeface="Lato"/>
              </a:rPr>
              <a:t>(By.id(“username”)).</a:t>
            </a:r>
            <a:r>
              <a:rPr kumimoji="0" lang="en-US" altLang="en-US" b="1" i="1" u="none" strike="noStrike" cap="none" normalizeH="0" baseline="0" dirty="0" err="1">
                <a:ln>
                  <a:noFill/>
                </a:ln>
                <a:solidFill>
                  <a:srgbClr val="333333"/>
                </a:solidFill>
                <a:effectLst/>
                <a:latin typeface="Lato"/>
              </a:rPr>
              <a:t>sendKeys</a:t>
            </a:r>
            <a:r>
              <a:rPr kumimoji="0" lang="en-US" altLang="en-US" b="1" i="1" u="none" strike="noStrike" cap="none" normalizeH="0" baseline="0" dirty="0">
                <a:ln>
                  <a:noFill/>
                </a:ln>
                <a:solidFill>
                  <a:srgbClr val="333333"/>
                </a:solidFill>
                <a:effectLst/>
                <a:latin typeface="Lato"/>
              </a:rPr>
              <a:t>(“user001”);</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Click</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click an element like “</a:t>
            </a:r>
            <a:r>
              <a:rPr kumimoji="0" lang="en-US" altLang="en-US" b="0" i="1" u="none" strike="noStrike" cap="none" normalizeH="0" baseline="0" dirty="0">
                <a:ln>
                  <a:noFill/>
                </a:ln>
                <a:solidFill>
                  <a:srgbClr val="333333"/>
                </a:solidFill>
                <a:effectLst/>
                <a:latin typeface="Lato"/>
              </a:rPr>
              <a:t>Submit Button</a:t>
            </a:r>
            <a:r>
              <a:rPr kumimoji="0" lang="en-US" altLang="en-US" b="0" i="0" u="none" strike="noStrike" cap="none" normalizeH="0" baseline="0" dirty="0">
                <a:ln>
                  <a:noFill/>
                </a:ln>
                <a:solidFill>
                  <a:srgbClr val="333333"/>
                </a:solidFill>
                <a:effectLst/>
                <a:latin typeface="Lato"/>
              </a:rPr>
              <a:t>”.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driver.findElement</a:t>
            </a:r>
            <a:r>
              <a:rPr kumimoji="0" lang="en-US" altLang="en-US" b="1" i="1" u="none" strike="noStrike" cap="none" normalizeH="0" baseline="0" dirty="0">
                <a:ln>
                  <a:noFill/>
                </a:ln>
                <a:solidFill>
                  <a:srgbClr val="333333"/>
                </a:solidFill>
                <a:effectLst/>
                <a:latin typeface="Lato"/>
              </a:rPr>
              <a:t>(By.id(“Submit”)).Click();</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Close</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close the current window which is opened by the </a:t>
            </a:r>
            <a:r>
              <a:rPr kumimoji="0" lang="en-US" altLang="en-US" b="0" i="0" u="none" strike="noStrike" cap="none" normalizeH="0" baseline="0" dirty="0" err="1">
                <a:ln>
                  <a:noFill/>
                </a:ln>
                <a:solidFill>
                  <a:srgbClr val="333333"/>
                </a:solidFill>
                <a:effectLst/>
                <a:latin typeface="Lato"/>
              </a:rPr>
              <a:t>webdriver</a:t>
            </a:r>
            <a:r>
              <a:rPr kumimoji="0" lang="en-US" altLang="en-US" b="0" i="0" u="none" strike="noStrike" cap="none" normalizeH="0" baseline="0" dirty="0">
                <a:ln>
                  <a:noFill/>
                </a:ln>
                <a:solidFill>
                  <a:srgbClr val="333333"/>
                </a:solidFill>
                <a:effectLst/>
                <a:latin typeface="Lato"/>
              </a:rPr>
              <a:t>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driver.close</a:t>
            </a:r>
            <a:r>
              <a:rPr kumimoji="0" lang="en-US" altLang="en-US" b="1" i="1" u="none" strike="noStrike" cap="none" normalizeH="0" baseline="0" dirty="0">
                <a:ln>
                  <a:noFill/>
                </a:ln>
                <a:solidFill>
                  <a:srgbClr val="333333"/>
                </a:solidFill>
                <a:effectLst/>
                <a:latin typeface="Lat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C7254E"/>
                </a:solidFill>
                <a:effectLst/>
                <a:latin typeface="Menlo"/>
              </a:rPr>
              <a:t>Quit</a:t>
            </a:r>
            <a:r>
              <a:rPr kumimoji="0" lang="en-US" altLang="en-US" b="1" i="0" u="none" strike="noStrike" cap="none" normalizeH="0" baseline="0" dirty="0">
                <a:ln>
                  <a:noFill/>
                </a:ln>
                <a:solidFill>
                  <a:srgbClr val="333333"/>
                </a:solidFill>
                <a:effectLst/>
                <a:latin typeface="Lato"/>
              </a:rPr>
              <a:t> -</a:t>
            </a:r>
            <a:r>
              <a:rPr kumimoji="0" lang="en-US" altLang="en-US" b="0" i="0" u="none" strike="noStrike" cap="none" normalizeH="0" baseline="0" dirty="0">
                <a:ln>
                  <a:noFill/>
                </a:ln>
                <a:solidFill>
                  <a:srgbClr val="333333"/>
                </a:solidFill>
                <a:effectLst/>
                <a:latin typeface="Lato"/>
              </a:rPr>
              <a:t> It helps to close all the windows which are opened by the </a:t>
            </a:r>
            <a:r>
              <a:rPr kumimoji="0" lang="en-US" altLang="en-US" b="0" i="0" u="none" strike="noStrike" cap="none" normalizeH="0" baseline="0" dirty="0" err="1">
                <a:ln>
                  <a:noFill/>
                </a:ln>
                <a:solidFill>
                  <a:srgbClr val="333333"/>
                </a:solidFill>
                <a:effectLst/>
                <a:latin typeface="Lato"/>
              </a:rPr>
              <a:t>webdriver</a:t>
            </a:r>
            <a:r>
              <a:rPr kumimoji="0" lang="en-US" altLang="en-US" b="0" i="0" u="none" strike="noStrike" cap="none" normalizeH="0" baseline="0" dirty="0">
                <a:ln>
                  <a:noFill/>
                </a:ln>
                <a:solidFill>
                  <a:srgbClr val="333333"/>
                </a:solidFill>
                <a:effectLst/>
                <a:latin typeface="Lato"/>
              </a:rPr>
              <a:t> </a:t>
            </a:r>
            <a:r>
              <a:rPr kumimoji="0" lang="en-US" altLang="en-US" b="1" i="1" u="none" strike="noStrike" cap="none" normalizeH="0" baseline="0" dirty="0">
                <a:ln>
                  <a:noFill/>
                </a:ln>
                <a:solidFill>
                  <a:srgbClr val="333333"/>
                </a:solidFill>
                <a:effectLst/>
                <a:latin typeface="Lato"/>
              </a:rPr>
              <a:t>Example: </a:t>
            </a:r>
            <a:r>
              <a:rPr kumimoji="0" lang="en-US" altLang="en-US" b="1" i="1" u="none" strike="noStrike" cap="none" normalizeH="0" baseline="0" dirty="0" err="1">
                <a:ln>
                  <a:noFill/>
                </a:ln>
                <a:solidFill>
                  <a:srgbClr val="333333"/>
                </a:solidFill>
                <a:effectLst/>
                <a:latin typeface="Lato"/>
              </a:rPr>
              <a:t>driver.quit</a:t>
            </a:r>
            <a:r>
              <a:rPr kumimoji="0" lang="en-US" altLang="en-US" b="1" i="1" u="none" strike="noStrike" cap="none" normalizeH="0" baseline="0" dirty="0">
                <a:ln>
                  <a:noFill/>
                </a:ln>
                <a:solidFill>
                  <a:srgbClr val="333333"/>
                </a:solidFill>
                <a:effectLst/>
                <a:latin typeface="Lato"/>
              </a:rPr>
              <a: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9045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061E2-03F2-4554-93EF-3D9D7879ED59}"/>
              </a:ext>
            </a:extLst>
          </p:cNvPr>
          <p:cNvSpPr>
            <a:spLocks noGrp="1"/>
          </p:cNvSpPr>
          <p:nvPr>
            <p:ph type="title"/>
          </p:nvPr>
        </p:nvSpPr>
        <p:spPr/>
        <p:txBody>
          <a:bodyPr/>
          <a:lstStyle/>
          <a:p>
            <a:r>
              <a:rPr lang="en-US" dirty="0"/>
              <a:t>Types of Waits</a:t>
            </a:r>
            <a:endParaRPr lang="en-IN" dirty="0"/>
          </a:p>
        </p:txBody>
      </p:sp>
      <p:sp>
        <p:nvSpPr>
          <p:cNvPr id="4" name="Rectangle 1">
            <a:extLst>
              <a:ext uri="{FF2B5EF4-FFF2-40B4-BE49-F238E27FC236}">
                <a16:creationId xmlns:a16="http://schemas.microsoft.com/office/drawing/2014/main" id="{2FF692B2-1FD7-4C37-B3A0-23DC683E8C47}"/>
              </a:ext>
            </a:extLst>
          </p:cNvPr>
          <p:cNvSpPr>
            <a:spLocks noGrp="1" noChangeArrowheads="1"/>
          </p:cNvSpPr>
          <p:nvPr>
            <p:ph sz="quarter" idx="13"/>
          </p:nvPr>
        </p:nvSpPr>
        <p:spPr bwMode="auto">
          <a:xfrm>
            <a:off x="457200" y="2467613"/>
            <a:ext cx="8686800" cy="318159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Types of Wait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All the actions will not happen as expected. Sometimes we need to </a:t>
            </a:r>
            <a:r>
              <a:rPr kumimoji="0" lang="en-US" altLang="en-US" b="1" i="0" u="none" strike="noStrike" cap="none" normalizeH="0" baseline="0" dirty="0">
                <a:ln>
                  <a:noFill/>
                </a:ln>
                <a:solidFill>
                  <a:srgbClr val="333333"/>
                </a:solidFill>
                <a:effectLst/>
                <a:latin typeface="Lato"/>
              </a:rPr>
              <a:t>wait</a:t>
            </a:r>
            <a:r>
              <a:rPr kumimoji="0" lang="en-US" altLang="en-US" b="0" i="0" u="none" strike="noStrike" cap="none" normalizeH="0" baseline="0" dirty="0">
                <a:ln>
                  <a:noFill/>
                </a:ln>
                <a:solidFill>
                  <a:srgbClr val="333333"/>
                </a:solidFill>
                <a:effectLst/>
                <a:latin typeface="Lato"/>
              </a:rPr>
              <a:t> for the application to load as there may be a little delay. Hence, "</a:t>
            </a:r>
            <a:r>
              <a:rPr kumimoji="0" lang="en-US" altLang="en-US" b="1" i="0" u="none" strike="noStrike" cap="none" normalizeH="0" baseline="0" dirty="0">
                <a:ln>
                  <a:noFill/>
                </a:ln>
                <a:solidFill>
                  <a:srgbClr val="C7254E"/>
                </a:solidFill>
                <a:effectLst/>
                <a:latin typeface="Menlo"/>
              </a:rPr>
              <a:t>Wait command is important</a:t>
            </a:r>
            <a:r>
              <a:rPr kumimoji="0" lang="en-US" altLang="en-US" b="0" i="0" u="none" strike="noStrike" cap="none" normalizeH="0" baseline="0" dirty="0">
                <a:ln>
                  <a:noFill/>
                </a:ln>
                <a:solidFill>
                  <a:srgbClr val="333333"/>
                </a:solidFill>
                <a:effectLst/>
                <a:latin typeface="Lato"/>
              </a:rPr>
              <a:t>" to sync the script execution and application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Now, let's look into types of the wait.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err="1">
                <a:ln>
                  <a:noFill/>
                </a:ln>
                <a:solidFill>
                  <a:srgbClr val="C7254E"/>
                </a:solidFill>
                <a:effectLst/>
                <a:latin typeface="Menlo"/>
              </a:rPr>
              <a:t>Thread.Sleep</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rgbClr val="C7254E"/>
                </a:solidFill>
                <a:effectLst/>
                <a:latin typeface="Menlo"/>
              </a:rPr>
              <a:t>Fluent wait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rgbClr val="C7254E"/>
                </a:solidFill>
                <a:effectLst/>
                <a:latin typeface="Menlo"/>
              </a:rPr>
              <a:t>Implicit wait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rgbClr val="C7254E"/>
                </a:solidFill>
                <a:effectLst/>
                <a:latin typeface="Menlo"/>
              </a:rPr>
              <a:t>Explicit wait</a:t>
            </a: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655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3D831A-4A53-49DE-A368-0A0E825CA7B3}"/>
              </a:ext>
            </a:extLst>
          </p:cNvPr>
          <p:cNvSpPr>
            <a:spLocks noGrp="1"/>
          </p:cNvSpPr>
          <p:nvPr>
            <p:ph type="title"/>
          </p:nvPr>
        </p:nvSpPr>
        <p:spPr/>
        <p:txBody>
          <a:bodyPr/>
          <a:lstStyle/>
          <a:p>
            <a:r>
              <a:rPr lang="en-US" dirty="0"/>
              <a:t>Parameterization in TEXT NG</a:t>
            </a:r>
            <a:endParaRPr lang="en-IN" dirty="0"/>
          </a:p>
        </p:txBody>
      </p:sp>
      <p:sp>
        <p:nvSpPr>
          <p:cNvPr id="4" name="Rectangle 1">
            <a:extLst>
              <a:ext uri="{FF2B5EF4-FFF2-40B4-BE49-F238E27FC236}">
                <a16:creationId xmlns:a16="http://schemas.microsoft.com/office/drawing/2014/main" id="{48FF3D46-29A0-4234-A2D2-98FC7B05C040}"/>
              </a:ext>
            </a:extLst>
          </p:cNvPr>
          <p:cNvSpPr>
            <a:spLocks noGrp="1" noChangeArrowheads="1"/>
          </p:cNvSpPr>
          <p:nvPr>
            <p:ph sz="quarter" idx="13"/>
          </p:nvPr>
        </p:nvSpPr>
        <p:spPr bwMode="auto">
          <a:xfrm>
            <a:off x="457201" y="1551332"/>
            <a:ext cx="8686799" cy="50141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Parameterization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Let's create a parameterization for cross browser testing as it will be helpful with upcoming hands-on. So now let's create a "</a:t>
            </a:r>
            <a:r>
              <a:rPr kumimoji="0" lang="en-US" altLang="en-US" b="1" i="0" u="none" strike="noStrike" cap="none" normalizeH="0" baseline="0" dirty="0">
                <a:ln>
                  <a:noFill/>
                </a:ln>
                <a:solidFill>
                  <a:srgbClr val="C7254E"/>
                </a:solidFill>
                <a:effectLst/>
                <a:latin typeface="Menlo"/>
              </a:rPr>
              <a:t>CrossBrowserSuite.xml</a:t>
            </a:r>
            <a:r>
              <a:rPr kumimoji="0" lang="en-US" altLang="en-US" b="0" i="0" u="none" strike="noStrike" cap="none" normalizeH="0" baseline="0" dirty="0">
                <a:ln>
                  <a:noFill/>
                </a:ln>
                <a:solidFill>
                  <a:srgbClr val="333333"/>
                </a:solidFill>
                <a:effectLst/>
                <a:latin typeface="Lato"/>
              </a:rPr>
              <a:t>" file. Then we can write our parameter as below in sample.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&lt;?xml version="1.0" encoding="UTF-8"?&gt; &lt;!DOCTYPE suite SYSTEM "http://testng.org/testng-1.0.dtd"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 &lt;suite name="Cross </a:t>
            </a:r>
            <a:r>
              <a:rPr kumimoji="0" lang="en-US" altLang="en-US" b="0" i="0" u="none" strike="noStrike" cap="none" normalizeH="0" baseline="0" dirty="0" err="1">
                <a:ln>
                  <a:noFill/>
                </a:ln>
                <a:solidFill>
                  <a:srgbClr val="333333"/>
                </a:solidFill>
                <a:effectLst/>
                <a:latin typeface="Menlo"/>
              </a:rPr>
              <a:t>Broswer</a:t>
            </a:r>
            <a:r>
              <a:rPr kumimoji="0" lang="en-US" altLang="en-US" b="0" i="0" u="none" strike="noStrike" cap="none" normalizeH="0" baseline="0" dirty="0">
                <a:ln>
                  <a:noFill/>
                </a:ln>
                <a:solidFill>
                  <a:srgbClr val="333333"/>
                </a:solidFill>
                <a:effectLst/>
                <a:latin typeface="Menlo"/>
              </a:rPr>
              <a:t>" parallel="tests"&gt;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&lt;test name="</a:t>
            </a:r>
            <a:r>
              <a:rPr kumimoji="0" lang="en-US" altLang="en-US" b="0" i="0" u="none" strike="noStrike" cap="none" normalizeH="0" baseline="0" dirty="0" err="1">
                <a:ln>
                  <a:noFill/>
                </a:ln>
                <a:solidFill>
                  <a:srgbClr val="333333"/>
                </a:solidFill>
                <a:effectLst/>
                <a:latin typeface="Menlo"/>
              </a:rPr>
              <a:t>firefox</a:t>
            </a:r>
            <a:r>
              <a:rPr kumimoji="0" lang="en-US" altLang="en-US" b="0" i="0" u="none" strike="noStrike" cap="none" normalizeH="0" baseline="0" dirty="0">
                <a:ln>
                  <a:noFill/>
                </a:ln>
                <a:solidFill>
                  <a:srgbClr val="333333"/>
                </a:solidFill>
                <a:effectLst/>
                <a:latin typeface="Menlo"/>
              </a:rPr>
              <a:t> test"&gt;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&lt;parameter name="browser" value="</a:t>
            </a:r>
            <a:r>
              <a:rPr kumimoji="0" lang="en-US" altLang="en-US" b="0" i="0" u="none" strike="noStrike" cap="none" normalizeH="0" baseline="0" dirty="0" err="1">
                <a:ln>
                  <a:noFill/>
                </a:ln>
                <a:solidFill>
                  <a:srgbClr val="333333"/>
                </a:solidFill>
                <a:effectLst/>
                <a:latin typeface="Menlo"/>
              </a:rPr>
              <a:t>firefox</a:t>
            </a:r>
            <a:r>
              <a:rPr kumimoji="0" lang="en-US" altLang="en-US" b="0" i="0" u="none" strike="noStrike" cap="none" normalizeH="0" baseline="0" dirty="0">
                <a:ln>
                  <a:noFill/>
                </a:ln>
                <a:solidFill>
                  <a:srgbClr val="333333"/>
                </a:solidFill>
                <a:effectLst/>
                <a:latin typeface="Menl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&lt;classes&gt; &lt;class name="</a:t>
            </a:r>
            <a:r>
              <a:rPr kumimoji="0" lang="en-US" altLang="en-US" b="0" i="0" u="none" strike="noStrike" cap="none" normalizeH="0" baseline="0" dirty="0" err="1">
                <a:ln>
                  <a:noFill/>
                </a:ln>
                <a:solidFill>
                  <a:srgbClr val="333333"/>
                </a:solidFill>
                <a:effectLst/>
                <a:latin typeface="Menlo"/>
              </a:rPr>
              <a:t>crossBrowsers.googleLaunch</a:t>
            </a:r>
            <a:r>
              <a:rPr kumimoji="0" lang="en-US" altLang="en-US" b="0" i="0" u="none" strike="noStrike" cap="none" normalizeH="0" baseline="0" dirty="0">
                <a:ln>
                  <a:noFill/>
                </a:ln>
                <a:solidFill>
                  <a:srgbClr val="333333"/>
                </a:solidFill>
                <a:effectLst/>
                <a:latin typeface="Menl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&lt;/classes&gt; &lt;/test&gt; &lt;test name="chrome test"&gt;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&lt;parameter name="browser" value="chrome"/&gt;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 &lt;classes&gt; &lt;class name="</a:t>
            </a:r>
            <a:r>
              <a:rPr kumimoji="0" lang="en-US" altLang="en-US" b="0" i="0" u="none" strike="noStrike" cap="none" normalizeH="0" baseline="0" dirty="0" err="1">
                <a:ln>
                  <a:noFill/>
                </a:ln>
                <a:solidFill>
                  <a:srgbClr val="333333"/>
                </a:solidFill>
                <a:effectLst/>
                <a:latin typeface="Menlo"/>
              </a:rPr>
              <a:t>crossBrowsers.googleLaunch</a:t>
            </a:r>
            <a:r>
              <a:rPr kumimoji="0" lang="en-US" altLang="en-US" b="0" i="0" u="none" strike="noStrike" cap="none" normalizeH="0" baseline="0" dirty="0">
                <a:ln>
                  <a:noFill/>
                </a:ln>
                <a:solidFill>
                  <a:srgbClr val="333333"/>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 &lt;/classes&gt; &lt;/test&gt; &lt;/suite&gt;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7551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AFF8DC-51C6-447A-B96E-7BBCF6A54AB6}"/>
              </a:ext>
            </a:extLst>
          </p:cNvPr>
          <p:cNvSpPr>
            <a:spLocks noGrp="1"/>
          </p:cNvSpPr>
          <p:nvPr>
            <p:ph type="title"/>
          </p:nvPr>
        </p:nvSpPr>
        <p:spPr/>
        <p:txBody>
          <a:bodyPr/>
          <a:lstStyle/>
          <a:p>
            <a:r>
              <a:rPr lang="en-US" dirty="0"/>
              <a:t>Assertion in selenium</a:t>
            </a:r>
            <a:endParaRPr lang="en-IN" dirty="0"/>
          </a:p>
        </p:txBody>
      </p:sp>
      <p:sp>
        <p:nvSpPr>
          <p:cNvPr id="4" name="Rectangle 1">
            <a:extLst>
              <a:ext uri="{FF2B5EF4-FFF2-40B4-BE49-F238E27FC236}">
                <a16:creationId xmlns:a16="http://schemas.microsoft.com/office/drawing/2014/main" id="{7BDBCD71-11B3-446E-9698-4D3AC6354561}"/>
              </a:ext>
            </a:extLst>
          </p:cNvPr>
          <p:cNvSpPr>
            <a:spLocks noGrp="1" noChangeArrowheads="1"/>
          </p:cNvSpPr>
          <p:nvPr>
            <p:ph sz="quarter" idx="13"/>
          </p:nvPr>
        </p:nvSpPr>
        <p:spPr bwMode="auto">
          <a:xfrm>
            <a:off x="457201" y="2936325"/>
            <a:ext cx="8458200" cy="22441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Asserts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Lato"/>
              </a:rPr>
              <a:t>Asserts help to verify the conditions of a test, and decide whether a test has </a:t>
            </a:r>
            <a:r>
              <a:rPr kumimoji="0" lang="en-US" altLang="en-US" b="1" i="0" u="none" strike="noStrike" cap="none" normalizeH="0" baseline="0" dirty="0">
                <a:ln>
                  <a:noFill/>
                </a:ln>
                <a:solidFill>
                  <a:srgbClr val="333333"/>
                </a:solidFill>
                <a:effectLst/>
                <a:latin typeface="Lato"/>
              </a:rPr>
              <a:t>failed</a:t>
            </a:r>
            <a:r>
              <a:rPr kumimoji="0" lang="en-US" altLang="en-US" b="0" i="0" u="none" strike="noStrike" cap="none" normalizeH="0" baseline="0" dirty="0">
                <a:ln>
                  <a:noFill/>
                </a:ln>
                <a:solidFill>
                  <a:srgbClr val="333333"/>
                </a:solidFill>
                <a:effectLst/>
                <a:latin typeface="Lato"/>
              </a:rPr>
              <a:t> or </a:t>
            </a:r>
            <a:r>
              <a:rPr kumimoji="0" lang="en-US" altLang="en-US" b="1" i="0" u="none" strike="noStrike" cap="none" normalizeH="0" baseline="0" dirty="0">
                <a:ln>
                  <a:noFill/>
                </a:ln>
                <a:solidFill>
                  <a:srgbClr val="333333"/>
                </a:solidFill>
                <a:effectLst/>
                <a:latin typeface="Lato"/>
              </a:rPr>
              <a:t>passed</a:t>
            </a:r>
            <a:r>
              <a:rPr kumimoji="0" lang="en-US" altLang="en-US" b="0" i="0" u="none" strike="noStrike" cap="none" normalizeH="0" baseline="0" dirty="0">
                <a:ln>
                  <a:noFill/>
                </a:ln>
                <a:solidFill>
                  <a:srgbClr val="333333"/>
                </a:solidFill>
                <a:effectLst/>
                <a:latin typeface="Lato"/>
              </a:rPr>
              <a:t>. Refer to the following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Menlo"/>
              </a:rPr>
              <a:t>Assert.assertTrue</a:t>
            </a:r>
            <a:r>
              <a:rPr kumimoji="0" lang="en-US" altLang="en-US" b="0" i="0" u="none" strike="noStrike" cap="none" normalizeH="0" baseline="0" dirty="0">
                <a:ln>
                  <a:noFill/>
                </a:ln>
                <a:solidFill>
                  <a:srgbClr val="333333"/>
                </a:solidFill>
                <a:effectLst/>
                <a:latin typeface="Menlo"/>
              </a:rPr>
              <a:t>("true/false", "We can write our comments"); </a:t>
            </a:r>
            <a:r>
              <a:rPr kumimoji="0" lang="en-US" altLang="en-US" b="0" i="0" u="none" strike="noStrike" cap="none" normalizeH="0" baseline="0" dirty="0" err="1">
                <a:ln>
                  <a:noFill/>
                </a:ln>
                <a:solidFill>
                  <a:srgbClr val="333333"/>
                </a:solidFill>
                <a:effectLst/>
                <a:latin typeface="Menlo"/>
              </a:rPr>
              <a:t>Assert.assertEquals</a:t>
            </a:r>
            <a:r>
              <a:rPr kumimoji="0" lang="en-US" altLang="en-US" b="0" i="0" u="none" strike="noStrike" cap="none" normalizeH="0" baseline="0" dirty="0">
                <a:ln>
                  <a:noFill/>
                </a:ln>
                <a:solidFill>
                  <a:srgbClr val="333333"/>
                </a:solidFill>
                <a:effectLst/>
                <a:latin typeface="Menlo"/>
              </a:rPr>
              <a:t>("Actual Word", "Expected Word"); </a:t>
            </a:r>
            <a:r>
              <a:rPr kumimoji="0" lang="en-US" altLang="en-US" b="0" i="0" u="none" strike="noStrike" cap="none" normalizeH="0" baseline="0" dirty="0" err="1">
                <a:ln>
                  <a:noFill/>
                </a:ln>
                <a:solidFill>
                  <a:srgbClr val="333333"/>
                </a:solidFill>
                <a:effectLst/>
                <a:latin typeface="Menlo"/>
              </a:rPr>
              <a:t>Assert.assertNotEquals</a:t>
            </a:r>
            <a:r>
              <a:rPr kumimoji="0" lang="en-US" altLang="en-US" b="0" i="0" u="none" strike="noStrike" cap="none" normalizeH="0" baseline="0" dirty="0">
                <a:ln>
                  <a:noFill/>
                </a:ln>
                <a:solidFill>
                  <a:srgbClr val="333333"/>
                </a:solidFill>
                <a:effectLst/>
                <a:latin typeface="Menlo"/>
              </a:rPr>
              <a:t>("Actual Word", "Expected Word");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3547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B3E5E3-C0BC-4742-8477-613F8DBC9368}"/>
              </a:ext>
            </a:extLst>
          </p:cNvPr>
          <p:cNvSpPr>
            <a:spLocks noGrp="1"/>
          </p:cNvSpPr>
          <p:nvPr>
            <p:ph sz="quarter" idx="13"/>
          </p:nvPr>
        </p:nvSpPr>
        <p:spPr/>
        <p:txBody>
          <a:bodyPr>
            <a:normAutofit fontScale="77500" lnSpcReduction="20000"/>
          </a:bodyPr>
          <a:lstStyle/>
          <a:p>
            <a:r>
              <a:rPr lang="en-US" dirty="0"/>
              <a:t>Building a Framework</a:t>
            </a:r>
          </a:p>
          <a:p>
            <a:r>
              <a:rPr lang="en-US" dirty="0"/>
              <a:t>The following are required to build a basic framework:</a:t>
            </a:r>
          </a:p>
          <a:p>
            <a:r>
              <a:rPr lang="en-US" dirty="0"/>
              <a:t>Creating Maven Project</a:t>
            </a:r>
          </a:p>
          <a:p>
            <a:r>
              <a:rPr lang="en-US" dirty="0"/>
              <a:t>Creating Base and Utility Functions</a:t>
            </a:r>
          </a:p>
          <a:p>
            <a:r>
              <a:rPr lang="en-US" dirty="0"/>
              <a:t>Organizing Page Objects</a:t>
            </a:r>
          </a:p>
          <a:p>
            <a:r>
              <a:rPr lang="en-US" dirty="0"/>
              <a:t>Adding Tests</a:t>
            </a:r>
          </a:p>
          <a:p>
            <a:r>
              <a:rPr lang="en-US" dirty="0"/>
              <a:t>Data-driven / Parameterization Tests</a:t>
            </a:r>
          </a:p>
          <a:p>
            <a:r>
              <a:rPr lang="en-US" dirty="0"/>
              <a:t>Converting to TestNG Framework</a:t>
            </a:r>
          </a:p>
          <a:p>
            <a:r>
              <a:rPr lang="en-US" dirty="0"/>
              <a:t>TestNG Listeners</a:t>
            </a:r>
          </a:p>
          <a:p>
            <a:r>
              <a:rPr lang="en-US" dirty="0"/>
              <a:t>Test Failure Screenshots</a:t>
            </a:r>
          </a:p>
          <a:p>
            <a:r>
              <a:rPr lang="en-US" dirty="0"/>
              <a:t>TestNG HTML Reports</a:t>
            </a:r>
          </a:p>
          <a:p>
            <a:endParaRPr lang="en-IN" dirty="0"/>
          </a:p>
        </p:txBody>
      </p:sp>
      <p:sp>
        <p:nvSpPr>
          <p:cNvPr id="3" name="Title 2">
            <a:extLst>
              <a:ext uri="{FF2B5EF4-FFF2-40B4-BE49-F238E27FC236}">
                <a16:creationId xmlns:a16="http://schemas.microsoft.com/office/drawing/2014/main" id="{EC7E4592-BF0A-49FB-926A-41285C973A35}"/>
              </a:ext>
            </a:extLst>
          </p:cNvPr>
          <p:cNvSpPr>
            <a:spLocks noGrp="1"/>
          </p:cNvSpPr>
          <p:nvPr>
            <p:ph type="title"/>
          </p:nvPr>
        </p:nvSpPr>
        <p:spPr/>
        <p:txBody>
          <a:bodyPr/>
          <a:lstStyle/>
          <a:p>
            <a:r>
              <a:rPr lang="en-US" dirty="0"/>
              <a:t>Building a </a:t>
            </a:r>
            <a:r>
              <a:rPr lang="en-US" dirty="0" err="1"/>
              <a:t>FRameWORK</a:t>
            </a:r>
            <a:endParaRPr lang="en-IN" dirty="0"/>
          </a:p>
        </p:txBody>
      </p:sp>
    </p:spTree>
    <p:extLst>
      <p:ext uri="{BB962C8B-B14F-4D97-AF65-F5344CB8AC3E}">
        <p14:creationId xmlns:p14="http://schemas.microsoft.com/office/powerpoint/2010/main" val="3218521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Example Java Implementation</a:t>
            </a:r>
          </a:p>
          <a:p>
            <a:pPr lvl="1"/>
            <a:r>
              <a:rPr lang="en-US" sz="2000" dirty="0">
                <a:hlinkClick r:id="rId2" action="ppaction://hlinkfile"/>
              </a:rPr>
              <a:t>LoginPage.java</a:t>
            </a:r>
            <a:endParaRPr lang="en-US" sz="2000" dirty="0"/>
          </a:p>
          <a:p>
            <a:pPr lvl="1"/>
            <a:r>
              <a:rPr lang="en-US" sz="2000" dirty="0">
                <a:hlinkClick r:id="rId3" action="ppaction://hlinkfile"/>
              </a:rPr>
              <a:t>HomePage.java</a:t>
            </a:r>
            <a:endParaRPr lang="en-US" sz="2000" dirty="0"/>
          </a:p>
          <a:p>
            <a:pPr lvl="1"/>
            <a:r>
              <a:rPr lang="en-US" sz="2000" dirty="0">
                <a:hlinkClick r:id="rId4" action="ppaction://hlinkfile"/>
              </a:rPr>
              <a:t>LoginTest.java</a:t>
            </a:r>
            <a:endParaRPr lang="en-US" sz="2000" dirty="0"/>
          </a:p>
          <a:p>
            <a:pPr marL="457200" lvl="1" indent="0">
              <a:buNone/>
            </a:pPr>
            <a:endParaRPr lang="en-US" sz="1600"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a:t>
            </a:r>
            <a:r>
              <a:rPr lang="en-US" dirty="0" err="1">
                <a:latin typeface="Bookman Old Style" panose="02050604050505020204" pitchFamily="18" charset="0"/>
              </a:rPr>
              <a:t>WebDriver</a:t>
            </a:r>
            <a:endParaRPr lang="en-US" dirty="0"/>
          </a:p>
        </p:txBody>
      </p:sp>
    </p:spTree>
    <p:extLst>
      <p:ext uri="{BB962C8B-B14F-4D97-AF65-F5344CB8AC3E}">
        <p14:creationId xmlns:p14="http://schemas.microsoft.com/office/powerpoint/2010/main" val="1244393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marL="342900" indent="-342900" algn="l">
              <a:buFont typeface="Arial" panose="020B0604020202020204" pitchFamily="34" charset="0"/>
              <a:buChar char="•"/>
            </a:pPr>
            <a:r>
              <a:rPr lang="en-US" dirty="0"/>
              <a:t>A Grid consists of a single Hub, and one or more Nodes. Both are started using a selenium-server.jar executable. </a:t>
            </a:r>
          </a:p>
          <a:p>
            <a:pPr marL="342900" indent="-342900" algn="l">
              <a:buFont typeface="Arial" panose="020B0604020202020204" pitchFamily="34" charset="0"/>
              <a:buChar char="•"/>
            </a:pPr>
            <a:r>
              <a:rPr lang="en-US" dirty="0"/>
              <a:t>The Hub receives a test to be executed along with information on which browser and ‘platform’ (i.e. WINDOWS, LINUX, </a:t>
            </a:r>
            <a:r>
              <a:rPr lang="en-US" dirty="0" err="1"/>
              <a:t>etc</a:t>
            </a:r>
            <a:r>
              <a:rPr lang="en-US" dirty="0"/>
              <a:t>) where the test should be run. </a:t>
            </a:r>
          </a:p>
          <a:p>
            <a:pPr marL="342900" indent="-342900" algn="l">
              <a:buFont typeface="Arial" panose="020B0604020202020204" pitchFamily="34" charset="0"/>
              <a:buChar char="•"/>
            </a:pPr>
            <a:r>
              <a:rPr lang="en-US" dirty="0"/>
              <a:t>Since the Hub knows the configuration for each registered Node, it selects an available Node that has the requested browser-platform combination</a:t>
            </a:r>
          </a:p>
          <a:p>
            <a:pPr marL="342900" indent="-342900" algn="l">
              <a:buFont typeface="Arial" panose="020B0604020202020204" pitchFamily="34" charset="0"/>
              <a:buChar char="•"/>
            </a:pPr>
            <a:r>
              <a:rPr lang="en-US" dirty="0"/>
              <a:t>Selenium commands initiated by the test are sent to the Hub, which passes them to the Node assigned to that test</a:t>
            </a:r>
          </a:p>
          <a:p>
            <a:pPr marL="342900" indent="-342900" algn="l">
              <a:buFont typeface="Arial" panose="020B0604020202020204" pitchFamily="34" charset="0"/>
              <a:buChar char="•"/>
            </a:pPr>
            <a:r>
              <a:rPr lang="en-US" dirty="0"/>
              <a:t>The Node runs the browser, and executes the Selenium commands within that browser against the application under test</a:t>
            </a:r>
          </a:p>
        </p:txBody>
      </p:sp>
      <p:sp>
        <p:nvSpPr>
          <p:cNvPr id="2" name="Title 1"/>
          <p:cNvSpPr>
            <a:spLocks noGrp="1"/>
          </p:cNvSpPr>
          <p:nvPr>
            <p:ph type="title"/>
          </p:nvPr>
        </p:nvSpPr>
        <p:spPr/>
        <p:txBody>
          <a:bodyPr/>
          <a:lstStyle/>
          <a:p>
            <a:r>
              <a:rPr lang="en-US" dirty="0">
                <a:latin typeface="Bookman Old Style" panose="02050604050505020204" pitchFamily="18" charset="0"/>
              </a:rPr>
              <a:t>Selenium Grid</a:t>
            </a:r>
            <a:endParaRPr lang="en-US" dirty="0"/>
          </a:p>
        </p:txBody>
      </p:sp>
    </p:spTree>
    <p:extLst>
      <p:ext uri="{BB962C8B-B14F-4D97-AF65-F5344CB8AC3E}">
        <p14:creationId xmlns:p14="http://schemas.microsoft.com/office/powerpoint/2010/main" val="400041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marL="342900" indent="-342900" algn="l">
              <a:buFont typeface="Arial" panose="020B0604020202020204" pitchFamily="34" charset="0"/>
              <a:buChar char="•"/>
            </a:pPr>
            <a:r>
              <a:rPr lang="en-US" dirty="0"/>
              <a:t>Selenium IDE </a:t>
            </a:r>
          </a:p>
          <a:p>
            <a:pPr marL="800100" lvl="2" indent="-400050" algn="l">
              <a:buFont typeface="Arial" panose="020B0604020202020204" pitchFamily="34" charset="0"/>
              <a:buChar char="•"/>
            </a:pPr>
            <a:r>
              <a:rPr lang="en-US" sz="1800" dirty="0">
                <a:latin typeface="+mj-lt"/>
              </a:rPr>
              <a:t>Rapid prototyping tool for building test scripts</a:t>
            </a:r>
          </a:p>
          <a:p>
            <a:pPr marL="800100" lvl="2" indent="-400050" algn="l">
              <a:buFont typeface="Arial" panose="020B0604020202020204" pitchFamily="34" charset="0"/>
              <a:buChar char="•"/>
            </a:pPr>
            <a:r>
              <a:rPr lang="en-US" sz="1800" dirty="0">
                <a:latin typeface="+mj-lt"/>
              </a:rPr>
              <a:t>Firefox plugin</a:t>
            </a:r>
          </a:p>
          <a:p>
            <a:pPr marL="800100" lvl="2" indent="-400050" algn="l">
              <a:buFont typeface="Arial" panose="020B0604020202020204" pitchFamily="34" charset="0"/>
              <a:buChar char="•"/>
            </a:pPr>
            <a:r>
              <a:rPr lang="en-US" sz="1800" dirty="0">
                <a:latin typeface="+mj-lt"/>
              </a:rPr>
              <a:t>Can be used by developers with little to no programming experience to write simple tests quickly and gain familiarity with the </a:t>
            </a:r>
            <a:r>
              <a:rPr lang="en-US" sz="1800" dirty="0" err="1">
                <a:latin typeface="+mj-lt"/>
              </a:rPr>
              <a:t>Selenese</a:t>
            </a:r>
            <a:r>
              <a:rPr lang="en-US" sz="1800" dirty="0">
                <a:latin typeface="+mj-lt"/>
              </a:rPr>
              <a:t> commands</a:t>
            </a:r>
          </a:p>
          <a:p>
            <a:pPr marL="800100" lvl="2" indent="-400050" algn="l">
              <a:buFont typeface="Arial" panose="020B0604020202020204" pitchFamily="34" charset="0"/>
              <a:buChar char="•"/>
            </a:pPr>
            <a:r>
              <a:rPr lang="en-US" sz="1800" dirty="0">
                <a:latin typeface="+mj-lt"/>
              </a:rPr>
              <a:t>Has a recording feature that records a user’s live actions that can be exported in one of many programming languages</a:t>
            </a:r>
          </a:p>
          <a:p>
            <a:pPr marL="800100" lvl="2" indent="-400050" algn="l">
              <a:buFont typeface="Arial" panose="020B0604020202020204" pitchFamily="34" charset="0"/>
              <a:buChar char="•"/>
            </a:pPr>
            <a:r>
              <a:rPr lang="en-US" sz="1800" dirty="0">
                <a:latin typeface="+mj-lt"/>
              </a:rPr>
              <a:t>Does not provide iteration or conditional statements for test scripts</a:t>
            </a:r>
          </a:p>
          <a:p>
            <a:pPr marL="800100" lvl="2" indent="-400050" algn="l">
              <a:buFont typeface="Arial" panose="020B0604020202020204" pitchFamily="34" charset="0"/>
              <a:buChar char="•"/>
            </a:pPr>
            <a:r>
              <a:rPr lang="en-US" sz="1800" dirty="0">
                <a:latin typeface="+mj-lt"/>
              </a:rPr>
              <a:t>Can only run tests against </a:t>
            </a:r>
            <a:r>
              <a:rPr lang="en-US" sz="1800" dirty="0" err="1">
                <a:latin typeface="+mj-lt"/>
              </a:rPr>
              <a:t>FireFox</a:t>
            </a:r>
            <a:endParaRPr lang="en-US" sz="1800" dirty="0">
              <a:latin typeface="+mj-lt"/>
            </a:endParaRPr>
          </a:p>
          <a:p>
            <a:pPr marL="800100" lvl="2" indent="-400050" algn="l">
              <a:buFont typeface="Arial" panose="020B0604020202020204" pitchFamily="34" charset="0"/>
              <a:buChar char="•"/>
            </a:pPr>
            <a:r>
              <a:rPr lang="en-US" sz="1800" dirty="0">
                <a:latin typeface="+mj-lt"/>
              </a:rPr>
              <a:t>Developed tests can be run against other browsers, using a simple command-line interface that invokes the Selenium RC server</a:t>
            </a:r>
          </a:p>
          <a:p>
            <a:pPr marL="800100" lvl="2" indent="-400050" algn="l">
              <a:buFont typeface="Arial" panose="020B0604020202020204" pitchFamily="34" charset="0"/>
              <a:buChar char="•"/>
            </a:pPr>
            <a:r>
              <a:rPr lang="en-US" sz="1800" dirty="0">
                <a:latin typeface="+mj-lt"/>
              </a:rPr>
              <a:t>Can export </a:t>
            </a:r>
            <a:r>
              <a:rPr lang="en-US" sz="1800" dirty="0" err="1">
                <a:latin typeface="+mj-lt"/>
              </a:rPr>
              <a:t>WebDriver</a:t>
            </a:r>
            <a:r>
              <a:rPr lang="en-US" sz="1800" dirty="0">
                <a:latin typeface="+mj-lt"/>
              </a:rPr>
              <a:t> or Remote Control scripts (these scripts should be in </a:t>
            </a:r>
            <a:r>
              <a:rPr lang="en-US" sz="1800" dirty="0" err="1">
                <a:latin typeface="+mj-lt"/>
              </a:rPr>
              <a:t>PageObject</a:t>
            </a:r>
            <a:r>
              <a:rPr lang="en-US" sz="1800" dirty="0">
                <a:latin typeface="+mj-lt"/>
              </a:rPr>
              <a:t> structure)</a:t>
            </a:r>
          </a:p>
          <a:p>
            <a:pPr marL="800100" lvl="2" indent="-400050" algn="l">
              <a:buFont typeface="Arial" panose="020B0604020202020204" pitchFamily="34" charset="0"/>
              <a:buChar char="•"/>
            </a:pPr>
            <a:r>
              <a:rPr lang="en-US" sz="1800" dirty="0">
                <a:latin typeface="+mj-lt"/>
              </a:rPr>
              <a:t>Allows you the option to select a language for saving and displaying  test cases</a:t>
            </a:r>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Selenium Tools</a:t>
            </a:r>
          </a:p>
        </p:txBody>
      </p:sp>
    </p:spTree>
    <p:extLst>
      <p:ext uri="{BB962C8B-B14F-4D97-AF65-F5344CB8AC3E}">
        <p14:creationId xmlns:p14="http://schemas.microsoft.com/office/powerpoint/2010/main" val="246995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828800"/>
            <a:ext cx="8534400" cy="4800600"/>
          </a:xfrm>
        </p:spPr>
        <p:txBody>
          <a:bodyPr>
            <a:normAutofit fontScale="85000" lnSpcReduction="10000"/>
          </a:bodyPr>
          <a:lstStyle/>
          <a:p>
            <a:pPr marL="342900" indent="-342900" algn="l">
              <a:buFont typeface="Arial" panose="020B0604020202020204" pitchFamily="34" charset="0"/>
              <a:buChar char="•"/>
            </a:pPr>
            <a:r>
              <a:rPr lang="en-US" dirty="0"/>
              <a:t>Selenium RC Selenium 1</a:t>
            </a:r>
          </a:p>
          <a:p>
            <a:pPr marL="742950" lvl="2" indent="-342900" algn="l">
              <a:buFont typeface="Arial" panose="020B0604020202020204" pitchFamily="34" charset="0"/>
              <a:buChar char="•"/>
            </a:pPr>
            <a:r>
              <a:rPr lang="en-US" sz="1800" dirty="0"/>
              <a:t>It ‘inject’ JavaScript functions into the browser when the browser is loaded and then uses its JavaScript to drive the AUT within the browser</a:t>
            </a:r>
            <a:endParaRPr lang="en-US" sz="1800" dirty="0">
              <a:latin typeface="+mj-lt"/>
            </a:endParaRPr>
          </a:p>
          <a:p>
            <a:pPr marL="742950" lvl="2" indent="-342900" algn="l">
              <a:buFont typeface="Arial" panose="020B0604020202020204" pitchFamily="34" charset="0"/>
              <a:buChar char="•"/>
            </a:pPr>
            <a:r>
              <a:rPr lang="en-US" sz="1800" dirty="0">
                <a:latin typeface="+mj-lt"/>
              </a:rPr>
              <a:t>Mainly supported in maintenance mode</a:t>
            </a:r>
          </a:p>
          <a:p>
            <a:pPr marL="742950" lvl="2" indent="-342900" algn="l">
              <a:buFont typeface="Arial" panose="020B0604020202020204" pitchFamily="34" charset="0"/>
              <a:buChar char="•"/>
            </a:pPr>
            <a:r>
              <a:rPr lang="en-US" sz="1800" dirty="0">
                <a:latin typeface="+mj-lt"/>
              </a:rPr>
              <a:t>Provides support for several programming languages</a:t>
            </a:r>
          </a:p>
          <a:p>
            <a:pPr marL="342900" indent="-342900" algn="l">
              <a:buFont typeface="Arial" panose="020B0604020202020204" pitchFamily="34" charset="0"/>
              <a:buChar char="•"/>
            </a:pPr>
            <a:r>
              <a:rPr lang="en-US" dirty="0"/>
              <a:t>Selenium </a:t>
            </a:r>
            <a:r>
              <a:rPr lang="en-US" dirty="0" err="1"/>
              <a:t>WebDriver</a:t>
            </a:r>
            <a:endParaRPr lang="en-US" dirty="0"/>
          </a:p>
          <a:p>
            <a:pPr marL="742950" lvl="2" indent="-342900" algn="l">
              <a:buFont typeface="Arial" panose="020B0604020202020204" pitchFamily="34" charset="0"/>
              <a:buChar char="•"/>
            </a:pPr>
            <a:r>
              <a:rPr lang="en-US" sz="1800" dirty="0"/>
              <a:t>Designed to provide a simpler, more concise programming interface in addition to addressing some limitations in the Selenium-RC API</a:t>
            </a:r>
          </a:p>
          <a:p>
            <a:pPr marL="742950" lvl="2" indent="-342900" algn="l">
              <a:buFont typeface="Arial" panose="020B0604020202020204" pitchFamily="34" charset="0"/>
              <a:buChar char="•"/>
            </a:pPr>
            <a:r>
              <a:rPr lang="en-US" sz="1800" dirty="0"/>
              <a:t>Developed to better support dynamic web pages where elements of a page may change without the page itself being reloaded</a:t>
            </a:r>
          </a:p>
          <a:p>
            <a:pPr marL="742950" lvl="2" indent="-342900" algn="l">
              <a:buFont typeface="Arial" panose="020B0604020202020204" pitchFamily="34" charset="0"/>
              <a:buChar char="•"/>
            </a:pPr>
            <a:r>
              <a:rPr lang="en-US" sz="1800" dirty="0"/>
              <a:t>Makes direct calls to the browser using each browser’s native support for automation.</a:t>
            </a:r>
            <a:endParaRPr lang="en-US" sz="1800" dirty="0">
              <a:latin typeface="+mj-lt"/>
            </a:endParaRPr>
          </a:p>
          <a:p>
            <a:pPr marL="742950" lvl="2" indent="-342900" algn="l">
              <a:buFont typeface="Arial" panose="020B0604020202020204" pitchFamily="34" charset="0"/>
              <a:buChar char="•"/>
            </a:pPr>
            <a:r>
              <a:rPr lang="en-US" sz="1800" dirty="0">
                <a:latin typeface="+mj-lt"/>
              </a:rPr>
              <a:t>Has the Selenium 1 (aka Selenium RC) underlying technology for flexibility and Portability</a:t>
            </a:r>
          </a:p>
          <a:p>
            <a:pPr marL="742950" lvl="2" indent="-342900" algn="l">
              <a:buFont typeface="Arial" panose="020B0604020202020204" pitchFamily="34" charset="0"/>
              <a:buChar char="•"/>
            </a:pPr>
            <a:r>
              <a:rPr lang="en-US" sz="1800" i="1" dirty="0">
                <a:hlinkClick r:id="rId2"/>
              </a:rPr>
              <a:t>Migrating From Selenium RC to Selenium </a:t>
            </a:r>
            <a:r>
              <a:rPr lang="en-US" sz="1800" i="1" dirty="0" err="1">
                <a:hlinkClick r:id="rId2"/>
              </a:rPr>
              <a:t>WebDriver</a:t>
            </a:r>
            <a:endParaRPr lang="en-US" sz="1800" i="1" dirty="0"/>
          </a:p>
          <a:p>
            <a:pPr marL="742950" lvl="2" indent="-342900" algn="l">
              <a:buFont typeface="Arial" panose="020B0604020202020204" pitchFamily="34" charset="0"/>
              <a:buChar char="•"/>
            </a:pPr>
            <a:r>
              <a:rPr lang="en-US" sz="1800" dirty="0"/>
              <a:t>Not tied to any particular test framework, so it can be used equally well in unit testing or from a plain old “main” method.</a:t>
            </a:r>
            <a:endParaRPr lang="en-US" sz="1800" dirty="0">
              <a:latin typeface="+mj-lt"/>
            </a:endParaRPr>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Selenium Tools</a:t>
            </a:r>
          </a:p>
        </p:txBody>
      </p:sp>
    </p:spTree>
    <p:extLst>
      <p:ext uri="{BB962C8B-B14F-4D97-AF65-F5344CB8AC3E}">
        <p14:creationId xmlns:p14="http://schemas.microsoft.com/office/powerpoint/2010/main" val="11134562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456176"/>
          </a:xfrm>
        </p:spPr>
        <p:txBody>
          <a:bodyPr/>
          <a:lstStyle/>
          <a:p>
            <a:pPr marL="342900" indent="-342900" algn="l">
              <a:buFont typeface="Arial" panose="020B0604020202020204" pitchFamily="34" charset="0"/>
              <a:buChar char="•"/>
            </a:pPr>
            <a:r>
              <a:rPr lang="en-US" dirty="0"/>
              <a:t>Selenium Grid</a:t>
            </a:r>
          </a:p>
          <a:p>
            <a:pPr marL="742950" lvl="2" indent="-342900" algn="l">
              <a:buFont typeface="Arial" panose="020B0604020202020204" pitchFamily="34" charset="0"/>
              <a:buChar char="•"/>
            </a:pPr>
            <a:r>
              <a:rPr lang="en-US" sz="1800" dirty="0">
                <a:latin typeface="+mj-lt"/>
              </a:rPr>
              <a:t>Scales the Selenium RC solution for large test suites and test that must be run in multiple environments</a:t>
            </a:r>
          </a:p>
          <a:p>
            <a:pPr marL="742950" lvl="2" indent="-342900" algn="l">
              <a:buFont typeface="Arial" panose="020B0604020202020204" pitchFamily="34" charset="0"/>
              <a:buChar char="•"/>
            </a:pPr>
            <a:r>
              <a:rPr lang="en-US" sz="1800" dirty="0">
                <a:latin typeface="+mj-lt"/>
              </a:rPr>
              <a:t>Tests can be run in parallel with simultaneous execution (different tests on different remote machines)</a:t>
            </a:r>
          </a:p>
          <a:p>
            <a:pPr marL="742950" lvl="2" indent="-342900" algn="l">
              <a:buFont typeface="Arial" panose="020B0604020202020204" pitchFamily="34" charset="0"/>
              <a:buChar char="•"/>
            </a:pPr>
            <a:r>
              <a:rPr lang="en-US" sz="1800" dirty="0"/>
              <a:t>It allows for running your tests in a </a:t>
            </a:r>
            <a:r>
              <a:rPr lang="en-US" sz="1800" i="1" dirty="0"/>
              <a:t>distributed test execution</a:t>
            </a:r>
            <a:r>
              <a:rPr lang="en-US" sz="1800" dirty="0"/>
              <a:t> environment</a:t>
            </a:r>
          </a:p>
          <a:p>
            <a:pPr marL="742950" lvl="2" indent="-342900" algn="l">
              <a:buFont typeface="Arial" panose="020B0604020202020204" pitchFamily="34" charset="0"/>
              <a:buChar char="•"/>
            </a:pPr>
            <a:r>
              <a:rPr lang="en-US" sz="1800" dirty="0"/>
              <a:t>Used to run your tests against multiple browsers, multiple versions of browser, and browsers running on different operating systems</a:t>
            </a:r>
          </a:p>
          <a:p>
            <a:pPr marL="742950" lvl="2" indent="-342900" algn="l">
              <a:buFont typeface="Arial" panose="020B0604020202020204" pitchFamily="34" charset="0"/>
              <a:buChar char="•"/>
            </a:pPr>
            <a:r>
              <a:rPr lang="en-US" sz="1800" dirty="0"/>
              <a:t>It reduces the time it takes for the test suite to complete a test pass</a:t>
            </a:r>
            <a:endParaRPr lang="en-US" sz="1800" dirty="0">
              <a:latin typeface="+mj-lt"/>
            </a:endParaRPr>
          </a:p>
          <a:p>
            <a:pPr lvl="1"/>
            <a:endParaRPr lang="en-US" dirty="0"/>
          </a:p>
        </p:txBody>
      </p:sp>
      <p:sp>
        <p:nvSpPr>
          <p:cNvPr id="2" name="Title 1"/>
          <p:cNvSpPr>
            <a:spLocks noGrp="1"/>
          </p:cNvSpPr>
          <p:nvPr>
            <p:ph type="title"/>
          </p:nvPr>
        </p:nvSpPr>
        <p:spPr/>
        <p:txBody>
          <a:bodyPr>
            <a:normAutofit/>
          </a:bodyPr>
          <a:lstStyle/>
          <a:p>
            <a:r>
              <a:rPr lang="en-US" dirty="0">
                <a:latin typeface="Bookman Old Style" panose="02050604050505020204" pitchFamily="18" charset="0"/>
              </a:rPr>
              <a:t>Selenium Tools</a:t>
            </a:r>
          </a:p>
        </p:txBody>
      </p:sp>
    </p:spTree>
    <p:extLst>
      <p:ext uri="{BB962C8B-B14F-4D97-AF65-F5344CB8AC3E}">
        <p14:creationId xmlns:p14="http://schemas.microsoft.com/office/powerpoint/2010/main" val="28011847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71600" y="1787414"/>
            <a:ext cx="5956058" cy="5042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latin typeface="Bookman Old Style" panose="02050604050505020204" pitchFamily="18" charset="0"/>
              </a:rPr>
              <a:t>Selenium IDE</a:t>
            </a:r>
          </a:p>
        </p:txBody>
      </p:sp>
    </p:spTree>
    <p:extLst>
      <p:ext uri="{BB962C8B-B14F-4D97-AF65-F5344CB8AC3E}">
        <p14:creationId xmlns:p14="http://schemas.microsoft.com/office/powerpoint/2010/main" val="108187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837176"/>
          </a:xfrm>
        </p:spPr>
        <p:txBody>
          <a:bodyPr>
            <a:normAutofit/>
          </a:bodyPr>
          <a:lstStyle/>
          <a:p>
            <a:r>
              <a:rPr lang="en-US" dirty="0" err="1"/>
              <a:t>Selenese</a:t>
            </a:r>
            <a:r>
              <a:rPr lang="en-US" dirty="0"/>
              <a:t> Commands</a:t>
            </a:r>
          </a:p>
          <a:p>
            <a:pPr lvl="1"/>
            <a:r>
              <a:rPr lang="en-US" dirty="0"/>
              <a:t>Action</a:t>
            </a:r>
          </a:p>
          <a:p>
            <a:pPr lvl="2"/>
            <a:r>
              <a:rPr lang="en-US" dirty="0"/>
              <a:t>Manipulate the state of the application</a:t>
            </a:r>
          </a:p>
          <a:p>
            <a:pPr lvl="2"/>
            <a:r>
              <a:rPr lang="en-US" dirty="0"/>
              <a:t>Used with “</a:t>
            </a:r>
            <a:r>
              <a:rPr lang="en-US" dirty="0" err="1">
                <a:solidFill>
                  <a:srgbClr val="00B0F0"/>
                </a:solidFill>
              </a:rPr>
              <a:t>AndWait</a:t>
            </a:r>
            <a:r>
              <a:rPr lang="en-US" dirty="0"/>
              <a:t>” (</a:t>
            </a:r>
            <a:r>
              <a:rPr lang="en-US" dirty="0" err="1">
                <a:solidFill>
                  <a:srgbClr val="00B0F0"/>
                </a:solidFill>
              </a:rPr>
              <a:t>clickAndWait</a:t>
            </a:r>
            <a:r>
              <a:rPr lang="en-US" dirty="0"/>
              <a:t>)</a:t>
            </a:r>
          </a:p>
          <a:p>
            <a:pPr lvl="1"/>
            <a:r>
              <a:rPr lang="en-US" dirty="0" err="1"/>
              <a:t>Accessors</a:t>
            </a:r>
            <a:endParaRPr lang="en-US" dirty="0"/>
          </a:p>
          <a:p>
            <a:pPr lvl="2"/>
            <a:r>
              <a:rPr lang="en-US" dirty="0"/>
              <a:t>Examines the application state and stores the results in variables</a:t>
            </a:r>
          </a:p>
          <a:p>
            <a:pPr lvl="2"/>
            <a:r>
              <a:rPr lang="en-US" dirty="0"/>
              <a:t>Used to auto generate Assertions</a:t>
            </a:r>
          </a:p>
          <a:p>
            <a:pPr lvl="1"/>
            <a:r>
              <a:rPr lang="en-US" dirty="0"/>
              <a:t>Assertions</a:t>
            </a:r>
          </a:p>
          <a:p>
            <a:pPr lvl="2"/>
            <a:r>
              <a:rPr lang="en-US" dirty="0"/>
              <a:t>Similar to </a:t>
            </a:r>
            <a:r>
              <a:rPr lang="en-US" dirty="0" err="1"/>
              <a:t>Accessors</a:t>
            </a:r>
            <a:r>
              <a:rPr lang="en-US" dirty="0"/>
              <a:t> but verifies the state of the application to what is expected</a:t>
            </a:r>
          </a:p>
          <a:p>
            <a:pPr lvl="2"/>
            <a:r>
              <a:rPr lang="en-US" dirty="0"/>
              <a:t>Modes: assert, verify and </a:t>
            </a:r>
            <a:r>
              <a:rPr lang="en-US" dirty="0" err="1"/>
              <a:t>waitFor</a:t>
            </a:r>
            <a:endParaRPr lang="en-US" dirty="0"/>
          </a:p>
          <a:p>
            <a:pPr marL="457200" lvl="1" indent="0">
              <a:buNone/>
            </a:pPr>
            <a:endParaRPr lang="en-US" dirty="0"/>
          </a:p>
        </p:txBody>
      </p:sp>
      <p:sp>
        <p:nvSpPr>
          <p:cNvPr id="2" name="Title 1"/>
          <p:cNvSpPr>
            <a:spLocks noGrp="1"/>
          </p:cNvSpPr>
          <p:nvPr>
            <p:ph type="title"/>
          </p:nvPr>
        </p:nvSpPr>
        <p:spPr/>
        <p:txBody>
          <a:bodyPr/>
          <a:lstStyle/>
          <a:p>
            <a:r>
              <a:rPr lang="en-US" dirty="0">
                <a:latin typeface="Bookman Old Style" panose="02050604050505020204" pitchFamily="18" charset="0"/>
              </a:rPr>
              <a:t>Selenium IDE</a:t>
            </a:r>
            <a:endParaRPr lang="en-US" dirty="0"/>
          </a:p>
        </p:txBody>
      </p:sp>
    </p:spTree>
    <p:extLst>
      <p:ext uri="{BB962C8B-B14F-4D97-AF65-F5344CB8AC3E}">
        <p14:creationId xmlns:p14="http://schemas.microsoft.com/office/powerpoint/2010/main" val="6641104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4338</TotalTime>
  <Words>4400</Words>
  <Application>Microsoft Office PowerPoint</Application>
  <PresentationFormat>On-screen Show (4:3)</PresentationFormat>
  <Paragraphs>391</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Bookman Old Style</vt:lpstr>
      <vt:lpstr>Calibri</vt:lpstr>
      <vt:lpstr>Gill Sans MT</vt:lpstr>
      <vt:lpstr>Lato</vt:lpstr>
      <vt:lpstr>Menlo</vt:lpstr>
      <vt:lpstr>Gallery</vt:lpstr>
      <vt:lpstr>Selenium</vt:lpstr>
      <vt:lpstr>History</vt:lpstr>
      <vt:lpstr>Introduction</vt:lpstr>
      <vt:lpstr>Why Use/Learn Selenium</vt:lpstr>
      <vt:lpstr>Selenium Tools</vt:lpstr>
      <vt:lpstr>Selenium Tools</vt:lpstr>
      <vt:lpstr>Selenium Tools</vt:lpstr>
      <vt:lpstr>Selenium IDE</vt:lpstr>
      <vt:lpstr>Selenium IDE</vt:lpstr>
      <vt:lpstr>Selenium IDE</vt:lpstr>
      <vt:lpstr>Selenium IDE</vt:lpstr>
      <vt:lpstr>Selenium IDE</vt:lpstr>
      <vt:lpstr>Selenium WebDriver</vt:lpstr>
      <vt:lpstr>Selenium WebDriver</vt:lpstr>
      <vt:lpstr>PowerPoint Presentation</vt:lpstr>
      <vt:lpstr>Selenium WebDriver</vt:lpstr>
      <vt:lpstr>Selenium WebDriver</vt:lpstr>
      <vt:lpstr>Selenium WebDriver</vt:lpstr>
      <vt:lpstr>Selenium WebDriver</vt:lpstr>
      <vt:lpstr>Selenium WebDriver</vt:lpstr>
      <vt:lpstr>Selenium WebDriver</vt:lpstr>
      <vt:lpstr>Selenium WebDriver</vt:lpstr>
      <vt:lpstr>Test NG</vt:lpstr>
      <vt:lpstr>Features of  Test NG</vt:lpstr>
      <vt:lpstr>TestNG Annotations</vt:lpstr>
      <vt:lpstr>Test NG ANNOTATIONS continued</vt:lpstr>
      <vt:lpstr>PowerPoint Presentation</vt:lpstr>
      <vt:lpstr>PowerPoint Presentation</vt:lpstr>
      <vt:lpstr>Sample script</vt:lpstr>
      <vt:lpstr>EleMENT LOCATORS</vt:lpstr>
      <vt:lpstr>Locate Element - XPath Types</vt:lpstr>
      <vt:lpstr>Locate Element - By ID and By Name </vt:lpstr>
      <vt:lpstr>Regular Expression in Xpath</vt:lpstr>
      <vt:lpstr>XPath - Partial Matching Attribute </vt:lpstr>
      <vt:lpstr>Locate Element - By Link </vt:lpstr>
      <vt:lpstr>CSS </vt:lpstr>
      <vt:lpstr>XPATH and CSS difference</vt:lpstr>
      <vt:lpstr>Locate Elements - In CSS Selectors </vt:lpstr>
      <vt:lpstr>Regular Expression in CSS</vt:lpstr>
      <vt:lpstr>Selenium Commands</vt:lpstr>
      <vt:lpstr>Selenium Commands Cont….</vt:lpstr>
      <vt:lpstr>Types of Waits</vt:lpstr>
      <vt:lpstr>Parameterization in TEXT NG</vt:lpstr>
      <vt:lpstr>Assertion in selenium</vt:lpstr>
      <vt:lpstr>Building a FRameWORK</vt:lpstr>
      <vt:lpstr>Selenium WebDriver</vt:lpstr>
      <vt:lpstr>Selenium Grid</vt:lpstr>
    </vt:vector>
  </TitlesOfParts>
  <Company>Highmark,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Highmark</dc:creator>
  <cp:lastModifiedBy>BHABANI BEHERA</cp:lastModifiedBy>
  <cp:revision>228</cp:revision>
  <dcterms:created xsi:type="dcterms:W3CDTF">2014-10-18T18:04:19Z</dcterms:created>
  <dcterms:modified xsi:type="dcterms:W3CDTF">2020-02-20T06:05:45Z</dcterms:modified>
</cp:coreProperties>
</file>