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1"/>
  </p:sldMasterIdLst>
  <p:notesMasterIdLst>
    <p:notesMasterId r:id="rId17"/>
  </p:notesMasterIdLst>
  <p:sldIdLst>
    <p:sldId id="256" r:id="rId2"/>
    <p:sldId id="257" r:id="rId3"/>
    <p:sldId id="261" r:id="rId4"/>
    <p:sldId id="262" r:id="rId5"/>
    <p:sldId id="272" r:id="rId6"/>
    <p:sldId id="265" r:id="rId7"/>
    <p:sldId id="276" r:id="rId8"/>
    <p:sldId id="266" r:id="rId9"/>
    <p:sldId id="268" r:id="rId10"/>
    <p:sldId id="273" r:id="rId11"/>
    <p:sldId id="274" r:id="rId12"/>
    <p:sldId id="275" r:id="rId13"/>
    <p:sldId id="271" r:id="rId14"/>
    <p:sldId id="259" r:id="rId15"/>
    <p:sldId id="260" r:id="rId16"/>
  </p:sldIdLst>
  <p:sldSz cx="12188825" cy="6858000"/>
  <p:notesSz cx="6858000" cy="9144000"/>
  <p:defaultTextStyle>
    <a:defPPr>
      <a:defRPr lang="en-GB"/>
    </a:defPPr>
    <a:lvl1pPr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68900"/>
    <a:srgbClr val="0000CC"/>
    <a:srgbClr val="000076"/>
    <a:srgbClr val="0000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691" y="5"/>
      </p:cViewPr>
      <p:guideLst>
        <p:guide orient="horz" pos="2160"/>
        <p:guide pos="3839"/>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2050" name="Rectangle 2"/>
          <p:cNvSpPr>
            <a:spLocks noGrp="1" noChangeArrowheads="1"/>
          </p:cNvSpPr>
          <p:nvPr>
            <p:ph type="hdr"/>
          </p:nvPr>
        </p:nvSpPr>
        <p:spPr bwMode="auto">
          <a:xfrm>
            <a:off x="0" y="0"/>
            <a:ext cx="2970213" cy="457200"/>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r>
              <a:rPr lang="en-US"/>
              <a:t>B-TECH PROJECT MID-SEM PRESENTATION 2011</a:t>
            </a:r>
          </a:p>
        </p:txBody>
      </p:sp>
      <p:sp>
        <p:nvSpPr>
          <p:cNvPr id="2051" name="Rectangle 3"/>
          <p:cNvSpPr>
            <a:spLocks noGrp="1" noChangeArrowheads="1"/>
          </p:cNvSpPr>
          <p:nvPr>
            <p:ph type="dt"/>
          </p:nvPr>
        </p:nvSpPr>
        <p:spPr bwMode="auto">
          <a:xfrm>
            <a:off x="3886200" y="0"/>
            <a:ext cx="2970213" cy="45561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endParaRPr lang="en-US"/>
          </a:p>
        </p:txBody>
      </p:sp>
      <p:sp>
        <p:nvSpPr>
          <p:cNvPr id="2052" name="Rectangle 4"/>
          <p:cNvSpPr>
            <a:spLocks noGrp="1" noRot="1" noChangeAspect="1" noChangeArrowheads="1"/>
          </p:cNvSpPr>
          <p:nvPr>
            <p:ph type="sldImg"/>
          </p:nvPr>
        </p:nvSpPr>
        <p:spPr bwMode="auto">
          <a:xfrm>
            <a:off x="382588" y="685800"/>
            <a:ext cx="6091237" cy="3427413"/>
          </a:xfrm>
          <a:prstGeom prst="rect">
            <a:avLst/>
          </a:prstGeom>
          <a:noFill/>
          <a:ln w="9360" cap="sq">
            <a:solidFill>
              <a:srgbClr val="000000"/>
            </a:solidFill>
            <a:miter lim="800000"/>
            <a:headEnd/>
            <a:tailEnd/>
          </a:ln>
          <a:effectLst/>
        </p:spPr>
      </p:sp>
      <p:sp>
        <p:nvSpPr>
          <p:cNvPr id="2053" name="Rectangle 5"/>
          <p:cNvSpPr>
            <a:spLocks noGrp="1" noChangeArrowheads="1"/>
          </p:cNvSpPr>
          <p:nvPr>
            <p:ph type="body"/>
          </p:nvPr>
        </p:nvSpPr>
        <p:spPr bwMode="auto">
          <a:xfrm>
            <a:off x="914400" y="4343400"/>
            <a:ext cx="5027613" cy="411321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lvl="0"/>
            <a:endParaRPr lang="en-US" smtClean="0"/>
          </a:p>
        </p:txBody>
      </p:sp>
      <p:sp>
        <p:nvSpPr>
          <p:cNvPr id="2054" name="Rectangle 6"/>
          <p:cNvSpPr>
            <a:spLocks noGrp="1" noChangeArrowheads="1"/>
          </p:cNvSpPr>
          <p:nvPr>
            <p:ph type="ftr"/>
          </p:nvPr>
        </p:nvSpPr>
        <p:spPr bwMode="auto">
          <a:xfrm>
            <a:off x="0" y="8686800"/>
            <a:ext cx="2970213" cy="455613"/>
          </a:xfrm>
          <a:prstGeom prst="rect">
            <a:avLst/>
          </a:prstGeom>
          <a:noFill/>
          <a:ln w="9525" cap="flat">
            <a:noFill/>
            <a:round/>
            <a:headEnd/>
            <a:tailEnd/>
          </a:ln>
          <a:effectLst/>
        </p:spPr>
        <p:txBody>
          <a:bodyPr vert="horz" wrap="square" lIns="90000" tIns="46800" rIns="90000" bIns="46800" numCol="1" anchor="b"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r>
              <a:rPr lang="en-US"/>
              <a:t>BY KHUSHBU KHAN &amp; ISAN SAHOO </a:t>
            </a:r>
          </a:p>
        </p:txBody>
      </p:sp>
      <p:sp>
        <p:nvSpPr>
          <p:cNvPr id="2055" name="Rectangle 7"/>
          <p:cNvSpPr>
            <a:spLocks noGrp="1" noChangeArrowheads="1"/>
          </p:cNvSpPr>
          <p:nvPr>
            <p:ph type="sldNum"/>
          </p:nvPr>
        </p:nvSpPr>
        <p:spPr bwMode="auto">
          <a:xfrm>
            <a:off x="3886200" y="8686800"/>
            <a:ext cx="2970213" cy="455613"/>
          </a:xfrm>
          <a:prstGeom prst="rect">
            <a:avLst/>
          </a:prstGeom>
          <a:noFill/>
          <a:ln w="9525" cap="flat">
            <a:noFill/>
            <a:round/>
            <a:headEnd/>
            <a:tailEnd/>
          </a:ln>
          <a:effectLst/>
        </p:spPr>
        <p:txBody>
          <a:bodyPr vert="horz" wrap="square" lIns="90000" tIns="46800" rIns="90000" bIns="46800" numCol="1" anchor="b"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fld id="{90173F01-018E-44DD-8CA5-61626393428E}" type="slidenum">
              <a:rPr lang="en-US"/>
              <a:pPr/>
              <a:t>‹#›</a:t>
            </a:fld>
            <a:endParaRPr lang="en-US"/>
          </a:p>
        </p:txBody>
      </p:sp>
    </p:spTree>
    <p:extLst>
      <p:ext uri="{BB962C8B-B14F-4D97-AF65-F5344CB8AC3E}">
        <p14:creationId xmlns:p14="http://schemas.microsoft.com/office/powerpoint/2010/main" xmlns="" val="3421633109"/>
      </p:ext>
    </p:extLst>
  </p:cSld>
  <p:clrMap bg1="lt1" tx1="dk1" bg2="lt2" tx2="dk2" accent1="accent1" accent2="accent2" accent3="accent3" accent4="accent4" accent5="accent5" accent6="accent6" hlink="hlink" folHlink="folHlink"/>
  <p:hf dt="0"/>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2"/>
          <p:cNvSpPr>
            <a:spLocks noGrp="1" noChangeArrowheads="1"/>
          </p:cNvSpPr>
          <p:nvPr>
            <p:ph type="hdr"/>
          </p:nvPr>
        </p:nvSpPr>
        <p:spPr>
          <a:ln/>
        </p:spPr>
        <p:txBody>
          <a:bodyPr/>
          <a:lstStyle/>
          <a:p>
            <a:r>
              <a:rPr lang="en-US"/>
              <a:t>B-TECH PROJECT MID-SEM PRESENTATION 2011</a:t>
            </a:r>
          </a:p>
        </p:txBody>
      </p:sp>
      <p:sp>
        <p:nvSpPr>
          <p:cNvPr id="8" name="Rectangle 6"/>
          <p:cNvSpPr>
            <a:spLocks noGrp="1" noChangeArrowheads="1"/>
          </p:cNvSpPr>
          <p:nvPr>
            <p:ph type="ftr"/>
          </p:nvPr>
        </p:nvSpPr>
        <p:spPr>
          <a:ln/>
        </p:spPr>
        <p:txBody>
          <a:bodyPr/>
          <a:lstStyle/>
          <a:p>
            <a:r>
              <a:rPr lang="en-US"/>
              <a:t>BY KHUSHBU KHAN &amp; ISAN SAHOO </a:t>
            </a:r>
          </a:p>
        </p:txBody>
      </p:sp>
      <p:sp>
        <p:nvSpPr>
          <p:cNvPr id="9" name="Rectangle 7"/>
          <p:cNvSpPr>
            <a:spLocks noGrp="1" noChangeArrowheads="1"/>
          </p:cNvSpPr>
          <p:nvPr>
            <p:ph type="sldNum"/>
          </p:nvPr>
        </p:nvSpPr>
        <p:spPr>
          <a:ln/>
        </p:spPr>
        <p:txBody>
          <a:bodyPr/>
          <a:lstStyle/>
          <a:p>
            <a:fld id="{D486F327-06FC-42EA-BF79-15D71132BE00}" type="slidenum">
              <a:rPr lang="en-US"/>
              <a:pPr/>
              <a:t>1</a:t>
            </a:fld>
            <a:endParaRPr lang="en-US"/>
          </a:p>
        </p:txBody>
      </p:sp>
      <p:sp>
        <p:nvSpPr>
          <p:cNvPr id="27649" name="Text Box 1"/>
          <p:cNvSpPr txBox="1">
            <a:spLocks noChangeArrowheads="1"/>
          </p:cNvSpPr>
          <p:nvPr/>
        </p:nvSpPr>
        <p:spPr bwMode="auto">
          <a:xfrm>
            <a:off x="0" y="0"/>
            <a:ext cx="2971800" cy="457200"/>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p>
        </p:txBody>
      </p:sp>
      <p:sp>
        <p:nvSpPr>
          <p:cNvPr id="27650" name="Text Box 2"/>
          <p:cNvSpPr txBox="1">
            <a:spLocks noChangeArrowheads="1"/>
          </p:cNvSpPr>
          <p:nvPr/>
        </p:nvSpPr>
        <p:spPr bwMode="auto">
          <a:xfrm>
            <a:off x="0" y="8686800"/>
            <a:ext cx="2971800" cy="457200"/>
          </a:xfrm>
          <a:prstGeom prst="rect">
            <a:avLst/>
          </a:prstGeom>
          <a:noFill/>
          <a:ln w="9525" cap="flat">
            <a:noFill/>
            <a:round/>
            <a:headEnd/>
            <a:tailE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p>
        </p:txBody>
      </p:sp>
      <p:sp>
        <p:nvSpPr>
          <p:cNvPr id="27651" name="Rectangle 3"/>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p:spPr>
      </p:sp>
      <p:sp>
        <p:nvSpPr>
          <p:cNvPr id="27652" name="Rectangle 4"/>
          <p:cNvSpPr txBox="1">
            <a:spLocks noGrp="1" noChangeArrowheads="1"/>
          </p:cNvSpPr>
          <p:nvPr>
            <p:ph type="body" idx="1"/>
          </p:nvPr>
        </p:nvSpPr>
        <p:spPr bwMode="auto">
          <a:xfrm>
            <a:off x="914400" y="4343400"/>
            <a:ext cx="5029200" cy="4114800"/>
          </a:xfrm>
          <a:prstGeom prst="rect">
            <a:avLst/>
          </a:prstGeom>
          <a:noFill/>
          <a:ln cap="flat">
            <a:round/>
            <a:headEnd/>
            <a:tailEnd/>
          </a:ln>
        </p:spPr>
        <p:txBody>
          <a:bodyPr wrap="none" anchor="ctr"/>
          <a:lstStyle/>
          <a:p>
            <a:endParaRPr lang="en-US"/>
          </a:p>
        </p:txBody>
      </p:sp>
    </p:spTree>
    <p:extLst>
      <p:ext uri="{BB962C8B-B14F-4D97-AF65-F5344CB8AC3E}">
        <p14:creationId xmlns:p14="http://schemas.microsoft.com/office/powerpoint/2010/main" xmlns="" val="97838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
          <p:cNvSpPr>
            <a:spLocks noGrp="1" noChangeArrowheads="1"/>
          </p:cNvSpPr>
          <p:nvPr>
            <p:ph type="hdr"/>
          </p:nvPr>
        </p:nvSpPr>
        <p:spPr>
          <a:ln/>
        </p:spPr>
        <p:txBody>
          <a:bodyPr/>
          <a:lstStyle/>
          <a:p>
            <a:r>
              <a:rPr lang="en-US"/>
              <a:t>B-TECH PROJECT MID-SEM PRESENTATION 2011</a:t>
            </a:r>
          </a:p>
        </p:txBody>
      </p:sp>
      <p:sp>
        <p:nvSpPr>
          <p:cNvPr id="9" name="Rectangle 6"/>
          <p:cNvSpPr>
            <a:spLocks noGrp="1" noChangeArrowheads="1"/>
          </p:cNvSpPr>
          <p:nvPr>
            <p:ph type="ftr"/>
          </p:nvPr>
        </p:nvSpPr>
        <p:spPr>
          <a:ln/>
        </p:spPr>
        <p:txBody>
          <a:bodyPr/>
          <a:lstStyle/>
          <a:p>
            <a:r>
              <a:rPr lang="en-US"/>
              <a:t>BY KHUSHBU KHAN &amp; ISAN SAHOO </a:t>
            </a:r>
          </a:p>
        </p:txBody>
      </p:sp>
      <p:sp>
        <p:nvSpPr>
          <p:cNvPr id="10" name="Rectangle 7"/>
          <p:cNvSpPr>
            <a:spLocks noGrp="1" noChangeArrowheads="1"/>
          </p:cNvSpPr>
          <p:nvPr>
            <p:ph type="sldNum"/>
          </p:nvPr>
        </p:nvSpPr>
        <p:spPr>
          <a:ln/>
        </p:spPr>
        <p:txBody>
          <a:bodyPr/>
          <a:lstStyle/>
          <a:p>
            <a:fld id="{ED4EDF8B-684A-4260-8B04-CE71A75B3088}" type="slidenum">
              <a:rPr lang="en-US"/>
              <a:pPr/>
              <a:t>2</a:t>
            </a:fld>
            <a:endParaRPr lang="en-US"/>
          </a:p>
        </p:txBody>
      </p:sp>
      <p:sp>
        <p:nvSpPr>
          <p:cNvPr id="28673" name="Rectangle 1"/>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914400" y="4343400"/>
            <a:ext cx="5029200" cy="4114800"/>
          </a:xfrm>
          <a:prstGeom prst="rect">
            <a:avLst/>
          </a:prstGeom>
          <a:noFill/>
          <a:ln cap="flat">
            <a:round/>
            <a:headEnd/>
            <a:tailEnd/>
          </a:ln>
        </p:spPr>
        <p:txBody>
          <a:bodyPr wrap="none" anchor="ctr"/>
          <a:lstStyle/>
          <a:p>
            <a:endParaRPr lang="en-US"/>
          </a:p>
        </p:txBody>
      </p:sp>
      <p:sp>
        <p:nvSpPr>
          <p:cNvPr id="28675" name="Text Box 3"/>
          <p:cNvSpPr txBox="1">
            <a:spLocks noChangeArrowheads="1"/>
          </p:cNvSpPr>
          <p:nvPr/>
        </p:nvSpPr>
        <p:spPr bwMode="auto">
          <a:xfrm>
            <a:off x="0" y="0"/>
            <a:ext cx="2971800" cy="457200"/>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p>
        </p:txBody>
      </p:sp>
      <p:sp>
        <p:nvSpPr>
          <p:cNvPr id="28676" name="Text Box 4"/>
          <p:cNvSpPr txBox="1">
            <a:spLocks noChangeArrowheads="1"/>
          </p:cNvSpPr>
          <p:nvPr/>
        </p:nvSpPr>
        <p:spPr bwMode="auto">
          <a:xfrm>
            <a:off x="0" y="8686800"/>
            <a:ext cx="2971800" cy="457200"/>
          </a:xfrm>
          <a:prstGeom prst="rect">
            <a:avLst/>
          </a:prstGeom>
          <a:noFill/>
          <a:ln w="9525" cap="flat">
            <a:noFill/>
            <a:round/>
            <a:headEnd/>
            <a:tailE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p>
        </p:txBody>
      </p:sp>
      <p:sp>
        <p:nvSpPr>
          <p:cNvPr id="28677" name="Text Box 5"/>
          <p:cNvSpPr txBox="1">
            <a:spLocks noChangeArrowheads="1"/>
          </p:cNvSpPr>
          <p:nvPr/>
        </p:nvSpPr>
        <p:spPr bwMode="auto">
          <a:xfrm>
            <a:off x="3886200" y="8686800"/>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86DAD62-B17A-4873-B6E3-9B274CD5C417}" type="slidenum">
              <a:rPr lang="en-US" sz="1200">
                <a:solidFill>
                  <a:srgbClr val="000000"/>
                </a:solidFill>
                <a:ea typeface="DejaVu Sans" charset="0"/>
                <a:cs typeface="DejaVu Sans"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US" sz="1200">
              <a:solidFill>
                <a:srgbClr val="000000"/>
              </a:solidFill>
              <a:ea typeface="DejaVu Sans" charset="0"/>
              <a:cs typeface="DejaVu Sans" charset="0"/>
            </a:endParaRPr>
          </a:p>
        </p:txBody>
      </p:sp>
    </p:spTree>
    <p:extLst>
      <p:ext uri="{BB962C8B-B14F-4D97-AF65-F5344CB8AC3E}">
        <p14:creationId xmlns:p14="http://schemas.microsoft.com/office/powerpoint/2010/main" xmlns="" val="1412890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016" y="457200"/>
            <a:ext cx="10055781" cy="614346"/>
          </a:xfrm>
          <a:prstGeom prst="rect">
            <a:avLst/>
          </a:prstGeom>
        </p:spPr>
        <p:txBody>
          <a:bodyPr/>
          <a:lstStyle>
            <a:lvl1pPr>
              <a:defRPr sz="3200" b="1">
                <a:solidFill>
                  <a:srgbClr val="002A7E"/>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737959" y="1117619"/>
            <a:ext cx="11212846" cy="5311781"/>
          </a:xfrm>
          <a:prstGeom prst="rect">
            <a:avLst/>
          </a:prstGeom>
        </p:spPr>
        <p:txBody>
          <a:bodyPr/>
          <a:lstStyle>
            <a:lvl1pPr marL="519113" indent="-519113">
              <a:lnSpc>
                <a:spcPct val="120000"/>
              </a:lnSpc>
              <a:buFont typeface="Wingdings" pitchFamily="2" charset="2"/>
              <a:buChar char="q"/>
              <a:defRPr sz="2600"/>
            </a:lvl1pPr>
            <a:lvl2pPr marL="1146175" indent="450850">
              <a:lnSpc>
                <a:spcPct val="120000"/>
              </a:lnSpc>
              <a:buFont typeface="Wingdings" pitchFamily="2" charset="2"/>
              <a:buChar char="v"/>
              <a:defRPr sz="2400"/>
            </a:lvl2pPr>
            <a:lvl3pPr marL="2116138" indent="-287338">
              <a:lnSpc>
                <a:spcPct val="120000"/>
              </a:lnSpc>
              <a:defRPr sz="2400"/>
            </a:lvl3pPr>
            <a:lvl4pPr>
              <a:lnSpc>
                <a:spcPct val="120000"/>
              </a:lnSpc>
              <a:defRPr sz="2400"/>
            </a:lvl4pPr>
            <a:lvl5pPr>
              <a:lnSpc>
                <a:spcPct val="120000"/>
              </a:lnSpc>
              <a:defRPr sz="2400"/>
            </a:lvl5pPr>
          </a:lstStyle>
          <a:p>
            <a:pPr lvl="0"/>
            <a:r>
              <a:rPr lang="en-US" dirty="0" smtClean="0"/>
              <a:t>Click </a:t>
            </a:r>
            <a:r>
              <a:rPr lang="en-US" dirty="0"/>
              <a:t>to edit Master text styles</a:t>
            </a:r>
          </a:p>
          <a:p>
            <a:pPr lvl="1"/>
            <a:r>
              <a:rPr lang="en-US" dirty="0" smtClean="0"/>
              <a:t>Second </a:t>
            </a:r>
            <a:r>
              <a:rPr lang="en-US" dirty="0"/>
              <a:t>level</a:t>
            </a:r>
          </a:p>
          <a:p>
            <a:pPr lvl="2"/>
            <a:r>
              <a:rPr lang="en-US" dirty="0"/>
              <a:t>Third level</a:t>
            </a:r>
          </a:p>
          <a:p>
            <a:pPr lvl="3"/>
            <a:r>
              <a:rPr lang="en-US" dirty="0"/>
              <a:t>Fourth level</a:t>
            </a:r>
          </a:p>
          <a:p>
            <a:pPr lvl="4"/>
            <a:r>
              <a:rPr lang="en-US" dirty="0"/>
              <a:t>Fifth level</a:t>
            </a:r>
          </a:p>
        </p:txBody>
      </p:sp>
      <p:sp>
        <p:nvSpPr>
          <p:cNvPr id="4" name="Line 8"/>
          <p:cNvSpPr>
            <a:spLocks noChangeShapeType="1"/>
          </p:cNvSpPr>
          <p:nvPr userDrawn="1"/>
        </p:nvSpPr>
        <p:spPr bwMode="auto">
          <a:xfrm>
            <a:off x="702550" y="1088408"/>
            <a:ext cx="11457496" cy="1588"/>
          </a:xfrm>
          <a:prstGeom prst="line">
            <a:avLst/>
          </a:prstGeom>
          <a:noFill/>
          <a:ln w="34925" cap="sq">
            <a:solidFill>
              <a:srgbClr val="FF0000"/>
            </a:solidFill>
            <a:miter lim="800000"/>
            <a:headEnd/>
            <a:tailEnd/>
          </a:ln>
          <a:effectLst/>
        </p:spPr>
        <p:txBody>
          <a:bodyPr/>
          <a:lstStyle/>
          <a:p>
            <a:endParaRPr lang="en-US"/>
          </a:p>
        </p:txBody>
      </p:sp>
      <p:sp>
        <p:nvSpPr>
          <p:cNvPr id="6" name="Google Shape;14;p17">
            <a:extLst>
              <a:ext uri="{FF2B5EF4-FFF2-40B4-BE49-F238E27FC236}"/>
            </a:extLst>
          </p:cNvPr>
          <p:cNvSpPr txBox="1">
            <a:spLocks noChangeArrowheads="1"/>
          </p:cNvSpPr>
          <p:nvPr userDrawn="1"/>
        </p:nvSpPr>
        <p:spPr bwMode="auto">
          <a:xfrm>
            <a:off x="11162479" y="6438900"/>
            <a:ext cx="914162" cy="419100"/>
          </a:xfrm>
          <a:prstGeom prst="rect">
            <a:avLst/>
          </a:prstGeom>
          <a:noFill/>
          <a:ln>
            <a:noFill/>
          </a:ln>
          <a:extLst/>
        </p:spPr>
        <p:txBody>
          <a:bodyPr lIns="91425" tIns="45700" rIns="91425" bIns="45700"/>
          <a:lstStyle/>
          <a:p>
            <a:pPr algn="ctr" eaLnBrk="1" hangingPunct="1">
              <a:buClr>
                <a:srgbClr val="0D0D0D"/>
              </a:buClr>
              <a:buSzPts val="2000"/>
              <a:buFont typeface="Calibri" pitchFamily="34" charset="0"/>
              <a:buNone/>
              <a:defRPr/>
            </a:pPr>
            <a:fld id="{E272016D-8C43-44D8-986D-350DDA9DFE98}" type="slidenum">
              <a:rPr lang="en-US" altLang="en-US" sz="2400" b="1">
                <a:solidFill>
                  <a:srgbClr val="0D0D0D"/>
                </a:solidFill>
                <a:latin typeface="+mn-lt"/>
                <a:cs typeface="Calibri" pitchFamily="34" charset="0"/>
                <a:sym typeface="Calibri" pitchFamily="34" charset="0"/>
              </a:rPr>
              <a:pPr algn="ctr" eaLnBrk="1" hangingPunct="1">
                <a:buClr>
                  <a:srgbClr val="0D0D0D"/>
                </a:buClr>
                <a:buSzPts val="2000"/>
                <a:buFont typeface="Calibri" pitchFamily="34" charset="0"/>
                <a:buNone/>
                <a:defRPr/>
              </a:pPr>
              <a:t>‹#›</a:t>
            </a:fld>
            <a:endParaRPr lang="en-US" altLang="en-US" b="1" dirty="0">
              <a:latin typeface="+mn-lt"/>
              <a:cs typeface="Arial" charset="0"/>
              <a:sym typeface="Arial"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10563648" y="6324600"/>
            <a:ext cx="1320456" cy="533400"/>
          </a:xfrm>
          <a:prstGeom prst="rect">
            <a:avLst/>
          </a:prstGeom>
          <a:noFill/>
          <a:ln w="9525" cap="flat">
            <a:noFill/>
            <a:round/>
            <a:headEnd/>
            <a:tailEnd/>
          </a:ln>
          <a:effectLst/>
        </p:spPr>
        <p:txBody>
          <a:bodyPr lIns="90000" tIns="46800" rIns="90000" bIns="46800"/>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800" b="1" dirty="0">
              <a:solidFill>
                <a:schemeClr val="tx1"/>
              </a:solidFill>
              <a:latin typeface="Arial" charset="0"/>
              <a:ea typeface="DejaVu Sans" charset="0"/>
              <a:cs typeface="DejaVu Sans"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5" name="Google Shape;14;p17">
            <a:extLst>
              <a:ext uri="{FF2B5EF4-FFF2-40B4-BE49-F238E27FC236}"/>
            </a:extLst>
          </p:cNvPr>
          <p:cNvSpPr txBox="1">
            <a:spLocks noChangeArrowheads="1"/>
          </p:cNvSpPr>
          <p:nvPr userDrawn="1"/>
        </p:nvSpPr>
        <p:spPr bwMode="auto">
          <a:xfrm>
            <a:off x="11162479" y="6438900"/>
            <a:ext cx="914162" cy="419100"/>
          </a:xfrm>
          <a:prstGeom prst="rect">
            <a:avLst/>
          </a:prstGeom>
          <a:noFill/>
          <a:ln>
            <a:noFill/>
          </a:ln>
          <a:extLst/>
        </p:spPr>
        <p:txBody>
          <a:bodyPr lIns="91425" tIns="45700" rIns="91425" bIns="45700"/>
          <a:lstStyle/>
          <a:p>
            <a:pPr algn="ctr" eaLnBrk="1" hangingPunct="1">
              <a:buClr>
                <a:srgbClr val="0D0D0D"/>
              </a:buClr>
              <a:buSzPts val="2000"/>
              <a:buFont typeface="Calibri" pitchFamily="34" charset="0"/>
              <a:buNone/>
              <a:defRPr/>
            </a:pPr>
            <a:fld id="{E272016D-8C43-44D8-986D-350DDA9DFE98}" type="slidenum">
              <a:rPr lang="en-US" altLang="en-US" sz="2400" b="1">
                <a:solidFill>
                  <a:srgbClr val="0D0D0D"/>
                </a:solidFill>
                <a:latin typeface="+mn-lt"/>
                <a:cs typeface="Calibri" pitchFamily="34" charset="0"/>
                <a:sym typeface="Calibri" pitchFamily="34" charset="0"/>
              </a:rPr>
              <a:pPr algn="ctr" eaLnBrk="1" hangingPunct="1">
                <a:buClr>
                  <a:srgbClr val="0D0D0D"/>
                </a:buClr>
                <a:buSzPts val="2000"/>
                <a:buFont typeface="Calibri" pitchFamily="34" charset="0"/>
                <a:buNone/>
                <a:defRPr/>
              </a:pPr>
              <a:t>‹#›</a:t>
            </a:fld>
            <a:endParaRPr lang="en-US" altLang="en-US" b="1" dirty="0">
              <a:latin typeface="+mn-lt"/>
              <a:cs typeface="Arial" charset="0"/>
              <a:sym typeface="Arial"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Google Shape;6;p17">
            <a:extLst>
              <a:ext uri="{FF2B5EF4-FFF2-40B4-BE49-F238E27FC236}"/>
            </a:extLst>
          </p:cNvPr>
          <p:cNvSpPr txBox="1">
            <a:spLocks noChangeArrowheads="1"/>
          </p:cNvSpPr>
          <p:nvPr/>
        </p:nvSpPr>
        <p:spPr bwMode="auto">
          <a:xfrm>
            <a:off x="11364492" y="6438900"/>
            <a:ext cx="558654" cy="419100"/>
          </a:xfrm>
          <a:prstGeom prst="rect">
            <a:avLst/>
          </a:prstGeom>
          <a:solidFill>
            <a:srgbClr val="F79646"/>
          </a:solidFill>
          <a:ln>
            <a:noFill/>
          </a:ln>
          <a:extLst/>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a:latin typeface="Calibri" panose="020F0502020204030204" pitchFamily="34" charset="0"/>
              <a:cs typeface="Calibri" panose="020F0502020204030204" pitchFamily="34" charset="0"/>
              <a:sym typeface="Calibri" panose="020F0502020204030204" pitchFamily="34" charset="0"/>
            </a:endParaRPr>
          </a:p>
        </p:txBody>
      </p:sp>
      <p:sp>
        <p:nvSpPr>
          <p:cNvPr id="1027" name="Google Shape;7;p17">
            <a:extLst>
              <a:ext uri="{FF2B5EF4-FFF2-40B4-BE49-F238E27FC236}"/>
            </a:extLst>
          </p:cNvPr>
          <p:cNvSpPr txBox="1">
            <a:spLocks noChangeArrowheads="1"/>
          </p:cNvSpPr>
          <p:nvPr/>
        </p:nvSpPr>
        <p:spPr bwMode="auto">
          <a:xfrm>
            <a:off x="4164515" y="6248400"/>
            <a:ext cx="3859795" cy="457200"/>
          </a:xfrm>
          <a:prstGeom prst="rect">
            <a:avLst/>
          </a:prstGeom>
          <a:noFill/>
          <a:ln>
            <a:noFill/>
          </a:ln>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a:latin typeface="Calibri" panose="020F0502020204030204" pitchFamily="34" charset="0"/>
              <a:cs typeface="Calibri" panose="020F0502020204030204" pitchFamily="34" charset="0"/>
              <a:sym typeface="Calibri" panose="020F0502020204030204" pitchFamily="34" charset="0"/>
            </a:endParaRPr>
          </a:p>
        </p:txBody>
      </p:sp>
      <p:sp>
        <p:nvSpPr>
          <p:cNvPr id="1028" name="Google Shape;8;p17">
            <a:extLst>
              <a:ext uri="{FF2B5EF4-FFF2-40B4-BE49-F238E27FC236}"/>
            </a:extLst>
          </p:cNvPr>
          <p:cNvSpPr txBox="1">
            <a:spLocks noChangeArrowheads="1"/>
          </p:cNvSpPr>
          <p:nvPr/>
        </p:nvSpPr>
        <p:spPr bwMode="auto">
          <a:xfrm>
            <a:off x="8735324" y="6248400"/>
            <a:ext cx="2539339" cy="457200"/>
          </a:xfrm>
          <a:prstGeom prst="rect">
            <a:avLst/>
          </a:prstGeom>
          <a:noFill/>
          <a:ln>
            <a:noFill/>
          </a:ln>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a:latin typeface="Calibri" panose="020F0502020204030204" pitchFamily="34" charset="0"/>
              <a:cs typeface="Calibri" panose="020F0502020204030204" pitchFamily="34" charset="0"/>
              <a:sym typeface="Calibri" panose="020F0502020204030204" pitchFamily="34" charset="0"/>
            </a:endParaRPr>
          </a:p>
        </p:txBody>
      </p:sp>
      <p:sp>
        <p:nvSpPr>
          <p:cNvPr id="1029" name="Google Shape;9;p17">
            <a:extLst>
              <a:ext uri="{FF2B5EF4-FFF2-40B4-BE49-F238E27FC236}"/>
            </a:extLst>
          </p:cNvPr>
          <p:cNvSpPr txBox="1">
            <a:spLocks noChangeArrowheads="1"/>
          </p:cNvSpPr>
          <p:nvPr/>
        </p:nvSpPr>
        <p:spPr bwMode="auto">
          <a:xfrm>
            <a:off x="0" y="733427"/>
            <a:ext cx="711015" cy="6124575"/>
          </a:xfrm>
          <a:prstGeom prst="rect">
            <a:avLst/>
          </a:prstGeom>
          <a:solidFill>
            <a:srgbClr val="2E4698"/>
          </a:solidFill>
          <a:ln>
            <a:noFill/>
          </a:ln>
          <a:extLst/>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a:latin typeface="Calibri" panose="020F0502020204030204" pitchFamily="34" charset="0"/>
              <a:cs typeface="Calibri" panose="020F0502020204030204" pitchFamily="34" charset="0"/>
              <a:sym typeface="Calibri" panose="020F0502020204030204" pitchFamily="34" charset="0"/>
            </a:endParaRPr>
          </a:p>
        </p:txBody>
      </p:sp>
      <p:sp>
        <p:nvSpPr>
          <p:cNvPr id="1030" name="Google Shape;10;p17">
            <a:extLst>
              <a:ext uri="{FF2B5EF4-FFF2-40B4-BE49-F238E27FC236}"/>
            </a:extLst>
          </p:cNvPr>
          <p:cNvSpPr txBox="1">
            <a:spLocks noChangeArrowheads="1"/>
          </p:cNvSpPr>
          <p:nvPr/>
        </p:nvSpPr>
        <p:spPr bwMode="auto">
          <a:xfrm rot="-5400000">
            <a:off x="-2976641" y="3579740"/>
            <a:ext cx="6567487" cy="446236"/>
          </a:xfrm>
          <a:prstGeom prst="rect">
            <a:avLst/>
          </a:prstGeom>
          <a:noFill/>
          <a:ln>
            <a:noFill/>
          </a:ln>
          <a:extLst/>
        </p:spPr>
        <p:txBody>
          <a:bodyPr lIns="91425" tIns="45700" rIns="91425" bIns="4570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FFFFFF"/>
              </a:buClr>
              <a:buSzPts val="2300"/>
              <a:defRPr/>
            </a:pPr>
            <a:r>
              <a:rPr lang="en-US" sz="2300" b="1">
                <a:solidFill>
                  <a:srgbClr val="FFFFFF"/>
                </a:solidFill>
              </a:rPr>
              <a:t>National Institute of Science &amp; Technology </a:t>
            </a:r>
            <a:endParaRPr lang="en-US"/>
          </a:p>
        </p:txBody>
      </p:sp>
      <p:sp>
        <p:nvSpPr>
          <p:cNvPr id="1031" name="Google Shape;11;p17">
            <a:extLst>
              <a:ext uri="{FF2B5EF4-FFF2-40B4-BE49-F238E27FC236}"/>
            </a:extLst>
          </p:cNvPr>
          <p:cNvSpPr txBox="1">
            <a:spLocks noChangeArrowheads="1"/>
          </p:cNvSpPr>
          <p:nvPr/>
        </p:nvSpPr>
        <p:spPr bwMode="auto">
          <a:xfrm>
            <a:off x="761802" y="76202"/>
            <a:ext cx="10179574" cy="646113"/>
          </a:xfrm>
          <a:prstGeom prst="rect">
            <a:avLst/>
          </a:prstGeom>
          <a:noFill/>
          <a:ln>
            <a:noFill/>
          </a:ln>
          <a:extLst/>
        </p:spPr>
        <p:txBody>
          <a:bodyPr lIns="91425" tIns="45700" rIns="91425" bIns="4570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D43A2A"/>
              </a:buClr>
              <a:buSzPts val="3600"/>
              <a:defRPr/>
            </a:pPr>
            <a:r>
              <a:rPr lang="en-US" sz="3600" b="1">
                <a:solidFill>
                  <a:srgbClr val="D43A2A"/>
                </a:solidFill>
              </a:rPr>
              <a:t> </a:t>
            </a:r>
            <a:endParaRPr lang="en-US"/>
          </a:p>
        </p:txBody>
      </p:sp>
      <p:pic>
        <p:nvPicPr>
          <p:cNvPr id="68616" name="Google Shape;12;p17"/>
          <p:cNvPicPr preferRelativeResize="0">
            <a:picLocks noChangeAspect="1" noChangeArrowheads="1"/>
          </p:cNvPicPr>
          <p:nvPr/>
        </p:nvPicPr>
        <p:blipFill>
          <a:blip r:embed="rId5"/>
          <a:srcRect/>
          <a:stretch>
            <a:fillRect/>
          </a:stretch>
        </p:blipFill>
        <p:spPr bwMode="auto">
          <a:xfrm>
            <a:off x="10820914" y="40945"/>
            <a:ext cx="1369498" cy="873455"/>
          </a:xfrm>
          <a:prstGeom prst="rect">
            <a:avLst/>
          </a:prstGeom>
          <a:noFill/>
          <a:ln w="9525">
            <a:noFill/>
            <a:miter lim="800000"/>
            <a:headEnd/>
            <a:tailEnd/>
          </a:ln>
        </p:spPr>
      </p:pic>
      <p:sp>
        <p:nvSpPr>
          <p:cNvPr id="1033" name="Google Shape;13;p17">
            <a:extLst>
              <a:ext uri="{FF2B5EF4-FFF2-40B4-BE49-F238E27FC236}"/>
            </a:extLst>
          </p:cNvPr>
          <p:cNvSpPr txBox="1">
            <a:spLocks noChangeArrowheads="1"/>
          </p:cNvSpPr>
          <p:nvPr/>
        </p:nvSpPr>
        <p:spPr bwMode="auto">
          <a:xfrm>
            <a:off x="0" y="2"/>
            <a:ext cx="711015" cy="733425"/>
          </a:xfrm>
          <a:prstGeom prst="rect">
            <a:avLst/>
          </a:prstGeom>
          <a:solidFill>
            <a:srgbClr val="F79646"/>
          </a:solidFill>
          <a:ln>
            <a:noFill/>
          </a:ln>
          <a:extLst/>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a:latin typeface="Calibri" panose="020F0502020204030204" pitchFamily="34" charset="0"/>
              <a:cs typeface="Calibri" panose="020F0502020204030204" pitchFamily="34" charset="0"/>
              <a:sym typeface="Calibri" panose="020F0502020204030204" pitchFamily="34" charset="0"/>
            </a:endParaRPr>
          </a:p>
        </p:txBody>
      </p:sp>
      <p:cxnSp>
        <p:nvCxnSpPr>
          <p:cNvPr id="68619" name="Google Shape;15;p17"/>
          <p:cNvCxnSpPr>
            <a:cxnSpLocks noChangeShapeType="1"/>
          </p:cNvCxnSpPr>
          <p:nvPr userDrawn="1"/>
        </p:nvCxnSpPr>
        <p:spPr bwMode="auto">
          <a:xfrm>
            <a:off x="684212" y="6477000"/>
            <a:ext cx="10698480" cy="0"/>
          </a:xfrm>
          <a:prstGeom prst="straightConnector1">
            <a:avLst/>
          </a:prstGeom>
          <a:noFill/>
          <a:ln w="38100">
            <a:solidFill>
              <a:srgbClr val="FF0000"/>
            </a:solidFill>
            <a:miter lim="800000"/>
            <a:headEnd/>
            <a:tailEnd/>
          </a:ln>
        </p:spPr>
      </p:cxnSp>
      <p:sp>
        <p:nvSpPr>
          <p:cNvPr id="13" name="Text Box 4"/>
          <p:cNvSpPr txBox="1">
            <a:spLocks noChangeArrowheads="1"/>
          </p:cNvSpPr>
          <p:nvPr userDrawn="1"/>
        </p:nvSpPr>
        <p:spPr bwMode="auto">
          <a:xfrm>
            <a:off x="711063" y="2"/>
            <a:ext cx="6033744" cy="371513"/>
          </a:xfrm>
          <a:prstGeom prst="rect">
            <a:avLst/>
          </a:prstGeom>
          <a:noFill/>
          <a:ln w="9525" cap="flat">
            <a:noFill/>
            <a:round/>
            <a:headEnd/>
            <a:tailEnd/>
          </a:ln>
          <a:effectLst/>
        </p:spPr>
        <p:txBody>
          <a:bodyPr wrap="none" lIns="90000" tIns="46800" rIns="90000" bIns="46800">
            <a:spAutoFit/>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dirty="0" smtClean="0">
                <a:solidFill>
                  <a:schemeClr val="accent6">
                    <a:lumMod val="75000"/>
                  </a:schemeClr>
                </a:solidFill>
                <a:latin typeface="Arial" charset="0"/>
                <a:ea typeface="DejaVu Sans" charset="0"/>
                <a:cs typeface="DejaVu Sans" charset="0"/>
              </a:rPr>
              <a:t>B.TECH  MAJOR PROJECT  PRESENTATION  2022-23</a:t>
            </a:r>
            <a:endParaRPr lang="en-US" sz="1800" b="1" dirty="0">
              <a:solidFill>
                <a:schemeClr val="accent6">
                  <a:lumMod val="75000"/>
                </a:schemeClr>
              </a:solidFill>
              <a:latin typeface="Arial" charset="0"/>
              <a:ea typeface="DejaVu Sans" charset="0"/>
              <a:cs typeface="DejaVu Sans" charset="0"/>
            </a:endParaRPr>
          </a:p>
        </p:txBody>
      </p:sp>
      <p:sp>
        <p:nvSpPr>
          <p:cNvPr id="16" name="Line 8"/>
          <p:cNvSpPr>
            <a:spLocks noChangeShapeType="1"/>
          </p:cNvSpPr>
          <p:nvPr userDrawn="1"/>
        </p:nvSpPr>
        <p:spPr bwMode="auto">
          <a:xfrm>
            <a:off x="702550" y="1088408"/>
            <a:ext cx="11457496" cy="1588"/>
          </a:xfrm>
          <a:prstGeom prst="line">
            <a:avLst/>
          </a:prstGeom>
          <a:noFill/>
          <a:ln w="34925" cap="sq">
            <a:solidFill>
              <a:srgbClr val="FF0000"/>
            </a:solidFill>
            <a:miter lim="800000"/>
            <a:headEnd/>
            <a:tailEnd/>
          </a:ln>
          <a:effectLst/>
        </p:spPr>
        <p:txBody>
          <a:bodyPr/>
          <a:lstStyle/>
          <a:p>
            <a:endParaRPr lang="en-US"/>
          </a:p>
        </p:txBody>
      </p:sp>
      <p:sp>
        <p:nvSpPr>
          <p:cNvPr id="14" name="TextBox 13"/>
          <p:cNvSpPr txBox="1"/>
          <p:nvPr userDrawn="1"/>
        </p:nvSpPr>
        <p:spPr>
          <a:xfrm>
            <a:off x="682625" y="6457890"/>
            <a:ext cx="11506200" cy="400110"/>
          </a:xfrm>
          <a:prstGeom prst="rect">
            <a:avLst/>
          </a:prstGeom>
          <a:noFill/>
        </p:spPr>
        <p:txBody>
          <a:bodyPr wrap="square" rtlCol="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err="1" smtClean="0">
                <a:solidFill>
                  <a:srgbClr val="FF0000"/>
                </a:solidFill>
                <a:latin typeface="Arial" charset="0"/>
                <a:ea typeface="DejaVu Sans" charset="0"/>
                <a:cs typeface="DejaVu Sans" charset="0"/>
              </a:rPr>
              <a:t>Bhabani</a:t>
            </a:r>
            <a:r>
              <a:rPr lang="en-US" sz="2000" baseline="0" dirty="0" smtClean="0">
                <a:solidFill>
                  <a:srgbClr val="FF0000"/>
                </a:solidFill>
                <a:latin typeface="Arial" charset="0"/>
                <a:ea typeface="DejaVu Sans" charset="0"/>
                <a:cs typeface="DejaVu Sans" charset="0"/>
              </a:rPr>
              <a:t> </a:t>
            </a:r>
            <a:r>
              <a:rPr lang="en-US" sz="2000" baseline="0" dirty="0" err="1" smtClean="0">
                <a:solidFill>
                  <a:srgbClr val="FF0000"/>
                </a:solidFill>
                <a:latin typeface="Arial" charset="0"/>
                <a:ea typeface="DejaVu Sans" charset="0"/>
                <a:cs typeface="DejaVu Sans" charset="0"/>
              </a:rPr>
              <a:t>Sankar</a:t>
            </a:r>
            <a:r>
              <a:rPr lang="en-US" sz="2000" baseline="0" dirty="0" smtClean="0">
                <a:solidFill>
                  <a:srgbClr val="FF0000"/>
                </a:solidFill>
                <a:latin typeface="Arial" charset="0"/>
                <a:ea typeface="DejaVu Sans" charset="0"/>
                <a:cs typeface="DejaVu Sans" charset="0"/>
              </a:rPr>
              <a:t> </a:t>
            </a:r>
            <a:r>
              <a:rPr lang="en-US" sz="2000" baseline="0" dirty="0" err="1" smtClean="0">
                <a:solidFill>
                  <a:srgbClr val="FF0000"/>
                </a:solidFill>
                <a:latin typeface="Arial" charset="0"/>
                <a:ea typeface="DejaVu Sans" charset="0"/>
                <a:cs typeface="DejaVu Sans" charset="0"/>
              </a:rPr>
              <a:t>Padhy</a:t>
            </a:r>
            <a:r>
              <a:rPr lang="en-US" sz="2000" dirty="0" smtClean="0">
                <a:solidFill>
                  <a:srgbClr val="FF0000"/>
                </a:solidFill>
                <a:latin typeface="Arial" charset="0"/>
                <a:ea typeface="DejaVu Sans" charset="0"/>
                <a:cs typeface="DejaVu Sans" charset="0"/>
              </a:rPr>
              <a:t> (CSE201910471) &amp; </a:t>
            </a:r>
            <a:r>
              <a:rPr lang="en-US" sz="2000" dirty="0" err="1" smtClean="0">
                <a:solidFill>
                  <a:srgbClr val="FF0000"/>
                </a:solidFill>
                <a:latin typeface="Arial" charset="0"/>
                <a:ea typeface="DejaVu Sans" charset="0"/>
                <a:cs typeface="DejaVu Sans" charset="0"/>
              </a:rPr>
              <a:t>Sadi</a:t>
            </a:r>
            <a:r>
              <a:rPr lang="en-US" sz="2000" baseline="0" dirty="0" smtClean="0">
                <a:solidFill>
                  <a:srgbClr val="FF0000"/>
                </a:solidFill>
                <a:latin typeface="Arial" charset="0"/>
                <a:ea typeface="DejaVu Sans" charset="0"/>
                <a:cs typeface="DejaVu Sans" charset="0"/>
              </a:rPr>
              <a:t> </a:t>
            </a:r>
            <a:r>
              <a:rPr lang="en-US" sz="2000" baseline="0" dirty="0" err="1" smtClean="0">
                <a:solidFill>
                  <a:srgbClr val="FF0000"/>
                </a:solidFill>
                <a:latin typeface="Arial" charset="0"/>
                <a:ea typeface="DejaVu Sans" charset="0"/>
                <a:cs typeface="DejaVu Sans" charset="0"/>
              </a:rPr>
              <a:t>Tarun</a:t>
            </a:r>
            <a:r>
              <a:rPr lang="en-US" sz="2000" baseline="0" dirty="0" smtClean="0">
                <a:solidFill>
                  <a:srgbClr val="FF0000"/>
                </a:solidFill>
                <a:latin typeface="Arial" charset="0"/>
                <a:ea typeface="DejaVu Sans" charset="0"/>
                <a:cs typeface="DejaVu Sans" charset="0"/>
              </a:rPr>
              <a:t> Kumar Reddy </a:t>
            </a:r>
            <a:r>
              <a:rPr lang="en-US" sz="2000" dirty="0" smtClean="0">
                <a:solidFill>
                  <a:srgbClr val="FF0000"/>
                </a:solidFill>
                <a:latin typeface="Arial" charset="0"/>
                <a:ea typeface="DejaVu Sans" charset="0"/>
                <a:cs typeface="DejaVu Sans" charset="0"/>
              </a:rPr>
              <a:t>(CSE201940492)</a:t>
            </a:r>
            <a:endParaRPr lang="en-US" sz="2000" dirty="0">
              <a:solidFill>
                <a:srgbClr val="FF0000"/>
              </a:solidFill>
              <a:latin typeface="Arial" charset="0"/>
              <a:ea typeface="DejaVu Sans" charset="0"/>
              <a:cs typeface="DejaVu Sans" charset="0"/>
            </a:endParaRPr>
          </a:p>
        </p:txBody>
      </p:sp>
    </p:spTree>
  </p:cSld>
  <p:clrMap bg1="lt1" tx1="dk1" bg2="dk2" tx2="lt2" accent1="accent1" accent2="accent2" accent3="accent3" accent4="accent4" accent5="accent5" accent6="accent6" hlink="hlink" folHlink="folHlink"/>
  <p:sldLayoutIdLst>
    <p:sldLayoutId id="2147483662" r:id="rId1"/>
    <p:sldLayoutId id="2147483665" r:id="rId2"/>
    <p:sldLayoutId id="2147483666" r:id="rId3"/>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1pPr>
      <a:lvl2pPr lvl="1"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2pPr>
      <a:lvl3pPr lvl="2"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3pPr>
      <a:lvl4pPr lvl="3"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4pPr>
      <a:lvl5pPr lvl="4"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342900" indent="-3429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1pPr>
      <a:lvl2pPr marL="742950" lvl="1" indent="-28575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2pPr>
      <a:lvl3pPr marL="1143000" lvl="2" indent="-2286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3pPr>
      <a:lvl4pPr marL="1600200" lvl="3" indent="-2286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4pPr>
      <a:lvl5pPr marL="2057400" lvl="4" indent="-2286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711015" y="1600200"/>
            <a:ext cx="11477810" cy="533400"/>
          </a:xfrm>
          <a:prstGeom prst="rect">
            <a:avLst/>
          </a:prstGeom>
          <a:noFill/>
          <a:ln w="9525" cap="flat">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3600" b="1" dirty="0" smtClean="0">
                <a:solidFill>
                  <a:srgbClr val="3333CC"/>
                </a:solidFill>
                <a:ea typeface="DejaVu Sans" charset="0"/>
                <a:cs typeface="DejaVu Sans" charset="0"/>
              </a:rPr>
              <a:t>Design of one GTS allocation technique for DSME network</a:t>
            </a:r>
            <a:endParaRPr lang="en-US" sz="3600" b="1" dirty="0" smtClean="0">
              <a:solidFill>
                <a:srgbClr val="3333CC"/>
              </a:solidFill>
              <a:ea typeface="DejaVu Sans" charset="0"/>
              <a:cs typeface="DejaVu Sans" charset="0"/>
            </a:endParaRP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smtClean="0">
              <a:solidFill>
                <a:schemeClr val="tx1"/>
              </a:solidFill>
              <a:ea typeface="DejaVu Sans" charset="0"/>
              <a:cs typeface="DejaVu Sans" charset="0"/>
            </a:endParaRP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chemeClr val="tx1"/>
                </a:solidFill>
                <a:ea typeface="DejaVu Sans" charset="0"/>
                <a:cs typeface="DejaVu Sans" charset="0"/>
              </a:rPr>
              <a:t>Project ID:26240</a:t>
            </a:r>
            <a:endParaRPr lang="en-US" b="1" dirty="0">
              <a:solidFill>
                <a:schemeClr val="tx1"/>
              </a:solidFill>
              <a:ea typeface="DejaVu Sans" charset="0"/>
              <a:cs typeface="DejaVu Sans" charset="0"/>
            </a:endParaRPr>
          </a:p>
        </p:txBody>
      </p:sp>
      <p:sp>
        <p:nvSpPr>
          <p:cNvPr id="3074" name="Text Box 2"/>
          <p:cNvSpPr txBox="1">
            <a:spLocks noChangeArrowheads="1"/>
          </p:cNvSpPr>
          <p:nvPr/>
        </p:nvSpPr>
        <p:spPr bwMode="auto">
          <a:xfrm>
            <a:off x="1141412" y="4358390"/>
            <a:ext cx="3962400" cy="899410"/>
          </a:xfrm>
          <a:prstGeom prst="rect">
            <a:avLst/>
          </a:prstGeom>
          <a:noFill/>
          <a:ln w="9525" cap="flat">
            <a:noFill/>
            <a:round/>
            <a:headEnd/>
            <a:tailEnd/>
          </a:ln>
          <a:effectLst/>
        </p:spPr>
        <p:txBody>
          <a:bodyPr/>
          <a:lstStyle/>
          <a:p>
            <a:pP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smtClean="0">
                <a:solidFill>
                  <a:srgbClr val="000000"/>
                </a:solidFill>
                <a:ea typeface="DejaVu Sans" charset="0"/>
                <a:cs typeface="DejaVu Sans" charset="0"/>
              </a:rPr>
              <a:t>Student 1: </a:t>
            </a:r>
            <a:r>
              <a:rPr lang="en-US" sz="2000" b="1" dirty="0" err="1" smtClean="0">
                <a:solidFill>
                  <a:srgbClr val="000000"/>
                </a:solidFill>
                <a:ea typeface="DejaVu Sans" charset="0"/>
                <a:cs typeface="DejaVu Sans" charset="0"/>
              </a:rPr>
              <a:t>Bhabani</a:t>
            </a:r>
            <a:r>
              <a:rPr lang="en-US" sz="2000" b="1" dirty="0" smtClean="0">
                <a:solidFill>
                  <a:srgbClr val="000000"/>
                </a:solidFill>
                <a:ea typeface="DejaVu Sans" charset="0"/>
                <a:cs typeface="DejaVu Sans" charset="0"/>
              </a:rPr>
              <a:t> </a:t>
            </a:r>
            <a:r>
              <a:rPr lang="en-US" sz="2000" b="1" dirty="0" err="1" smtClean="0">
                <a:solidFill>
                  <a:srgbClr val="000000"/>
                </a:solidFill>
                <a:ea typeface="DejaVu Sans" charset="0"/>
                <a:cs typeface="DejaVu Sans" charset="0"/>
              </a:rPr>
              <a:t>Sankar</a:t>
            </a:r>
            <a:r>
              <a:rPr lang="en-US" sz="2000" b="1" dirty="0" smtClean="0">
                <a:solidFill>
                  <a:srgbClr val="000000"/>
                </a:solidFill>
                <a:ea typeface="DejaVu Sans" charset="0"/>
                <a:cs typeface="DejaVu Sans" charset="0"/>
              </a:rPr>
              <a:t> </a:t>
            </a:r>
            <a:r>
              <a:rPr lang="en-US" sz="2000" b="1" dirty="0" err="1" smtClean="0">
                <a:solidFill>
                  <a:srgbClr val="000000"/>
                </a:solidFill>
                <a:ea typeface="DejaVu Sans" charset="0"/>
                <a:cs typeface="DejaVu Sans" charset="0"/>
              </a:rPr>
              <a:t>Padhy</a:t>
            </a:r>
            <a:r>
              <a:rPr lang="en-US" sz="2000" b="1" dirty="0" smtClean="0">
                <a:solidFill>
                  <a:srgbClr val="000000"/>
                </a:solidFill>
                <a:ea typeface="DejaVu Sans" charset="0"/>
                <a:cs typeface="DejaVu Sans" charset="0"/>
              </a:rPr>
              <a:t>                      Roll</a:t>
            </a:r>
            <a:r>
              <a:rPr lang="en-US" sz="2000" b="1" dirty="0">
                <a:solidFill>
                  <a:srgbClr val="000000"/>
                </a:solidFill>
                <a:ea typeface="DejaVu Sans" charset="0"/>
                <a:cs typeface="DejaVu Sans" charset="0"/>
              </a:rPr>
              <a:t> </a:t>
            </a:r>
            <a:r>
              <a:rPr lang="en-US" sz="2000" b="1" dirty="0" smtClean="0">
                <a:solidFill>
                  <a:srgbClr val="000000"/>
                </a:solidFill>
                <a:ea typeface="DejaVu Sans" charset="0"/>
                <a:cs typeface="DejaVu Sans" charset="0"/>
              </a:rPr>
              <a:t>No: CSE201910471</a:t>
            </a:r>
          </a:p>
        </p:txBody>
      </p:sp>
      <p:pic>
        <p:nvPicPr>
          <p:cNvPr id="3075" name="Picture 3"/>
          <p:cNvPicPr>
            <a:picLocks noChangeAspect="1" noChangeArrowheads="1"/>
          </p:cNvPicPr>
          <p:nvPr/>
        </p:nvPicPr>
        <p:blipFill>
          <a:blip r:embed="rId3" cstate="print"/>
          <a:srcRect/>
          <a:stretch>
            <a:fillRect/>
          </a:stretch>
        </p:blipFill>
        <p:spPr bwMode="auto">
          <a:xfrm>
            <a:off x="5408612" y="2743200"/>
            <a:ext cx="1893013" cy="1066800"/>
          </a:xfrm>
          <a:prstGeom prst="rect">
            <a:avLst/>
          </a:prstGeom>
          <a:noFill/>
          <a:ln w="9525" cap="flat">
            <a:noFill/>
            <a:round/>
            <a:headEnd/>
            <a:tailEnd/>
          </a:ln>
          <a:effectLst/>
        </p:spPr>
      </p:pic>
      <p:sp>
        <p:nvSpPr>
          <p:cNvPr id="5" name="Text Box 2"/>
          <p:cNvSpPr txBox="1">
            <a:spLocks noChangeArrowheads="1"/>
          </p:cNvSpPr>
          <p:nvPr/>
        </p:nvSpPr>
        <p:spPr bwMode="auto">
          <a:xfrm>
            <a:off x="7161212" y="4343400"/>
            <a:ext cx="4267200" cy="665785"/>
          </a:xfrm>
          <a:prstGeom prst="rect">
            <a:avLst/>
          </a:prstGeom>
          <a:noFill/>
          <a:ln w="9525" cap="flat">
            <a:noFill/>
            <a:round/>
            <a:headEnd/>
            <a:tailEnd/>
          </a:ln>
          <a:effectLst/>
        </p:spPr>
        <p:txBody>
          <a:bodyPr/>
          <a:lstStyle/>
          <a:p>
            <a:pP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smtClean="0">
                <a:solidFill>
                  <a:srgbClr val="000000"/>
                </a:solidFill>
                <a:ea typeface="DejaVu Sans" charset="0"/>
                <a:cs typeface="DejaVu Sans" charset="0"/>
              </a:rPr>
              <a:t>Student 2: </a:t>
            </a:r>
            <a:r>
              <a:rPr lang="en-US" sz="2000" b="1" dirty="0" err="1" smtClean="0">
                <a:solidFill>
                  <a:srgbClr val="000000"/>
                </a:solidFill>
                <a:ea typeface="DejaVu Sans" charset="0"/>
                <a:cs typeface="DejaVu Sans" charset="0"/>
              </a:rPr>
              <a:t>Sadi</a:t>
            </a:r>
            <a:r>
              <a:rPr lang="en-US" sz="2000" b="1" dirty="0" smtClean="0">
                <a:solidFill>
                  <a:srgbClr val="000000"/>
                </a:solidFill>
                <a:ea typeface="DejaVu Sans" charset="0"/>
                <a:cs typeface="DejaVu Sans" charset="0"/>
              </a:rPr>
              <a:t> </a:t>
            </a:r>
            <a:r>
              <a:rPr lang="en-US" sz="2000" b="1" dirty="0" err="1" smtClean="0">
                <a:solidFill>
                  <a:srgbClr val="000000"/>
                </a:solidFill>
                <a:ea typeface="DejaVu Sans" charset="0"/>
                <a:cs typeface="DejaVu Sans" charset="0"/>
              </a:rPr>
              <a:t>Tarun</a:t>
            </a:r>
            <a:r>
              <a:rPr lang="en-US" sz="2000" b="1" dirty="0" smtClean="0">
                <a:solidFill>
                  <a:srgbClr val="000000"/>
                </a:solidFill>
                <a:ea typeface="DejaVu Sans" charset="0"/>
                <a:cs typeface="DejaVu Sans" charset="0"/>
              </a:rPr>
              <a:t> Kumar Reddy                       </a:t>
            </a:r>
            <a:endParaRPr lang="en-US" sz="2000" b="1" dirty="0">
              <a:solidFill>
                <a:srgbClr val="000000"/>
              </a:solidFill>
              <a:ea typeface="DejaVu Sans" charset="0"/>
              <a:cs typeface="DejaVu Sans" charset="0"/>
            </a:endParaRPr>
          </a:p>
          <a:p>
            <a:pP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ea typeface="DejaVu Sans" charset="0"/>
                <a:cs typeface="DejaVu Sans" charset="0"/>
              </a:rPr>
              <a:t>Roll No: </a:t>
            </a:r>
            <a:r>
              <a:rPr lang="en-US" sz="2000" b="1" dirty="0" smtClean="0">
                <a:solidFill>
                  <a:srgbClr val="000000"/>
                </a:solidFill>
                <a:ea typeface="DejaVu Sans" charset="0"/>
                <a:cs typeface="DejaVu Sans" charset="0"/>
              </a:rPr>
              <a:t>CSE201940492</a:t>
            </a:r>
            <a:endParaRPr lang="en-US" sz="2000" b="1" dirty="0">
              <a:solidFill>
                <a:srgbClr val="000000"/>
              </a:solidFill>
              <a:ea typeface="DejaVu Sans" charset="0"/>
              <a:cs typeface="DejaVu Sans" charset="0"/>
            </a:endParaRP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dirty="0">
              <a:solidFill>
                <a:srgbClr val="0000FF"/>
              </a:solidFill>
              <a:ea typeface="DejaVu Sans" charset="0"/>
              <a:cs typeface="DejaVu Sans" charset="0"/>
            </a:endParaRPr>
          </a:p>
          <a:p>
            <a:pPr algn="ctr" eaLnBrk="1" hangingPunct="1">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0000FF"/>
              </a:solidFill>
              <a:ea typeface="DejaVu Sans" charset="0"/>
              <a:cs typeface="DejaVu Sans" charset="0"/>
            </a:endParaRPr>
          </a:p>
        </p:txBody>
      </p:sp>
      <p:sp>
        <p:nvSpPr>
          <p:cNvPr id="2" name="Rectangle 1"/>
          <p:cNvSpPr/>
          <p:nvPr/>
        </p:nvSpPr>
        <p:spPr>
          <a:xfrm>
            <a:off x="6018212" y="3810000"/>
            <a:ext cx="543739" cy="461665"/>
          </a:xfrm>
          <a:prstGeom prst="rect">
            <a:avLst/>
          </a:prstGeom>
        </p:spPr>
        <p:txBody>
          <a:bodyPr wrap="none">
            <a:spAutoFit/>
          </a:bodyPr>
          <a:lstStyle/>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ea typeface="DejaVu Sans" charset="0"/>
                <a:cs typeface="DejaVu Sans" charset="0"/>
              </a:rPr>
              <a:t>By</a:t>
            </a:r>
          </a:p>
        </p:txBody>
      </p:sp>
      <p:sp>
        <p:nvSpPr>
          <p:cNvPr id="7" name="Text Box 2"/>
          <p:cNvSpPr txBox="1">
            <a:spLocks noChangeArrowheads="1"/>
          </p:cNvSpPr>
          <p:nvPr/>
        </p:nvSpPr>
        <p:spPr bwMode="auto">
          <a:xfrm>
            <a:off x="379412" y="5410200"/>
            <a:ext cx="11477810" cy="945357"/>
          </a:xfrm>
          <a:prstGeom prst="rect">
            <a:avLst/>
          </a:prstGeom>
          <a:noFill/>
          <a:ln w="9525" cap="flat">
            <a:noFill/>
            <a:round/>
            <a:headEnd/>
            <a:tailEnd/>
          </a:ln>
          <a:effectLst/>
        </p:spPr>
        <p:txBody>
          <a:bodyPr/>
          <a:lstStyle/>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i="1" dirty="0" smtClean="0">
                <a:solidFill>
                  <a:srgbClr val="0000CC"/>
                </a:solidFill>
                <a:ea typeface="DejaVu Sans" charset="0"/>
                <a:cs typeface="DejaVu Sans" charset="0"/>
              </a:rPr>
              <a:t>Under </a:t>
            </a:r>
            <a:r>
              <a:rPr lang="en-US" sz="2800" i="1" dirty="0">
                <a:solidFill>
                  <a:srgbClr val="0000CC"/>
                </a:solidFill>
                <a:ea typeface="DejaVu Sans" charset="0"/>
                <a:cs typeface="DejaVu Sans" charset="0"/>
              </a:rPr>
              <a:t>the guidance of</a:t>
            </a: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dirty="0" smtClean="0">
                <a:solidFill>
                  <a:schemeClr val="tx1"/>
                </a:solidFill>
                <a:ea typeface="DejaVu Sans" charset="0"/>
                <a:cs typeface="DejaVu Sans" charset="0"/>
              </a:rPr>
              <a:t>Prof. </a:t>
            </a:r>
            <a:r>
              <a:rPr lang="en-US" sz="2800" b="1" dirty="0" err="1" smtClean="0">
                <a:solidFill>
                  <a:schemeClr val="tx1"/>
                </a:solidFill>
                <a:ea typeface="DejaVu Sans" charset="0"/>
                <a:cs typeface="DejaVu Sans" charset="0"/>
              </a:rPr>
              <a:t>Sudhir</a:t>
            </a:r>
            <a:r>
              <a:rPr lang="en-US" sz="2800" b="1" dirty="0" smtClean="0">
                <a:solidFill>
                  <a:schemeClr val="tx1"/>
                </a:solidFill>
                <a:ea typeface="DejaVu Sans" charset="0"/>
                <a:cs typeface="DejaVu Sans" charset="0"/>
              </a:rPr>
              <a:t> </a:t>
            </a:r>
            <a:r>
              <a:rPr lang="en-US" sz="2800" b="1" dirty="0" err="1" smtClean="0">
                <a:solidFill>
                  <a:schemeClr val="tx1"/>
                </a:solidFill>
                <a:ea typeface="DejaVu Sans" charset="0"/>
                <a:cs typeface="DejaVu Sans" charset="0"/>
              </a:rPr>
              <a:t>Ranjan</a:t>
            </a:r>
            <a:r>
              <a:rPr lang="en-US" sz="2800" b="1" dirty="0" smtClean="0">
                <a:solidFill>
                  <a:schemeClr val="tx1"/>
                </a:solidFill>
                <a:ea typeface="DejaVu Sans" charset="0"/>
                <a:cs typeface="DejaVu Sans" charset="0"/>
              </a:rPr>
              <a:t> </a:t>
            </a:r>
            <a:r>
              <a:rPr lang="en-US" sz="2800" b="1" dirty="0" err="1" smtClean="0">
                <a:solidFill>
                  <a:schemeClr val="tx1"/>
                </a:solidFill>
                <a:ea typeface="DejaVu Sans" charset="0"/>
                <a:cs typeface="DejaVu Sans" charset="0"/>
              </a:rPr>
              <a:t>Pattanaik</a:t>
            </a:r>
            <a:endParaRPr lang="en-US" sz="2800" b="1" dirty="0">
              <a:solidFill>
                <a:schemeClr val="tx1"/>
              </a:solidFill>
              <a:ea typeface="DejaVu Sans" charset="0"/>
              <a:cs typeface="DejaVu Sans" charset="0"/>
            </a:endParaRPr>
          </a:p>
          <a:p>
            <a:pPr algn="ctr" eaLnBrk="1" hangingPunct="1">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i="1" dirty="0">
              <a:solidFill>
                <a:srgbClr val="0000FF"/>
              </a:solidFill>
              <a:ea typeface="DejaVu Sans" charset="0"/>
              <a:cs typeface="DejaVu Sans" charset="0"/>
            </a:endParaRPr>
          </a:p>
        </p:txBody>
      </p:sp>
      <p:pic>
        <p:nvPicPr>
          <p:cNvPr id="3" name="Picture 2"/>
          <p:cNvPicPr>
            <a:picLocks noChangeAspect="1"/>
          </p:cNvPicPr>
          <p:nvPr/>
        </p:nvPicPr>
        <p:blipFill>
          <a:blip r:embed="rId4" cstate="print"/>
          <a:stretch>
            <a:fillRect/>
          </a:stretch>
        </p:blipFill>
        <p:spPr>
          <a:xfrm>
            <a:off x="1685315" y="2343002"/>
            <a:ext cx="2076598" cy="2076598"/>
          </a:xfrm>
          <a:prstGeom prst="rect">
            <a:avLst/>
          </a:prstGeom>
        </p:spPr>
      </p:pic>
      <p:pic>
        <p:nvPicPr>
          <p:cNvPr id="10" name="Picture 9"/>
          <p:cNvPicPr>
            <a:picLocks noChangeAspect="1"/>
          </p:cNvPicPr>
          <p:nvPr/>
        </p:nvPicPr>
        <p:blipFill>
          <a:blip r:embed="rId5" cstate="print"/>
          <a:stretch>
            <a:fillRect/>
          </a:stretch>
        </p:blipFill>
        <p:spPr>
          <a:xfrm>
            <a:off x="8334038" y="2266802"/>
            <a:ext cx="2073949" cy="2076598"/>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Throughput Graph</a:t>
            </a:r>
            <a:endParaRPr lang="en-US" dirty="0"/>
          </a:p>
        </p:txBody>
      </p:sp>
      <p:pic>
        <p:nvPicPr>
          <p:cNvPr id="6" name="Content Placeholder 5" descr="Throughput.png"/>
          <p:cNvPicPr>
            <a:picLocks noGrp="1" noChangeAspect="1"/>
          </p:cNvPicPr>
          <p:nvPr>
            <p:ph idx="1"/>
          </p:nvPr>
        </p:nvPicPr>
        <p:blipFill>
          <a:blip r:embed="rId2"/>
          <a:stretch>
            <a:fillRect/>
          </a:stretch>
        </p:blipFill>
        <p:spPr>
          <a:xfrm>
            <a:off x="4104058" y="1117600"/>
            <a:ext cx="4480771" cy="5311775"/>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Delay Graph</a:t>
            </a:r>
            <a:endParaRPr lang="en-US" dirty="0"/>
          </a:p>
        </p:txBody>
      </p:sp>
      <p:pic>
        <p:nvPicPr>
          <p:cNvPr id="4" name="Content Placeholder 3" descr="Delay.png"/>
          <p:cNvPicPr>
            <a:picLocks noGrp="1" noChangeAspect="1"/>
          </p:cNvPicPr>
          <p:nvPr>
            <p:ph idx="1"/>
          </p:nvPr>
        </p:nvPicPr>
        <p:blipFill>
          <a:blip r:embed="rId2"/>
          <a:stretch>
            <a:fillRect/>
          </a:stretch>
        </p:blipFill>
        <p:spPr>
          <a:xfrm>
            <a:off x="3818681" y="1117600"/>
            <a:ext cx="5051525" cy="5311775"/>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Energy Consumption Graph</a:t>
            </a:r>
            <a:endParaRPr lang="en-US" dirty="0"/>
          </a:p>
        </p:txBody>
      </p:sp>
      <p:pic>
        <p:nvPicPr>
          <p:cNvPr id="4" name="Content Placeholder 3" descr="energy.png"/>
          <p:cNvPicPr>
            <a:picLocks noGrp="1" noChangeAspect="1"/>
          </p:cNvPicPr>
          <p:nvPr>
            <p:ph idx="1"/>
          </p:nvPr>
        </p:nvPicPr>
        <p:blipFill>
          <a:blip r:embed="rId2"/>
          <a:stretch>
            <a:fillRect/>
          </a:stretch>
        </p:blipFill>
        <p:spPr>
          <a:xfrm>
            <a:off x="4105101" y="1117600"/>
            <a:ext cx="4478686" cy="5311775"/>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pPr lvl="0"/>
            <a:r>
              <a:rPr lang="en-US" dirty="0" smtClean="0"/>
              <a:t>The choice of MAC protocol depends on the requirements of the application and the constraints of the network. If the application requires low latency and high responsiveness and the network is relatively small, CSMA/CA can be a good choice. However, if the network is large and requires reliable and collision-free communication, DSME may be a better choice.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smtClean="0"/>
              <a:t>Reference</a:t>
            </a:r>
            <a:endParaRPr lang="en-US" dirty="0"/>
          </a:p>
        </p:txBody>
      </p:sp>
      <p:sp>
        <p:nvSpPr>
          <p:cNvPr id="3" name="Content Placeholder 2"/>
          <p:cNvSpPr>
            <a:spLocks noGrp="1"/>
          </p:cNvSpPr>
          <p:nvPr>
            <p:ph idx="1"/>
          </p:nvPr>
        </p:nvSpPr>
        <p:spPr/>
        <p:txBody>
          <a:bodyPr/>
          <a:lstStyle/>
          <a:p>
            <a:pPr lvl="0"/>
            <a:r>
              <a:rPr lang="en-US" sz="1800" dirty="0" err="1" smtClean="0"/>
              <a:t>Raza</a:t>
            </a:r>
            <a:r>
              <a:rPr lang="en-US" sz="1800" dirty="0" smtClean="0"/>
              <a:t>, S., </a:t>
            </a:r>
            <a:r>
              <a:rPr lang="en-US" sz="1800" dirty="0" err="1" smtClean="0"/>
              <a:t>Kulkarni</a:t>
            </a:r>
            <a:r>
              <a:rPr lang="en-US" sz="1800" dirty="0" smtClean="0"/>
              <a:t>, P., &amp; Voigt, T. (2013). Energy-efficient wireless sensor networks: a survey on existing approaches and open research issues. IEEE Communications Surveys &amp; Tutorials, 15(1), 358-386.</a:t>
            </a:r>
          </a:p>
          <a:p>
            <a:pPr lvl="0"/>
            <a:r>
              <a:rPr lang="en-US" sz="1800" dirty="0" smtClean="0"/>
              <a:t>Wang, X., Li, L., Li, Y., &amp; Yu, H. (2017). A survey on MAC protocols for wireless sensor networks. Computer Communications, 109, 36-50.</a:t>
            </a:r>
          </a:p>
          <a:p>
            <a:pPr lvl="0"/>
            <a:r>
              <a:rPr lang="en-US" sz="1800" dirty="0" smtClean="0"/>
              <a:t>Al-</a:t>
            </a:r>
            <a:r>
              <a:rPr lang="en-US" sz="1800" dirty="0" err="1" smtClean="0"/>
              <a:t>Fuqaha</a:t>
            </a:r>
            <a:r>
              <a:rPr lang="en-US" sz="1800" dirty="0" smtClean="0"/>
              <a:t>, A., </a:t>
            </a:r>
            <a:r>
              <a:rPr lang="en-US" sz="1800" dirty="0" err="1" smtClean="0"/>
              <a:t>Guizani</a:t>
            </a:r>
            <a:r>
              <a:rPr lang="en-US" sz="1800" dirty="0" smtClean="0"/>
              <a:t>, M., </a:t>
            </a:r>
            <a:r>
              <a:rPr lang="en-US" sz="1800" dirty="0" err="1" smtClean="0"/>
              <a:t>Mohammadi</a:t>
            </a:r>
            <a:r>
              <a:rPr lang="en-US" sz="1800" dirty="0" smtClean="0"/>
              <a:t>, M., </a:t>
            </a:r>
            <a:r>
              <a:rPr lang="en-US" sz="1800" dirty="0" err="1" smtClean="0"/>
              <a:t>Aledhari</a:t>
            </a:r>
            <a:r>
              <a:rPr lang="en-US" sz="1800" dirty="0" smtClean="0"/>
              <a:t>, M., &amp; </a:t>
            </a:r>
            <a:r>
              <a:rPr lang="en-US" sz="1800" dirty="0" err="1" smtClean="0"/>
              <a:t>Ayyash</a:t>
            </a:r>
            <a:r>
              <a:rPr lang="en-US" sz="1800" dirty="0" smtClean="0"/>
              <a:t>, M. (2015). Internet of things: A survey on enabling technologies, protocols, and applications. IEEE Communications Surveys &amp; Tutorials, 17(4), 2347-2376.</a:t>
            </a:r>
          </a:p>
          <a:p>
            <a:pPr lvl="0"/>
            <a:r>
              <a:rPr lang="en-US" sz="1800" dirty="0" smtClean="0"/>
              <a:t>Montenegro, G., </a:t>
            </a:r>
            <a:r>
              <a:rPr lang="en-US" sz="1800" dirty="0" err="1" smtClean="0"/>
              <a:t>Kushalnagar</a:t>
            </a:r>
            <a:r>
              <a:rPr lang="en-US" sz="1800" dirty="0" smtClean="0"/>
              <a:t>, N., </a:t>
            </a:r>
            <a:r>
              <a:rPr lang="en-US" sz="1800" dirty="0" err="1" smtClean="0"/>
              <a:t>Hui</a:t>
            </a:r>
            <a:r>
              <a:rPr lang="en-US" sz="1800" dirty="0" smtClean="0"/>
              <a:t>, J., &amp; Culler, D. (2013). Transmission of IPv6 packets over IEEE 802.15. 4 networks. RFC 6550.</a:t>
            </a:r>
          </a:p>
          <a:p>
            <a:pPr lvl="0"/>
            <a:r>
              <a:rPr lang="en-US" sz="1800" dirty="0" smtClean="0"/>
              <a:t>IEEE Standard for Low-Rate Wireless Networks, IEEE 802.15. 4-2015.</a:t>
            </a:r>
          </a:p>
          <a:p>
            <a:pPr lvl="0"/>
            <a:r>
              <a:rPr lang="en-US" sz="1800" dirty="0" err="1" smtClean="0"/>
              <a:t>Österlind</a:t>
            </a:r>
            <a:r>
              <a:rPr lang="en-US" sz="1800" dirty="0" smtClean="0"/>
              <a:t>, F., </a:t>
            </a:r>
            <a:r>
              <a:rPr lang="en-US" sz="1800" dirty="0" err="1" smtClean="0"/>
              <a:t>Dunkels</a:t>
            </a:r>
            <a:r>
              <a:rPr lang="en-US" sz="1800" dirty="0" smtClean="0"/>
              <a:t>, A., &amp; Eriksson, J. (2006). Cross-layer optimization of packet retries for energy-efficient wireless sensor networks. ACM Transactions on Sensor Networks (TOSN), 2(3), 371-384.</a:t>
            </a:r>
          </a:p>
          <a:p>
            <a:pPr lvl="0"/>
            <a:r>
              <a:rPr lang="en-US" sz="1800" dirty="0" err="1" smtClean="0"/>
              <a:t>Gao</a:t>
            </a:r>
            <a:r>
              <a:rPr lang="en-US" sz="1800" dirty="0" smtClean="0"/>
              <a:t>, X., Huang, Y., &amp; </a:t>
            </a:r>
            <a:r>
              <a:rPr lang="en-US" sz="1800" dirty="0" err="1" smtClean="0"/>
              <a:t>Qian</a:t>
            </a:r>
            <a:r>
              <a:rPr lang="en-US" sz="1800" dirty="0" smtClean="0"/>
              <a:t>, Y. (2015). A survey of deterministic and probabilistic medium access control protocols for wireless sensor networks. Journal of Network and Computer Applications, 50, 126-139.</a:t>
            </a:r>
          </a:p>
          <a:p>
            <a:pPr lvl="0"/>
            <a:endParaRPr lang="en-US" sz="1800" dirty="0" smtClean="0"/>
          </a:p>
          <a:p>
            <a:endParaRPr lang="en-US" sz="1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711015" y="2644776"/>
            <a:ext cx="11173090" cy="1470025"/>
          </a:xfrm>
        </p:spPr>
        <p:txBody>
          <a:bodyPr/>
          <a:lstStyle/>
          <a:p>
            <a:pPr algn="r"/>
            <a:r>
              <a:rPr lang="en-US" sz="9600" dirty="0" smtClean="0">
                <a:solidFill>
                  <a:srgbClr val="C00000"/>
                </a:solidFill>
              </a:rPr>
              <a:t>Thank You</a:t>
            </a:r>
            <a:endParaRPr lang="en-US" sz="9600" dirty="0">
              <a:solidFill>
                <a:srgbClr val="C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732176" y="1319213"/>
            <a:ext cx="10868369" cy="4724400"/>
          </a:xfrm>
          <a:prstGeom prst="rect">
            <a:avLst/>
          </a:prstGeom>
          <a:noFill/>
          <a:ln w="9525" cap="flat">
            <a:noFill/>
            <a:round/>
            <a:headEnd/>
            <a:tailEnd/>
          </a:ln>
          <a:effectLst/>
        </p:spPr>
        <p:txBody>
          <a:bodyPr/>
          <a:lstStyle/>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smtClean="0">
              <a:solidFill>
                <a:srgbClr val="000000"/>
              </a:solidFill>
              <a:cs typeface="Times New Roman" pitchFamily="16" charset="0"/>
            </a:endParaRPr>
          </a:p>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smtClean="0">
              <a:solidFill>
                <a:srgbClr val="000000"/>
              </a:solidFill>
              <a:cs typeface="Times New Roman" pitchFamily="16" charset="0"/>
            </a:endParaRPr>
          </a:p>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smtClean="0">
              <a:solidFill>
                <a:srgbClr val="000000"/>
              </a:solidFill>
              <a:cs typeface="Times New Roman" pitchFamily="16" charset="0"/>
            </a:endParaRPr>
          </a:p>
          <a:p>
            <a:pPr marL="341313" indent="-341313" eaLnBrk="1" hangingPunct="1">
              <a:lnSpc>
                <a:spcPct val="150000"/>
              </a:lnSpc>
              <a:spcBef>
                <a:spcPts val="600"/>
              </a:spcBef>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a:solidFill>
                <a:srgbClr val="000000"/>
              </a:solidFill>
              <a:cs typeface="Times New Roman" pitchFamily="16" charset="0"/>
            </a:endParaRPr>
          </a:p>
        </p:txBody>
      </p:sp>
      <p:sp>
        <p:nvSpPr>
          <p:cNvPr id="5" name="Title 4"/>
          <p:cNvSpPr>
            <a:spLocks noGrp="1"/>
          </p:cNvSpPr>
          <p:nvPr>
            <p:ph type="title"/>
          </p:nvPr>
        </p:nvSpPr>
        <p:spPr/>
        <p:txBody>
          <a:bodyPr/>
          <a:lstStyle/>
          <a:p>
            <a:r>
              <a:rPr lang="en-IN" dirty="0" smtClean="0"/>
              <a:t>Contents</a:t>
            </a:r>
            <a:endParaRPr lang="en-US" dirty="0"/>
          </a:p>
        </p:txBody>
      </p:sp>
      <p:sp>
        <p:nvSpPr>
          <p:cNvPr id="6" name="Content Placeholder 5"/>
          <p:cNvSpPr>
            <a:spLocks noGrp="1"/>
          </p:cNvSpPr>
          <p:nvPr>
            <p:ph idx="1"/>
          </p:nvPr>
        </p:nvSpPr>
        <p:spPr/>
        <p:txBody>
          <a:bodyPr/>
          <a:lstStyle/>
          <a:p>
            <a:pPr marL="508000" indent="-508000"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dirty="0" smtClean="0">
                <a:cs typeface="Times New Roman" pitchFamily="16" charset="0"/>
              </a:rPr>
              <a:t>Problem Statement</a:t>
            </a:r>
          </a:p>
          <a:p>
            <a:pPr marL="508000" indent="-508000"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dirty="0" smtClean="0"/>
              <a:t>Objective</a:t>
            </a:r>
          </a:p>
          <a:p>
            <a:pPr marL="508000" indent="-508000"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dirty="0" smtClean="0">
                <a:cs typeface="Times New Roman" pitchFamily="16" charset="0"/>
              </a:rPr>
              <a:t>Introduction</a:t>
            </a:r>
          </a:p>
          <a:p>
            <a:r>
              <a:rPr lang="en-IN" sz="2000" dirty="0" smtClean="0"/>
              <a:t>CSMA/CA Procedure</a:t>
            </a:r>
          </a:p>
          <a:p>
            <a:r>
              <a:rPr lang="en-IN" sz="2000" smtClean="0"/>
              <a:t>DSME Procedure</a:t>
            </a:r>
            <a:endParaRPr lang="en-IN" sz="2000" dirty="0" smtClean="0"/>
          </a:p>
          <a:p>
            <a:r>
              <a:rPr lang="en-IN" sz="2000" dirty="0" smtClean="0"/>
              <a:t>Design of .Ned file</a:t>
            </a:r>
          </a:p>
          <a:p>
            <a:r>
              <a:rPr lang="en-IN" sz="2000" dirty="0" smtClean="0"/>
              <a:t>Output</a:t>
            </a:r>
          </a:p>
          <a:p>
            <a:r>
              <a:rPr lang="en-IN" sz="2000" dirty="0" smtClean="0"/>
              <a:t>Graphs</a:t>
            </a:r>
          </a:p>
          <a:p>
            <a:r>
              <a:rPr lang="en-IN" sz="2000" dirty="0" smtClean="0"/>
              <a:t>Conclusion</a:t>
            </a:r>
          </a:p>
          <a:p>
            <a:r>
              <a:rPr lang="en-US" sz="2000" dirty="0" smtClean="0"/>
              <a:t>Reference</a:t>
            </a:r>
            <a:endParaRPr lang="en-US" sz="20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US" dirty="0"/>
          </a:p>
        </p:txBody>
      </p:sp>
      <p:sp>
        <p:nvSpPr>
          <p:cNvPr id="3" name="Content Placeholder 2"/>
          <p:cNvSpPr>
            <a:spLocks noGrp="1"/>
          </p:cNvSpPr>
          <p:nvPr>
            <p:ph idx="1"/>
          </p:nvPr>
        </p:nvSpPr>
        <p:spPr/>
        <p:txBody>
          <a:bodyPr/>
          <a:lstStyle/>
          <a:p>
            <a:pPr lvl="0"/>
            <a:r>
              <a:rPr lang="en-US" dirty="0" smtClean="0"/>
              <a:t>Wireless Sensor and Actuator Networks are becoming attractive also for industrial </a:t>
            </a:r>
            <a:r>
              <a:rPr lang="en-US" dirty="0" err="1" smtClean="0"/>
              <a:t>pplictions</a:t>
            </a:r>
            <a:r>
              <a:rPr lang="en-US" dirty="0" smtClean="0"/>
              <a:t>, since recent standardization efforts have introduced significant improvement to reliability and deterministic communication delays.</a:t>
            </a:r>
          </a:p>
          <a:p>
            <a:pPr>
              <a:buNone/>
            </a:pPr>
            <a:r>
              <a:rPr lang="en-US" dirty="0" smtClean="0"/>
              <a:t> </a:t>
            </a:r>
          </a:p>
          <a:p>
            <a:pPr lvl="0"/>
            <a:r>
              <a:rPr lang="en-US" dirty="0" smtClean="0"/>
              <a:t>Among the new defined MAC </a:t>
            </a:r>
            <a:r>
              <a:rPr lang="en-US" dirty="0" err="1" smtClean="0"/>
              <a:t>protocols,Deterministic</a:t>
            </a:r>
            <a:r>
              <a:rPr lang="en-US" dirty="0" smtClean="0"/>
              <a:t> and Synchronous Multi-Channel Extension(DSME)represent the suitable option.</a:t>
            </a:r>
          </a:p>
          <a:p>
            <a:pPr>
              <a:buNone/>
            </a:pPr>
            <a:r>
              <a:rPr lang="en-US" dirty="0" smtClean="0"/>
              <a:t> </a:t>
            </a:r>
          </a:p>
          <a:p>
            <a:pPr lvl="0"/>
            <a:r>
              <a:rPr lang="en-US" dirty="0" smtClean="0"/>
              <a:t>But, Here for Project we have done the implementation of IEEE 802.15.4 CSMA/CA as our network is small and we want high responsiveness while DSME is for large network.</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US" dirty="0"/>
          </a:p>
        </p:txBody>
      </p:sp>
      <p:sp>
        <p:nvSpPr>
          <p:cNvPr id="3" name="Content Placeholder 2"/>
          <p:cNvSpPr>
            <a:spLocks noGrp="1"/>
          </p:cNvSpPr>
          <p:nvPr>
            <p:ph idx="1"/>
          </p:nvPr>
        </p:nvSpPr>
        <p:spPr/>
        <p:txBody>
          <a:bodyPr/>
          <a:lstStyle/>
          <a:p>
            <a:pPr lvl="0"/>
            <a:r>
              <a:rPr lang="en-US" dirty="0" smtClean="0"/>
              <a:t>Our prime objective is to prepare a network based on star topology as a CSMA/CA implementation.</a:t>
            </a:r>
          </a:p>
          <a:p>
            <a:pPr>
              <a:buNone/>
            </a:pPr>
            <a:r>
              <a:rPr lang="en-US" dirty="0" smtClean="0"/>
              <a:t> </a:t>
            </a:r>
          </a:p>
          <a:p>
            <a:pPr lvl="0"/>
            <a:r>
              <a:rPr lang="en-US" dirty="0" smtClean="0"/>
              <a:t>And generate the simulation data upon simulation using OMNET++ 6.0.</a:t>
            </a:r>
          </a:p>
          <a:p>
            <a:pPr>
              <a:buNone/>
            </a:pPr>
            <a:r>
              <a:rPr lang="en-US" dirty="0" smtClean="0"/>
              <a:t> </a:t>
            </a:r>
          </a:p>
          <a:p>
            <a:pPr lvl="0"/>
            <a:r>
              <a:rPr lang="en-US" dirty="0" smtClean="0"/>
              <a:t>And plot the graphs which include throughput, End to end delay, Energy Consumption.</a:t>
            </a:r>
          </a:p>
          <a:p>
            <a:pPr>
              <a:buNone/>
            </a:pPr>
            <a:r>
              <a:rPr lang="en-US" dirty="0" smtClean="0"/>
              <a:t> </a:t>
            </a:r>
          </a:p>
          <a:p>
            <a:pPr lvl="0"/>
            <a:r>
              <a:rPr lang="en-US" dirty="0" smtClean="0"/>
              <a:t>These above mentioned graphs are plotted based on the CSV file generated upon generation of .</a:t>
            </a:r>
            <a:r>
              <a:rPr lang="en-US" dirty="0" err="1" smtClean="0"/>
              <a:t>anf</a:t>
            </a:r>
            <a:r>
              <a:rPr lang="en-US" dirty="0" smtClean="0"/>
              <a:t> file upon </a:t>
            </a:r>
            <a:r>
              <a:rPr lang="en-US" dirty="0" err="1" smtClean="0"/>
              <a:t>exection</a:t>
            </a:r>
            <a:r>
              <a:rPr lang="en-US" dirty="0" smtClean="0"/>
              <a:t> of .</a:t>
            </a:r>
            <a:r>
              <a:rPr lang="en-US" dirty="0" err="1" smtClean="0"/>
              <a:t>vec</a:t>
            </a:r>
            <a:r>
              <a:rPr lang="en-US" dirty="0" smtClean="0"/>
              <a:t> file generated upon simulation of the </a:t>
            </a:r>
            <a:r>
              <a:rPr lang="en-US" dirty="0" err="1" smtClean="0"/>
              <a:t>omnet</a:t>
            </a:r>
            <a:r>
              <a:rPr lang="en-US" dirty="0" smtClean="0"/>
              <a:t>++ project.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idx="1"/>
          </p:nvPr>
        </p:nvSpPr>
        <p:spPr/>
        <p:txBody>
          <a:bodyPr/>
          <a:lstStyle/>
          <a:p>
            <a:pPr lvl="0"/>
            <a:r>
              <a:rPr lang="en-US" sz="1800" dirty="0" smtClean="0"/>
              <a:t>CSMA/CA (Carrier Sense Multiple Access with Collision Avoidance) and DSME (Deterministic and Synchronous Multi-Channel Extension) are both protocol extensions for low-power and </a:t>
            </a:r>
            <a:r>
              <a:rPr lang="en-US" sz="1800" dirty="0" err="1" smtClean="0"/>
              <a:t>lossy</a:t>
            </a:r>
            <a:r>
              <a:rPr lang="en-US" sz="1800" dirty="0" smtClean="0"/>
              <a:t> wireless networks (LLWNs), but they differ in several ways.</a:t>
            </a:r>
          </a:p>
          <a:p>
            <a:pPr lvl="0"/>
            <a:r>
              <a:rPr lang="en-US" sz="1800" dirty="0" smtClean="0"/>
              <a:t>CSMA/CA is a contention-based protocol that allows nodes to compete for the channel by listening for activity and randomly selecting a time slot to transmit. In contrast, DSME is a deterministic protocol that uses time-division multiple access (TDMA) and multiple channels to schedule transmissions and avoid collisions.</a:t>
            </a:r>
          </a:p>
          <a:p>
            <a:pPr lvl="0"/>
            <a:r>
              <a:rPr lang="en-US" sz="1800" dirty="0" smtClean="0"/>
              <a:t>CSMA/CA is commonly used in wireless local area networks (WLANs) and is often implemented in the IEEE 802.11 standard. It is relatively simple to implement and can provide good performance in networks with low to moderate traffic. However, it may not be suitable for applications that require strict latency and reliability guarantees.</a:t>
            </a:r>
          </a:p>
          <a:p>
            <a:pPr lvl="0"/>
            <a:r>
              <a:rPr lang="en-US" sz="1800" dirty="0" smtClean="0"/>
              <a:t>DSME, on the other hand, is specifically designed for LLWNs and provides deterministic and reliable communication through TDMA and multiple channels. It is well-suited for applications that require strict timing and reliability guarantees, such as industrial automation and control systems.</a:t>
            </a:r>
          </a:p>
          <a:p>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CSMA/CA Procedure</a:t>
            </a:r>
            <a:endParaRPr lang="en-US" dirty="0"/>
          </a:p>
        </p:txBody>
      </p:sp>
      <p:sp>
        <p:nvSpPr>
          <p:cNvPr id="5" name="TextBox 4"/>
          <p:cNvSpPr txBox="1"/>
          <p:nvPr/>
        </p:nvSpPr>
        <p:spPr>
          <a:xfrm>
            <a:off x="760412" y="5486400"/>
            <a:ext cx="3825727" cy="461665"/>
          </a:xfrm>
          <a:prstGeom prst="rect">
            <a:avLst/>
          </a:prstGeom>
          <a:noFill/>
        </p:spPr>
        <p:txBody>
          <a:bodyPr wrap="none" rtlCol="0">
            <a:spAutoFit/>
          </a:bodyPr>
          <a:lstStyle/>
          <a:p>
            <a:r>
              <a:rPr lang="en-IN" dirty="0" smtClean="0">
                <a:solidFill>
                  <a:schemeClr val="tx1"/>
                </a:solidFill>
              </a:rPr>
              <a:t>Figure: CSMA/CA procedure</a:t>
            </a:r>
            <a:endParaRPr lang="en-US" dirty="0">
              <a:solidFill>
                <a:schemeClr val="tx1"/>
              </a:solidFill>
            </a:endParaRPr>
          </a:p>
        </p:txBody>
      </p:sp>
      <p:pic>
        <p:nvPicPr>
          <p:cNvPr id="7" name="Content Placeholder 6" descr="Csma_ca.svg.png"/>
          <p:cNvPicPr>
            <a:picLocks noGrp="1" noChangeAspect="1"/>
          </p:cNvPicPr>
          <p:nvPr>
            <p:ph idx="1"/>
          </p:nvPr>
        </p:nvPicPr>
        <p:blipFill>
          <a:blip r:embed="rId2"/>
          <a:stretch>
            <a:fillRect/>
          </a:stretch>
        </p:blipFill>
        <p:spPr>
          <a:xfrm>
            <a:off x="4401344" y="1274127"/>
            <a:ext cx="3886200" cy="499872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DSME Procedure</a:t>
            </a:r>
            <a:endParaRPr lang="en-US" dirty="0"/>
          </a:p>
        </p:txBody>
      </p:sp>
      <p:pic>
        <p:nvPicPr>
          <p:cNvPr id="4" name="Content Placeholder 3" descr="sensors-17-00168-g001-550.jpg"/>
          <p:cNvPicPr>
            <a:picLocks noGrp="1" noChangeAspect="1"/>
          </p:cNvPicPr>
          <p:nvPr>
            <p:ph idx="1"/>
          </p:nvPr>
        </p:nvPicPr>
        <p:blipFill>
          <a:blip r:embed="rId2"/>
          <a:stretch>
            <a:fillRect/>
          </a:stretch>
        </p:blipFill>
        <p:spPr>
          <a:xfrm>
            <a:off x="3960812" y="2057400"/>
            <a:ext cx="7419930" cy="2738628"/>
          </a:xfrm>
        </p:spPr>
      </p:pic>
      <p:sp>
        <p:nvSpPr>
          <p:cNvPr id="5" name="Rectangle 4"/>
          <p:cNvSpPr/>
          <p:nvPr/>
        </p:nvSpPr>
        <p:spPr>
          <a:xfrm>
            <a:off x="912812" y="5410200"/>
            <a:ext cx="3312125" cy="461665"/>
          </a:xfrm>
          <a:prstGeom prst="rect">
            <a:avLst/>
          </a:prstGeom>
        </p:spPr>
        <p:txBody>
          <a:bodyPr wrap="none">
            <a:spAutoFit/>
          </a:bodyPr>
          <a:lstStyle/>
          <a:p>
            <a:r>
              <a:rPr lang="en-IN" dirty="0" smtClean="0">
                <a:solidFill>
                  <a:schemeClr val="tx1"/>
                </a:solidFill>
              </a:rPr>
              <a:t>Figure: </a:t>
            </a:r>
            <a:r>
              <a:rPr lang="en-IN" dirty="0" smtClean="0">
                <a:solidFill>
                  <a:schemeClr val="tx1"/>
                </a:solidFill>
              </a:rPr>
              <a:t>DSME </a:t>
            </a:r>
            <a:r>
              <a:rPr lang="en-IN" dirty="0" smtClean="0">
                <a:solidFill>
                  <a:schemeClr val="tx1"/>
                </a:solidFill>
              </a:rPr>
              <a:t>procedure</a:t>
            </a:r>
            <a:endParaRPr lang="en-US"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 of .Ned file</a:t>
            </a:r>
            <a:endParaRPr lang="en-US" dirty="0"/>
          </a:p>
        </p:txBody>
      </p:sp>
      <p:pic>
        <p:nvPicPr>
          <p:cNvPr id="9" name="Content Placeholder 8" descr="network.png"/>
          <p:cNvPicPr>
            <a:picLocks noGrp="1" noChangeAspect="1"/>
          </p:cNvPicPr>
          <p:nvPr>
            <p:ph idx="1"/>
          </p:nvPr>
        </p:nvPicPr>
        <p:blipFill>
          <a:blip r:embed="rId2"/>
          <a:stretch>
            <a:fillRect/>
          </a:stretch>
        </p:blipFill>
        <p:spPr>
          <a:xfrm>
            <a:off x="989012" y="1107281"/>
            <a:ext cx="9829800" cy="5222082"/>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US" dirty="0"/>
          </a:p>
        </p:txBody>
      </p:sp>
      <p:pic>
        <p:nvPicPr>
          <p:cNvPr id="4" name="Content Placeholder 3" descr="simulation.png"/>
          <p:cNvPicPr>
            <a:picLocks noGrp="1" noChangeAspect="1"/>
          </p:cNvPicPr>
          <p:nvPr>
            <p:ph idx="1"/>
          </p:nvPr>
        </p:nvPicPr>
        <p:blipFill>
          <a:blip r:embed="rId2"/>
          <a:stretch>
            <a:fillRect/>
          </a:stretch>
        </p:blipFill>
        <p:spPr>
          <a:xfrm>
            <a:off x="760412" y="1219199"/>
            <a:ext cx="9829800" cy="5222081"/>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ADMISSION PPT AS RECEIVED FROM CHAIRMA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6010</TotalTime>
  <Words>696</Words>
  <Application>Microsoft Office PowerPoint</Application>
  <PresentationFormat>Custom</PresentationFormat>
  <Paragraphs>72</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ADMISSION PPT AS RECEIVED FROM CHAIRMAN</vt:lpstr>
      <vt:lpstr>Slide 1</vt:lpstr>
      <vt:lpstr>Contents</vt:lpstr>
      <vt:lpstr>Problem Statement</vt:lpstr>
      <vt:lpstr>Objective</vt:lpstr>
      <vt:lpstr>Introduction</vt:lpstr>
      <vt:lpstr>CSMA/CA Procedure</vt:lpstr>
      <vt:lpstr>DSME Procedure</vt:lpstr>
      <vt:lpstr>Design of .Ned file</vt:lpstr>
      <vt:lpstr>Output</vt:lpstr>
      <vt:lpstr>Throughput Graph</vt:lpstr>
      <vt:lpstr>Delay Graph</vt:lpstr>
      <vt:lpstr>Energy Consumption Graph</vt:lpstr>
      <vt:lpstr>Conclusion</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TECHNICAL SEMINAR  ON  CARBON NANOTUBE</dc:title>
  <dc:creator>Surjyo</dc:creator>
  <cp:lastModifiedBy>WELCOME</cp:lastModifiedBy>
  <cp:revision>708</cp:revision>
  <cp:lastPrinted>1601-01-01T00:00:00Z</cp:lastPrinted>
  <dcterms:created xsi:type="dcterms:W3CDTF">2005-01-24T10:28:59Z</dcterms:created>
  <dcterms:modified xsi:type="dcterms:W3CDTF">2023-04-13T19:44:18Z</dcterms:modified>
</cp:coreProperties>
</file>