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0"/>
  </p:notesMasterIdLst>
  <p:sldIdLst>
    <p:sldId id="256" r:id="rId2"/>
    <p:sldId id="288" r:id="rId3"/>
    <p:sldId id="262" r:id="rId4"/>
    <p:sldId id="295" r:id="rId5"/>
    <p:sldId id="296" r:id="rId6"/>
    <p:sldId id="261" r:id="rId7"/>
    <p:sldId id="311" r:id="rId8"/>
    <p:sldId id="309" r:id="rId9"/>
    <p:sldId id="308" r:id="rId10"/>
    <p:sldId id="312" r:id="rId11"/>
    <p:sldId id="267" r:id="rId12"/>
    <p:sldId id="307" r:id="rId13"/>
    <p:sldId id="297" r:id="rId14"/>
    <p:sldId id="298" r:id="rId15"/>
    <p:sldId id="303" r:id="rId16"/>
    <p:sldId id="301" r:id="rId17"/>
    <p:sldId id="279" r:id="rId18"/>
    <p:sldId id="278"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Titillium Web" pitchFamily="2" charset="77"/>
      <p:regular r:id="rId25"/>
      <p:bold r:id="rId26"/>
      <p:italic r:id="rId27"/>
      <p:boldItalic r:id="rId28"/>
    </p:embeddedFont>
    <p:embeddedFont>
      <p:font typeface="Titillium Web ExtraLight" panose="020F03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3D941A-9E89-7653-B8A5-62781B47D9E0}" v="822" vWet="823" dt="2021-12-06T01:29:24.802"/>
    <p1510:client id="{21938D45-1A43-530E-159B-4F0AE704ADDC}" v="275" dt="2021-12-05T22:51:35.887"/>
    <p1510:client id="{8AA2466E-A441-BE42-B171-CA39BCEBA3D9}" v="1590" dt="2021-12-05T03:06:45.748"/>
    <p1510:client id="{EAAC6C5C-D60A-4323-31DA-9CEED18FAAB2}" v="778" dt="2021-12-05T02:04:44.477"/>
    <p1510:client id="{FDA82137-993A-6A4C-953B-0603E2D3001B}" v="574" dt="2021-12-06T01:30:54.673"/>
  </p1510:revLst>
</p1510:revInfo>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29"/>
    <p:restoredTop sz="94635"/>
  </p:normalViewPr>
  <p:slideViewPr>
    <p:cSldViewPr snapToGrid="0">
      <p:cViewPr varScale="1">
        <p:scale>
          <a:sx n="62" d="100"/>
          <a:sy n="62" d="100"/>
        </p:scale>
        <p:origin x="200" y="1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23:44:14.848"/>
    </inkml:context>
    <inkml:brush xml:id="br0">
      <inkml:brushProperty name="width" value="0.05" units="cm"/>
      <inkml:brushProperty name="height" value="0.05" units="cm"/>
    </inkml:brush>
  </inkml:definitions>
  <inkml:trace contextRef="#ctx0" brushRef="#br0">955 1 24575,'-40'0'0,"-21"0"0,-38 0 0,32 2 0,-2 5 0,-3 7 0,1 4 0,3 0 0,2 6 0,2 12 0,5 4 0,17-7 0,4 3 0,1 6 0,5 2 0,-9 37 0,22 5 0,10 12 0,8-48 0,2 2 0,-1 7 0,0 1 0,-1 0 0,2 1 0,3 5 0,5 2 0,6 2 0,6-2 0,5 1 0,5-2 0,9 0 0,4-4 0,2-5 0,3-3 0,7 3 0,4-3 0,3-7 0,3-3 0,5-1 0,3-3 0,3-6 0,4-5 0,1-6 0,1-3 0,-1-1 0,1-3 0,2-6 0,-1-4 0,-4-1 0,-2-1 0,-6-3 0,-1-2 0,-1-2 0,-3-4 0,-7-4 0,-2-5 0,-4-3 0,-1-3 0,-2-6 0,-2-1 0,-2 0 0,-1 0 0,-1 0 0,-2-1 0,36-31 0,-2 1 0,-12-10 0,-4-4 0,-16-12 0,-25 39 0,-1-1 0,-5-1 0,-3-1 0,-1-3 0,-1-1 0,0-45 0,-5 0 0,-4 15 0,0 5 0,0 8 0,-9 8 0,-4 5 0,-13 11 0,-3 1 0,-8 4 0,-6 3 0,-14-5 0,-10 6 0,-18 0 0,-4 2 0,37 19 0,-1 1 0,2-1 0,1 1 0,1 0 0,-1 1 0,-41-11 0,5 2 0,-5 8 0,-2-2 0,-5 6 0,3 3 0,8 4 0,5 0 0,13 3 0,2-3 0,5 4 0,-4-4 0,9 3 0,-3-4 0,15 2 0,6 2 0,10-2 0,8 3 0,6 0 0,4 0 0,4 0 0,4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23:44:15.635"/>
    </inkml:context>
    <inkml:brush xml:id="br0">
      <inkml:brushProperty name="width" value="0.05" units="cm"/>
      <inkml:brushProperty name="height" value="0.05" units="cm"/>
    </inkml:brush>
  </inkml:definitions>
  <inkml:trace contextRef="#ctx0" brushRef="#br0">1 0 24575,'0'21'0,"0"10"0,0 12 0,0 8 0,0 8 0,0-11 0,0-7 0,0-12 0,0-11 0,0-4 0,0-7 0,0-3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23:44:16.504"/>
    </inkml:context>
    <inkml:brush xml:id="br0">
      <inkml:brushProperty name="width" value="0.05" units="cm"/>
      <inkml:brushProperty name="height" value="0.05" units="cm"/>
    </inkml:brush>
  </inkml:definitions>
  <inkml:trace contextRef="#ctx0" brushRef="#br0">1 1 8191,'3'-1'0,"0"3"5063,-3 19-5063,0 10 2818,0 19-2818,0-3 1719,0 2-1719,0-10 6784,0-4-6784,0-3 0,0-11 0,0-8 0,0-6 0,0-7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23:44:17.617"/>
    </inkml:context>
    <inkml:brush xml:id="br0">
      <inkml:brushProperty name="width" value="0.05" units="cm"/>
      <inkml:brushProperty name="height" value="0.05" units="cm"/>
    </inkml:brush>
  </inkml:definitions>
  <inkml:trace contextRef="#ctx0" brushRef="#br0">1 126 8191,'6'4'0,"7"-1"5063,24-3-5063,19 0 2818,23 11-2818,16 2 0,-3 7 859,-38-13 1,0-2-860,45 2 3392,-44-7 0,0 0-3392,-2 0 0,0 0 0,3 0 0,0 0 0,-3 0 0,-1 0 0,47-4 0,-9-9 0,-16-7 0,-10-10 0,-18 4 0,-12-1 0,-10 6 0,-9 3 0,-6 4 0,-5 4 0,-4 3 0,0 3 0,0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23:44:19.300"/>
    </inkml:context>
    <inkml:brush xml:id="br0">
      <inkml:brushProperty name="width" value="0.05" units="cm"/>
      <inkml:brushProperty name="height" value="0.05" units="cm"/>
    </inkml:brush>
  </inkml:definitions>
  <inkml:trace contextRef="#ctx0" brushRef="#br0">46 1 24575,'0'33'0,"0"15"0,0 49 0,0-40 0,0 5 0,0 14 0,0 4 0,0 8 0,0 3 0,0 8 0,0 2-207,0-32 0,1 2 0,-2-1 207,0 2 0,-1 0 0,-1-2 0,0 19 0,-1-1 77,-2 3 0,0-3-77,0-18 0,1-2 0,2 5 0,0 0 0,1-4 0,1-2 0,1-2 0,0-1 0,0-6 0,0-2 233,-1-2 1,2 0-234,2 45 0,3-1 0,-1-47 0,-1 2 0,0-3 0,-1-1 0,1 3 0,0 0 0,-3 40 0,3-8 0,-4-14 0,0-9 0,0-13 0,0-7 0,0-1 0,0-12 0,3-2 0,-3-9 0,3-3 0,-3 0 0,0-2 0,-3-8 0,3 0 0,-3-6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23:44:20.667"/>
    </inkml:context>
    <inkml:brush xml:id="br0">
      <inkml:brushProperty name="width" value="0.05" units="cm"/>
      <inkml:brushProperty name="height" value="0.05" units="cm"/>
    </inkml:brush>
  </inkml:definitions>
  <inkml:trace contextRef="#ctx0" brushRef="#br0">1 1 8649,'3'0'0,"3"0"5104,38 9-5104,21 32 0,-10-8 0,5 5 0,8 12 0,4 4 0,-16-15 0,3 0 0,1-1 0,-3-1 0,2-1 0,1-1 765,7 3 0,3 0 1,-1-2-766,-6-4 0,-1 0 0,2-1 0,11 3 0,1 0 0,0-1 0,-7-4 0,0-2 0,0 0 0,2-1 0,2-1 0,0-3 0,0-3 0,1-2 0,-3-2 0,15 3 0,-2-4 0,12-6 0,-2-3 861,-29 0 0,-3-4-861,3-8 0,-2-4 3120,-11-3 0,-4-4-3120,0-7 0,-2-6 0,-4-2 0,-1-4 0,3-2 0,-1-3 282,1-2 0,-1-1-282,0-2 0,1-1 0,3-2 0,-1-1 0,-2 3 0,-2 0 0,-3 2 0,-1 2 0,-5 3 0,-3 3 0,12-21 0,-10 13 0,-12 16 0,-3 9 0,-7 8 0,-4 8 0,-4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23:44:22.421"/>
    </inkml:context>
    <inkml:brush xml:id="br0">
      <inkml:brushProperty name="width" value="0.05" units="cm"/>
      <inkml:brushProperty name="height" value="0.05" units="cm"/>
    </inkml:brush>
  </inkml:definitions>
  <inkml:trace contextRef="#ctx0" brushRef="#br0">0 0 24575,'21'0'0,"10"0"0,25 5 0,24 27 0,-30-10 0,2 4 0,15 15 0,4 4 0,7 4 0,2 2 0,-19-10 0,1 1 0,-2-1 0,23 11 0,-2 0 0,-25-14 0,1 0 0,-3-2 0,11 5 0,-4-4 0,-4-2 0,-3-2 0,20 14 0,-26-19 0,-24-14 0,-16-7 0,-4-6 0,-9-1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23:44:24.682"/>
    </inkml:context>
    <inkml:brush xml:id="br0">
      <inkml:brushProperty name="width" value="0.05" units="cm"/>
      <inkml:brushProperty name="height" value="0.05" units="cm"/>
    </inkml:brush>
  </inkml:definitions>
  <inkml:trace contextRef="#ctx0" brushRef="#br0">1326 3 8932,'-6'0'0,"-4"-3"5116,-21 26-5116,-23 7 1353,13 0 1,-4 3-1354,-13 4 0,-3 0 808,-2 1 1,-1-1-809,3-2 0,-1 0 3101,-7-1 1,1-2-3102,13-4 0,2-2 0,-9 3 0,0-2 0,11-5 0,2-1 0,-34 16 0,10-9 0,22-7 0,10-1 0,16-5 0,10-4 0,7-1 0,4-5 0,3-2 0,1-2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523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773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823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e10566ab4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e10566ab4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005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965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666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675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www.kff.org/other/state-indicator/percent-of-total-population-that-has-received-a-covid-19-vaccine-by-race-ethnicity/?currentTimeframe=0&amp;sortModel=%7B%22colId%22:%22Location%22,%22sort%22:%22asc%22%7D" TargetMode="External"/><Relationship Id="rId7" Type="http://schemas.openxmlformats.org/officeDocument/2006/relationships/hyperlink" Target="https://www.stats.indiana.edu/topic/census.as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hub.mph.in.gov/dataset/covid-19-vaccinations-demographics-by-county-and-district/" TargetMode="External"/><Relationship Id="rId5" Type="http://schemas.openxmlformats.org/officeDocument/2006/relationships/hyperlink" Target="https://hub.mph.in.gov/dataset/covid-19-vaccinations-demographics-by-county-and-district" TargetMode="External"/><Relationship Id="rId4" Type="http://schemas.openxmlformats.org/officeDocument/2006/relationships/hyperlink" Target="https://data.chhs.ca.gov/dataset/vaccine-progress-dashboard/resource/71729331-2f09-4ea4-a52f-a2661972e146"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7.png"/><Relationship Id="rId18" Type="http://schemas.openxmlformats.org/officeDocument/2006/relationships/customXml" Target="../ink/ink7.xml"/><Relationship Id="rId3" Type="http://schemas.openxmlformats.org/officeDocument/2006/relationships/image" Target="../media/image1.jpe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customXml" Target="../ink/ink4.xml"/><Relationship Id="rId17" Type="http://schemas.openxmlformats.org/officeDocument/2006/relationships/image" Target="../media/image9.png"/><Relationship Id="rId2" Type="http://schemas.openxmlformats.org/officeDocument/2006/relationships/notesSlide" Target="../notesSlides/notesSlide2.xml"/><Relationship Id="rId16" Type="http://schemas.openxmlformats.org/officeDocument/2006/relationships/customXml" Target="../ink/ink6.xml"/><Relationship Id="rId20" Type="http://schemas.openxmlformats.org/officeDocument/2006/relationships/customXml" Target="../ink/ink8.xml"/><Relationship Id="rId1" Type="http://schemas.openxmlformats.org/officeDocument/2006/relationships/slideLayout" Target="../slideLayouts/slideLayout4.xml"/><Relationship Id="rId6" Type="http://schemas.openxmlformats.org/officeDocument/2006/relationships/customXml" Target="../ink/ink1.xml"/><Relationship Id="rId11" Type="http://schemas.openxmlformats.org/officeDocument/2006/relationships/image" Target="../media/image6.png"/><Relationship Id="rId5" Type="http://schemas.openxmlformats.org/officeDocument/2006/relationships/image" Target="../media/image3.jpeg"/><Relationship Id="rId15" Type="http://schemas.openxmlformats.org/officeDocument/2006/relationships/image" Target="../media/image8.png"/><Relationship Id="rId10" Type="http://schemas.openxmlformats.org/officeDocument/2006/relationships/customXml" Target="../ink/ink3.xml"/><Relationship Id="rId19" Type="http://schemas.openxmlformats.org/officeDocument/2006/relationships/image" Target="../media/image10.png"/><Relationship Id="rId4" Type="http://schemas.openxmlformats.org/officeDocument/2006/relationships/image" Target="../media/image2.jpeg"/><Relationship Id="rId9" Type="http://schemas.openxmlformats.org/officeDocument/2006/relationships/image" Target="../media/image5.png"/><Relationship Id="rId14" Type="http://schemas.openxmlformats.org/officeDocument/2006/relationships/customXml" Target="../ink/ink5.xml"/><Relationship Id="rId22"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410370" y="478137"/>
            <a:ext cx="8323259" cy="4187226"/>
          </a:xfrm>
          <a:prstGeom prst="rect">
            <a:avLst/>
          </a:prstGeom>
        </p:spPr>
        <p:txBody>
          <a:bodyPr spcFirstLastPara="1" wrap="square" lIns="91425" tIns="91425" rIns="91425" bIns="91425" anchor="t" anchorCtr="0">
            <a:noAutofit/>
          </a:bodyPr>
          <a:lstStyle/>
          <a:p>
            <a:pPr algn="ctr"/>
            <a:r>
              <a:rPr lang="en" sz="3600" b="1"/>
              <a:t>Boiler </a:t>
            </a:r>
            <a:r>
              <a:rPr lang="en" sz="3600" b="1" err="1"/>
              <a:t>Hackattack</a:t>
            </a:r>
            <a:r>
              <a:rPr lang="en" sz="3600" b="1"/>
              <a:t>:</a:t>
            </a:r>
            <a:br>
              <a:rPr lang="en" sz="3600" b="1"/>
            </a:br>
            <a:br>
              <a:rPr lang="en" sz="3600" b="1"/>
            </a:br>
            <a:r>
              <a:rPr lang="en" sz="2800" b="1"/>
              <a:t>Covid-19 Vaccination Demographics </a:t>
            </a:r>
            <a:br>
              <a:rPr lang="en" sz="2800" b="1"/>
            </a:br>
            <a:r>
              <a:rPr lang="en" sz="2800" b="1"/>
              <a:t>CGT 270 Data Visualization Hackathon</a:t>
            </a:r>
            <a:endParaRPr lang="en" sz="36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A29AEF-D224-446D-9051-2BF988C59C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10</a:t>
            </a:fld>
            <a:endParaRPr lang="en"/>
          </a:p>
        </p:txBody>
      </p:sp>
      <p:sp>
        <p:nvSpPr>
          <p:cNvPr id="3" name="Title 2">
            <a:extLst>
              <a:ext uri="{FF2B5EF4-FFF2-40B4-BE49-F238E27FC236}">
                <a16:creationId xmlns:a16="http://schemas.microsoft.com/office/drawing/2014/main" id="{40A710CA-EF2D-4E99-8FCA-4E04A242DCC3}"/>
              </a:ext>
            </a:extLst>
          </p:cNvPr>
          <p:cNvSpPr>
            <a:spLocks noGrp="1"/>
          </p:cNvSpPr>
          <p:nvPr>
            <p:ph type="title"/>
          </p:nvPr>
        </p:nvSpPr>
        <p:spPr/>
        <p:txBody>
          <a:bodyPr/>
          <a:lstStyle/>
          <a:p>
            <a:r>
              <a:rPr lang="en-US"/>
              <a:t>Top 5 Most Populous Counties vs Top 5 Least</a:t>
            </a:r>
          </a:p>
        </p:txBody>
      </p:sp>
      <p:pic>
        <p:nvPicPr>
          <p:cNvPr id="6" name="Picture 6" descr="Chart, bar chart&#10;&#10;Description automatically generated">
            <a:extLst>
              <a:ext uri="{FF2B5EF4-FFF2-40B4-BE49-F238E27FC236}">
                <a16:creationId xmlns:a16="http://schemas.microsoft.com/office/drawing/2014/main" id="{4BD08549-DE6B-4F57-A016-9E027AD24B47}"/>
              </a:ext>
            </a:extLst>
          </p:cNvPr>
          <p:cNvPicPr>
            <a:picLocks noChangeAspect="1"/>
          </p:cNvPicPr>
          <p:nvPr/>
        </p:nvPicPr>
        <p:blipFill>
          <a:blip r:embed="rId2"/>
          <a:stretch>
            <a:fillRect/>
          </a:stretch>
        </p:blipFill>
        <p:spPr>
          <a:xfrm>
            <a:off x="741871" y="1182738"/>
            <a:ext cx="6096718" cy="2379052"/>
          </a:xfrm>
          <a:prstGeom prst="rect">
            <a:avLst/>
          </a:prstGeom>
        </p:spPr>
      </p:pic>
      <p:pic>
        <p:nvPicPr>
          <p:cNvPr id="7" name="Picture 7" descr="Text&#10;&#10;Description automatically generated">
            <a:extLst>
              <a:ext uri="{FF2B5EF4-FFF2-40B4-BE49-F238E27FC236}">
                <a16:creationId xmlns:a16="http://schemas.microsoft.com/office/drawing/2014/main" id="{8C314184-A4D4-45CB-97EA-9CA52E25E2F9}"/>
              </a:ext>
            </a:extLst>
          </p:cNvPr>
          <p:cNvPicPr>
            <a:picLocks noChangeAspect="1"/>
          </p:cNvPicPr>
          <p:nvPr/>
        </p:nvPicPr>
        <p:blipFill>
          <a:blip r:embed="rId3"/>
          <a:stretch>
            <a:fillRect/>
          </a:stretch>
        </p:blipFill>
        <p:spPr>
          <a:xfrm>
            <a:off x="6831761" y="1184874"/>
            <a:ext cx="1562100" cy="552450"/>
          </a:xfrm>
          <a:prstGeom prst="rect">
            <a:avLst/>
          </a:prstGeom>
        </p:spPr>
      </p:pic>
    </p:spTree>
    <p:extLst>
      <p:ext uri="{BB962C8B-B14F-4D97-AF65-F5344CB8AC3E}">
        <p14:creationId xmlns:p14="http://schemas.microsoft.com/office/powerpoint/2010/main" val="359848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29000" y="207306"/>
            <a:ext cx="7977678" cy="71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u="sng"/>
              <a:t>Percentages of Gender Vaccinated per County </a:t>
            </a:r>
            <a:endParaRPr lang="en-US" u="sng"/>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8" name="Picture 8" descr="Map&#10;&#10;Description automatically generated">
            <a:extLst>
              <a:ext uri="{FF2B5EF4-FFF2-40B4-BE49-F238E27FC236}">
                <a16:creationId xmlns:a16="http://schemas.microsoft.com/office/drawing/2014/main" id="{83BAF1B6-7CE2-404F-B581-FE58E16EBD56}"/>
              </a:ext>
            </a:extLst>
          </p:cNvPr>
          <p:cNvPicPr>
            <a:picLocks noChangeAspect="1"/>
          </p:cNvPicPr>
          <p:nvPr/>
        </p:nvPicPr>
        <p:blipFill>
          <a:blip r:embed="rId3"/>
          <a:stretch>
            <a:fillRect/>
          </a:stretch>
        </p:blipFill>
        <p:spPr>
          <a:xfrm>
            <a:off x="1000877" y="865235"/>
            <a:ext cx="7142245" cy="4010801"/>
          </a:xfrm>
          <a:prstGeom prst="rect">
            <a:avLst/>
          </a:prstGeom>
        </p:spPr>
      </p:pic>
      <p:sp>
        <p:nvSpPr>
          <p:cNvPr id="2" name="TextBox 1">
            <a:extLst>
              <a:ext uri="{FF2B5EF4-FFF2-40B4-BE49-F238E27FC236}">
                <a16:creationId xmlns:a16="http://schemas.microsoft.com/office/drawing/2014/main" id="{DFD2DD8C-FD99-46B9-8CDF-9E522349E498}"/>
              </a:ext>
            </a:extLst>
          </p:cNvPr>
          <p:cNvSpPr txBox="1"/>
          <p:nvPr/>
        </p:nvSpPr>
        <p:spPr>
          <a:xfrm>
            <a:off x="4512" y="4869782"/>
            <a:ext cx="908985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bg1"/>
                </a:solidFill>
              </a:rPr>
              <a:t>This map shows the volume of fully vaccinated residents in each county and highlights that females are more vaccinated across all counties.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B231-7478-431C-97CB-72AEE6DE74DA}"/>
              </a:ext>
            </a:extLst>
          </p:cNvPr>
          <p:cNvSpPr>
            <a:spLocks noGrp="1"/>
          </p:cNvSpPr>
          <p:nvPr>
            <p:ph type="title"/>
          </p:nvPr>
        </p:nvSpPr>
        <p:spPr>
          <a:xfrm>
            <a:off x="1116574" y="111948"/>
            <a:ext cx="7686000" cy="716400"/>
          </a:xfrm>
        </p:spPr>
        <p:txBody>
          <a:bodyPr/>
          <a:lstStyle/>
          <a:p>
            <a:br>
              <a:rPr lang="en-US" u="sng"/>
            </a:br>
            <a:r>
              <a:rPr lang="en-US" u="sng"/>
              <a:t>Sum of Genders Vaccinated per Top 17 County</a:t>
            </a:r>
          </a:p>
        </p:txBody>
      </p:sp>
      <p:sp>
        <p:nvSpPr>
          <p:cNvPr id="3" name="Slide Number Placeholder 2">
            <a:extLst>
              <a:ext uri="{FF2B5EF4-FFF2-40B4-BE49-F238E27FC236}">
                <a16:creationId xmlns:a16="http://schemas.microsoft.com/office/drawing/2014/main" id="{9D464C5F-4D58-4A2F-9964-EB7DC9C8D44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12</a:t>
            </a:fld>
            <a:endParaRPr lang="en"/>
          </a:p>
        </p:txBody>
      </p:sp>
      <p:pic>
        <p:nvPicPr>
          <p:cNvPr id="4" name="Picture 4">
            <a:extLst>
              <a:ext uri="{FF2B5EF4-FFF2-40B4-BE49-F238E27FC236}">
                <a16:creationId xmlns:a16="http://schemas.microsoft.com/office/drawing/2014/main" id="{5B2D6E62-7FB2-4EDF-8DF0-32CC334E4FC2}"/>
              </a:ext>
            </a:extLst>
          </p:cNvPr>
          <p:cNvPicPr>
            <a:picLocks noChangeAspect="1"/>
          </p:cNvPicPr>
          <p:nvPr/>
        </p:nvPicPr>
        <p:blipFill>
          <a:blip r:embed="rId2"/>
          <a:stretch>
            <a:fillRect/>
          </a:stretch>
        </p:blipFill>
        <p:spPr>
          <a:xfrm>
            <a:off x="236258" y="828348"/>
            <a:ext cx="8663963" cy="2922824"/>
          </a:xfrm>
          <a:prstGeom prst="rect">
            <a:avLst/>
          </a:prstGeom>
        </p:spPr>
      </p:pic>
      <p:sp>
        <p:nvSpPr>
          <p:cNvPr id="5" name="TextBox 4">
            <a:extLst>
              <a:ext uri="{FF2B5EF4-FFF2-40B4-BE49-F238E27FC236}">
                <a16:creationId xmlns:a16="http://schemas.microsoft.com/office/drawing/2014/main" id="{489A77DE-5D28-4FD2-AF65-95318B929E0D}"/>
              </a:ext>
            </a:extLst>
          </p:cNvPr>
          <p:cNvSpPr txBox="1"/>
          <p:nvPr/>
        </p:nvSpPr>
        <p:spPr>
          <a:xfrm>
            <a:off x="207544" y="3832057"/>
            <a:ext cx="88567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rPr>
              <a:t>This visualization shows Indiana counties with over 50,000 fully vaccinated residents. The biggest counties have more noticeable differences in the number of vaccinated residents. Over 50 percent of the fully vaccinated population in each county is female.</a:t>
            </a:r>
          </a:p>
        </p:txBody>
      </p:sp>
    </p:spTree>
    <p:extLst>
      <p:ext uri="{BB962C8B-B14F-4D97-AF65-F5344CB8AC3E}">
        <p14:creationId xmlns:p14="http://schemas.microsoft.com/office/powerpoint/2010/main" val="207886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1769859" y="80846"/>
            <a:ext cx="7977678"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u="sng"/>
              <a:t>Full Vaccinated Residents by Age</a:t>
            </a: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3" name="Picture 2">
            <a:extLst>
              <a:ext uri="{FF2B5EF4-FFF2-40B4-BE49-F238E27FC236}">
                <a16:creationId xmlns:a16="http://schemas.microsoft.com/office/drawing/2014/main" id="{2A104FB4-8756-2547-8D4F-3F60C29753D2}"/>
              </a:ext>
            </a:extLst>
          </p:cNvPr>
          <p:cNvPicPr>
            <a:picLocks noChangeAspect="1"/>
          </p:cNvPicPr>
          <p:nvPr/>
        </p:nvPicPr>
        <p:blipFill>
          <a:blip r:embed="rId3"/>
          <a:srcRect/>
          <a:stretch/>
        </p:blipFill>
        <p:spPr>
          <a:xfrm>
            <a:off x="1527564" y="1060173"/>
            <a:ext cx="6088871" cy="3532873"/>
          </a:xfrm>
          <a:prstGeom prst="rect">
            <a:avLst/>
          </a:prstGeom>
        </p:spPr>
      </p:pic>
    </p:spTree>
    <p:extLst>
      <p:ext uri="{BB962C8B-B14F-4D97-AF65-F5344CB8AC3E}">
        <p14:creationId xmlns:p14="http://schemas.microsoft.com/office/powerpoint/2010/main" val="424957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29000" y="207306"/>
            <a:ext cx="7977678" cy="716400"/>
          </a:xfrm>
          <a:prstGeom prst="rect">
            <a:avLst/>
          </a:prstGeom>
        </p:spPr>
        <p:txBody>
          <a:bodyPr spcFirstLastPara="1" wrap="square" lIns="91425" tIns="91425" rIns="91425" bIns="91425" anchor="b" anchorCtr="0">
            <a:noAutofit/>
          </a:bodyPr>
          <a:lstStyle/>
          <a:p>
            <a:r>
              <a:rPr lang="en" u="sng"/>
              <a:t>Race Visualization </a:t>
            </a:r>
            <a:r>
              <a:rPr lang="en"/>
              <a:t>---</a:t>
            </a: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2" name="Picture 2" descr="Chart, bar chart&#10;&#10;Description automatically generated">
            <a:extLst>
              <a:ext uri="{FF2B5EF4-FFF2-40B4-BE49-F238E27FC236}">
                <a16:creationId xmlns:a16="http://schemas.microsoft.com/office/drawing/2014/main" id="{185F3571-CC59-4455-B2B9-69EFB6C7E2DE}"/>
              </a:ext>
            </a:extLst>
          </p:cNvPr>
          <p:cNvPicPr>
            <a:picLocks noChangeAspect="1"/>
          </p:cNvPicPr>
          <p:nvPr/>
        </p:nvPicPr>
        <p:blipFill>
          <a:blip r:embed="rId3"/>
          <a:stretch>
            <a:fillRect/>
          </a:stretch>
        </p:blipFill>
        <p:spPr>
          <a:xfrm>
            <a:off x="720589" y="1140828"/>
            <a:ext cx="7986090" cy="3607280"/>
          </a:xfrm>
          <a:prstGeom prst="rect">
            <a:avLst/>
          </a:prstGeom>
        </p:spPr>
      </p:pic>
      <p:sp>
        <p:nvSpPr>
          <p:cNvPr id="3" name="TextBox 2">
            <a:extLst>
              <a:ext uri="{FF2B5EF4-FFF2-40B4-BE49-F238E27FC236}">
                <a16:creationId xmlns:a16="http://schemas.microsoft.com/office/drawing/2014/main" id="{EB6D6D19-3E57-4DB9-9537-92220E5CC0A0}"/>
              </a:ext>
            </a:extLst>
          </p:cNvPr>
          <p:cNvSpPr txBox="1"/>
          <p:nvPr/>
        </p:nvSpPr>
        <p:spPr>
          <a:xfrm>
            <a:off x="4357405" y="338931"/>
            <a:ext cx="390607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solidFill>
                <a:latin typeface="Titillium Web"/>
              </a:rPr>
              <a:t>Sum of fully vaccinated for each county &gt; 50k cases. Color shows details about race</a:t>
            </a:r>
          </a:p>
        </p:txBody>
      </p:sp>
    </p:spTree>
    <p:extLst>
      <p:ext uri="{BB962C8B-B14F-4D97-AF65-F5344CB8AC3E}">
        <p14:creationId xmlns:p14="http://schemas.microsoft.com/office/powerpoint/2010/main" val="79714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2230185" y="79266"/>
            <a:ext cx="4683627" cy="716400"/>
          </a:xfrm>
          <a:prstGeom prst="rect">
            <a:avLst/>
          </a:prstGeom>
        </p:spPr>
        <p:txBody>
          <a:bodyPr spcFirstLastPara="1" wrap="square" lIns="91425" tIns="91425" rIns="91425" bIns="91425" anchor="b" anchorCtr="0">
            <a:noAutofit/>
          </a:bodyPr>
          <a:lstStyle/>
          <a:p>
            <a:r>
              <a:rPr lang="en" u="sng"/>
              <a:t>Additional Race Visualization</a:t>
            </a: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5" name="Picture 4" descr="Chart, bar chart&#10;&#10;Description automatically generated">
            <a:extLst>
              <a:ext uri="{FF2B5EF4-FFF2-40B4-BE49-F238E27FC236}">
                <a16:creationId xmlns:a16="http://schemas.microsoft.com/office/drawing/2014/main" id="{A4C986C0-395E-A547-BD27-15D7307BC9D0}"/>
              </a:ext>
            </a:extLst>
          </p:cNvPr>
          <p:cNvPicPr>
            <a:picLocks noChangeAspect="1"/>
          </p:cNvPicPr>
          <p:nvPr/>
        </p:nvPicPr>
        <p:blipFill>
          <a:blip r:embed="rId3"/>
          <a:stretch>
            <a:fillRect/>
          </a:stretch>
        </p:blipFill>
        <p:spPr>
          <a:xfrm>
            <a:off x="2861915" y="901662"/>
            <a:ext cx="3420169" cy="4153428"/>
          </a:xfrm>
          <a:prstGeom prst="rect">
            <a:avLst/>
          </a:prstGeom>
        </p:spPr>
      </p:pic>
    </p:spTree>
    <p:extLst>
      <p:ext uri="{BB962C8B-B14F-4D97-AF65-F5344CB8AC3E}">
        <p14:creationId xmlns:p14="http://schemas.microsoft.com/office/powerpoint/2010/main" val="192235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583161" y="262025"/>
            <a:ext cx="7977678" cy="71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a:t>Conclusion</a:t>
            </a:r>
          </a:p>
        </p:txBody>
      </p:sp>
      <p:sp>
        <p:nvSpPr>
          <p:cNvPr id="3" name="TextBox 2">
            <a:extLst>
              <a:ext uri="{FF2B5EF4-FFF2-40B4-BE49-F238E27FC236}">
                <a16:creationId xmlns:a16="http://schemas.microsoft.com/office/drawing/2014/main" id="{AF784A9A-C741-4A44-8E47-66360607627D}"/>
              </a:ext>
            </a:extLst>
          </p:cNvPr>
          <p:cNvSpPr txBox="1"/>
          <p:nvPr/>
        </p:nvSpPr>
        <p:spPr>
          <a:xfrm>
            <a:off x="872124" y="1293605"/>
            <a:ext cx="6828235" cy="286232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800">
                <a:solidFill>
                  <a:schemeClr val="bg1"/>
                </a:solidFill>
                <a:latin typeface="Titillium Web"/>
              </a:rPr>
              <a:t>Visualizing data by Race, Gender, and Age brings greater insight to how different demographics responded to Covid-19.</a:t>
            </a:r>
          </a:p>
          <a:p>
            <a:endParaRPr lang="en-US" sz="1800">
              <a:solidFill>
                <a:schemeClr val="bg1"/>
              </a:solidFill>
              <a:latin typeface="Titillium Web" pitchFamily="2" charset="77"/>
            </a:endParaRPr>
          </a:p>
          <a:p>
            <a:pPr marL="285750" indent="-285750">
              <a:buFont typeface="Arial" panose="020B0604020202020204" pitchFamily="34" charset="0"/>
              <a:buChar char="•"/>
            </a:pPr>
            <a:r>
              <a:rPr lang="en-US" sz="1800">
                <a:solidFill>
                  <a:schemeClr val="bg1"/>
                </a:solidFill>
                <a:latin typeface="Titillium Web"/>
              </a:rPr>
              <a:t>No concrete conclusions can be made about why different demographics chose to get vaccinated but it's important to see the actual numbers of those that are vaccinated.</a:t>
            </a:r>
            <a:endParaRPr lang="en-US" sz="1800">
              <a:solidFill>
                <a:schemeClr val="bg1"/>
              </a:solidFill>
              <a:latin typeface="Titillium Web" pitchFamily="2" charset="77"/>
            </a:endParaRPr>
          </a:p>
          <a:p>
            <a:endParaRPr lang="en-US" sz="1800">
              <a:solidFill>
                <a:schemeClr val="bg1"/>
              </a:solidFill>
              <a:latin typeface="Titillium Web"/>
            </a:endParaRPr>
          </a:p>
          <a:p>
            <a:pPr marL="285750" indent="-285750">
              <a:buFont typeface="Arial" panose="020B0604020202020204" pitchFamily="34" charset="0"/>
              <a:buChar char="•"/>
            </a:pPr>
            <a:r>
              <a:rPr lang="en-US" sz="1800">
                <a:solidFill>
                  <a:schemeClr val="bg1"/>
                </a:solidFill>
                <a:latin typeface="Titillium Web"/>
              </a:rPr>
              <a:t>What our Visualizations can show is important and insightful trends that can let the audience come to a plausible conclusion of their own.</a:t>
            </a:r>
          </a:p>
        </p:txBody>
      </p:sp>
      <p:sp>
        <p:nvSpPr>
          <p:cNvPr id="5" name="Google Shape;872;p26">
            <a:extLst>
              <a:ext uri="{FF2B5EF4-FFF2-40B4-BE49-F238E27FC236}">
                <a16:creationId xmlns:a16="http://schemas.microsoft.com/office/drawing/2014/main" id="{7602E75B-E431-674B-BC51-F57C0B39E178}"/>
              </a:ext>
            </a:extLst>
          </p:cNvPr>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409456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8"/>
          <p:cNvSpPr txBox="1">
            <a:spLocks noGrp="1"/>
          </p:cNvSpPr>
          <p:nvPr>
            <p:ph type="title"/>
          </p:nvPr>
        </p:nvSpPr>
        <p:spPr>
          <a:xfrm>
            <a:off x="729000" y="107225"/>
            <a:ext cx="76860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a:t>Sources</a:t>
            </a:r>
          </a:p>
        </p:txBody>
      </p:sp>
      <p:sp>
        <p:nvSpPr>
          <p:cNvPr id="1037" name="Google Shape;1037;p38"/>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buNone/>
            </a:pPr>
            <a:r>
              <a:rPr lang="en-US" sz="1000">
                <a:solidFill>
                  <a:srgbClr val="FFFFFF"/>
                </a:solidFill>
                <a:hlinkClick r:id="rId3">
                  <a:extLst>
                    <a:ext uri="{A12FA001-AC4F-418D-AE19-62706E023703}">
                      <ahyp:hlinkClr xmlns:ahyp="http://schemas.microsoft.com/office/drawing/2018/hyperlinkcolor" val="tx"/>
                    </a:ext>
                  </a:extLst>
                </a:hlinkClick>
              </a:rPr>
              <a:t>https</a:t>
            </a:r>
            <a:r>
              <a:rPr lang="en-US" sz="1000">
                <a:solidFill>
                  <a:schemeClr val="bg1"/>
                </a:solidFill>
                <a:hlinkClick r:id="rId3"/>
              </a:rPr>
              <a:t>://www.kff.org/other/state-indicator/percent-of-total-population-that-has-received-a-covid-19-vaccine-by-race-ethnicity/?currentTimeframe=0&amp;sortModel=%7B%22colId%22:%22Location%22,%22sort%22:%22asc%22%7D</a:t>
            </a:r>
            <a:endParaRPr lang="en-US" sz="1000">
              <a:solidFill>
                <a:schemeClr val="bg1"/>
              </a:solidFill>
            </a:endParaRPr>
          </a:p>
          <a:p>
            <a:pPr marL="0" lvl="0" indent="0">
              <a:buNone/>
            </a:pPr>
            <a:endParaRPr lang="en-US" sz="1000">
              <a:solidFill>
                <a:schemeClr val="bg1"/>
              </a:solidFill>
              <a:hlinkClick r:id="rId4">
                <a:extLst>
                  <a:ext uri="{A12FA001-AC4F-418D-AE19-62706E023703}">
                    <ahyp:hlinkClr xmlns:ahyp="http://schemas.microsoft.com/office/drawing/2018/hyperlinkcolor" val="tx"/>
                  </a:ext>
                </a:extLst>
              </a:hlinkClick>
            </a:endParaRPr>
          </a:p>
          <a:p>
            <a:pPr marL="0" lvl="0" indent="0">
              <a:buNone/>
            </a:pPr>
            <a:r>
              <a:rPr lang="en-US" sz="1000">
                <a:solidFill>
                  <a:srgbClr val="FFFFFF"/>
                </a:solidFill>
                <a:hlinkClick r:id="rId4">
                  <a:extLst>
                    <a:ext uri="{A12FA001-AC4F-418D-AE19-62706E023703}">
                      <ahyp:hlinkClr xmlns:ahyp="http://schemas.microsoft.com/office/drawing/2018/hyperlinkcolor" val="tx"/>
                    </a:ext>
                  </a:extLst>
                </a:hlinkClick>
              </a:rPr>
              <a:t>https://data.chhs.ca.gov/dataset/vaccine-progress-dashboard/resource/</a:t>
            </a:r>
            <a:r>
              <a:rPr lang="en-US" sz="1000">
                <a:solidFill>
                  <a:schemeClr val="bg1"/>
                </a:solidFill>
                <a:hlinkClick r:id="rId4"/>
              </a:rPr>
              <a:t>71729331-2f09-4ea4-a52f-a2661972e146</a:t>
            </a:r>
            <a:endParaRPr lang="en-US" sz="1000">
              <a:solidFill>
                <a:schemeClr val="bg1"/>
              </a:solidFill>
            </a:endParaRPr>
          </a:p>
          <a:p>
            <a:pPr marL="0" indent="0">
              <a:lnSpc>
                <a:spcPct val="107000"/>
              </a:lnSpc>
              <a:spcBef>
                <a:spcPts val="0"/>
              </a:spcBef>
              <a:spcAft>
                <a:spcPts val="800"/>
              </a:spcAft>
              <a:buNone/>
            </a:pPr>
            <a:endParaRPr lang="en-US" sz="1000" u="sng">
              <a:solidFill>
                <a:schemeClr val="bg1"/>
              </a:solidFill>
              <a:latin typeface="Times New Roman" panose="02020603050405020304" pitchFamily="18"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endParaRPr>
          </a:p>
          <a:p>
            <a:pPr marL="0" indent="0">
              <a:lnSpc>
                <a:spcPct val="107000"/>
              </a:lnSpc>
              <a:spcBef>
                <a:spcPts val="0"/>
              </a:spcBef>
              <a:spcAft>
                <a:spcPts val="800"/>
              </a:spcAft>
              <a:buNone/>
            </a:pPr>
            <a:r>
              <a:rPr lang="en-US" sz="1000" u="sng">
                <a:solidFill>
                  <a:schemeClr val="bg1"/>
                </a:solidFill>
                <a:latin typeface="Times New Roman"/>
                <a:ea typeface="Calibri" panose="020F0502020204030204" pitchFamily="34" charset="0"/>
                <a:cs typeface="Arial"/>
                <a:hlinkClick r:id="rId6"/>
              </a:rPr>
              <a:t>https://hub.mph.in.gov/dataset/covid-19-vaccinations-demographics-by-county-and-district\</a:t>
            </a:r>
            <a:endParaRPr lang="en-US" sz="1000">
              <a:solidFill>
                <a:schemeClr val="bg1"/>
              </a:solidFill>
              <a:latin typeface="Calibri"/>
              <a:ea typeface="Calibri" panose="020F0502020204030204" pitchFamily="34" charset="0"/>
              <a:cs typeface="Arial" panose="020B0604020202020204" pitchFamily="34" charset="0"/>
            </a:endParaRPr>
          </a:p>
          <a:p>
            <a:pPr marL="0" lvl="0" indent="0">
              <a:lnSpc>
                <a:spcPct val="107000"/>
              </a:lnSpc>
              <a:spcBef>
                <a:spcPts val="0"/>
              </a:spcBef>
              <a:spcAft>
                <a:spcPts val="800"/>
              </a:spcAft>
              <a:buNone/>
            </a:pPr>
            <a:endParaRPr lang="en-US" sz="1000">
              <a:cs typeface="Arial"/>
            </a:endParaRPr>
          </a:p>
          <a:p>
            <a:pPr marL="0" lvl="0" indent="0">
              <a:lnSpc>
                <a:spcPct val="107000"/>
              </a:lnSpc>
              <a:spcBef>
                <a:spcPts val="0"/>
              </a:spcBef>
              <a:spcAft>
                <a:spcPts val="800"/>
              </a:spcAft>
              <a:buNone/>
            </a:pPr>
            <a:r>
              <a:rPr lang="en-US" sz="1000">
                <a:cs typeface="Arial"/>
                <a:hlinkClick r:id="rId7"/>
              </a:rPr>
              <a:t>https://www.stats.indiana.edu/topic/census.asp</a:t>
            </a:r>
            <a:endParaRPr lang="en-US" sz="1000">
              <a:cs typeface="Arial"/>
            </a:endParaRPr>
          </a:p>
          <a:p>
            <a:pPr marL="0" lvl="0" indent="0">
              <a:lnSpc>
                <a:spcPct val="107000"/>
              </a:lnSpc>
              <a:spcBef>
                <a:spcPts val="0"/>
              </a:spcBef>
              <a:spcAft>
                <a:spcPts val="800"/>
              </a:spcAft>
              <a:buNone/>
            </a:pPr>
            <a:endParaRPr lang="en-US"/>
          </a:p>
          <a:p>
            <a:pPr marL="0" indent="0">
              <a:buNone/>
            </a:pPr>
            <a:endParaRPr lang="en-US" sz="1000">
              <a:solidFill>
                <a:schemeClr val="bg1"/>
              </a:solidFill>
            </a:endParaRPr>
          </a:p>
        </p:txBody>
      </p:sp>
      <p:sp>
        <p:nvSpPr>
          <p:cNvPr id="1038" name="Google Shape;1038;p3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3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1029" name="Google Shape;1029;p37"/>
          <p:cNvSpPr txBox="1">
            <a:spLocks noGrp="1"/>
          </p:cNvSpPr>
          <p:nvPr>
            <p:ph type="title"/>
          </p:nvPr>
        </p:nvSpPr>
        <p:spPr>
          <a:xfrm>
            <a:off x="1713918" y="1048706"/>
            <a:ext cx="5716163"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THANK YOU!</a:t>
            </a:r>
            <a:endParaRPr lang="en-US" sz="6000"/>
          </a:p>
        </p:txBody>
      </p:sp>
      <p:sp>
        <p:nvSpPr>
          <p:cNvPr id="1030" name="Google Shape;1030;p37"/>
          <p:cNvSpPr txBox="1">
            <a:spLocks noGrp="1"/>
          </p:cNvSpPr>
          <p:nvPr>
            <p:ph type="body" idx="1"/>
          </p:nvPr>
        </p:nvSpPr>
        <p:spPr>
          <a:xfrm>
            <a:off x="2579400" y="1987103"/>
            <a:ext cx="3985200" cy="676584"/>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a:t>Questions?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7"/>
          <p:cNvSpPr txBox="1">
            <a:spLocks noGrp="1"/>
          </p:cNvSpPr>
          <p:nvPr>
            <p:ph type="title"/>
          </p:nvPr>
        </p:nvSpPr>
        <p:spPr>
          <a:xfrm>
            <a:off x="286451" y="212725"/>
            <a:ext cx="7686000" cy="64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Boiler </a:t>
            </a:r>
            <a:r>
              <a:rPr lang="en" err="1"/>
              <a:t>Hackattack</a:t>
            </a:r>
            <a:endParaRPr/>
          </a:p>
        </p:txBody>
      </p:sp>
      <p:sp>
        <p:nvSpPr>
          <p:cNvPr id="1234" name="Google Shape;1234;p4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1236" name="Google Shape;1236;p47"/>
          <p:cNvSpPr txBox="1"/>
          <p:nvPr/>
        </p:nvSpPr>
        <p:spPr>
          <a:xfrm>
            <a:off x="529822" y="3702327"/>
            <a:ext cx="1570519"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b="1" err="1">
                <a:solidFill>
                  <a:schemeClr val="lt1"/>
                </a:solidFill>
                <a:latin typeface="Titillium Web"/>
                <a:ea typeface="Titillium Web"/>
                <a:cs typeface="Titillium Web"/>
                <a:sym typeface="Titillium Web"/>
              </a:rPr>
              <a:t>Tejasvi</a:t>
            </a:r>
            <a:r>
              <a:rPr lang="en-US" b="1">
                <a:solidFill>
                  <a:schemeClr val="lt1"/>
                </a:solidFill>
                <a:latin typeface="Titillium Web"/>
                <a:ea typeface="Titillium Web"/>
                <a:cs typeface="Titillium Web"/>
                <a:sym typeface="Titillium Web"/>
              </a:rPr>
              <a:t> </a:t>
            </a:r>
            <a:r>
              <a:rPr lang="en-US" b="1" err="1">
                <a:solidFill>
                  <a:schemeClr val="lt1"/>
                </a:solidFill>
                <a:latin typeface="Titillium Web"/>
                <a:ea typeface="Titillium Web"/>
                <a:cs typeface="Titillium Web"/>
                <a:sym typeface="Titillium Web"/>
              </a:rPr>
              <a:t>Bhagwatkar</a:t>
            </a:r>
            <a:endParaRPr lang="en-US" b="1">
              <a:solidFill>
                <a:schemeClr val="lt1"/>
              </a:solidFill>
              <a:latin typeface="Titillium Web"/>
              <a:ea typeface="Titillium Web"/>
              <a:cs typeface="Titillium Web"/>
              <a:sym typeface="Titillium Web"/>
            </a:endParaRPr>
          </a:p>
          <a:p>
            <a:pPr marL="0" lvl="0" indent="0" algn="ctr" rtl="0">
              <a:buNone/>
            </a:pPr>
            <a:r>
              <a:rPr lang="en-US" sz="1050">
                <a:solidFill>
                  <a:schemeClr val="lt1"/>
                </a:solidFill>
                <a:latin typeface="Titillium Web"/>
                <a:ea typeface="Titillium Web"/>
                <a:cs typeface="Titillium Web"/>
                <a:sym typeface="Titillium Web"/>
              </a:rPr>
              <a:t>Major: </a:t>
            </a:r>
          </a:p>
          <a:p>
            <a:pPr marL="0" lvl="0" indent="0" algn="ctr" rtl="0">
              <a:buNone/>
            </a:pPr>
            <a:r>
              <a:rPr lang="en-US" sz="1050">
                <a:solidFill>
                  <a:schemeClr val="lt1"/>
                </a:solidFill>
                <a:latin typeface="Titillium Web"/>
                <a:ea typeface="Titillium Web"/>
                <a:cs typeface="Titillium Web"/>
                <a:sym typeface="Titillium Web"/>
              </a:rPr>
              <a:t>Web Programming and Design</a:t>
            </a:r>
            <a:endParaRPr sz="1050">
              <a:solidFill>
                <a:schemeClr val="lt1"/>
              </a:solidFill>
              <a:latin typeface="Titillium Web"/>
              <a:ea typeface="Titillium Web"/>
              <a:cs typeface="Titillium Web"/>
              <a:sym typeface="Titillium Web"/>
            </a:endParaRPr>
          </a:p>
        </p:txBody>
      </p:sp>
      <p:sp>
        <p:nvSpPr>
          <p:cNvPr id="1240" name="Google Shape;1240;p47"/>
          <p:cNvSpPr txBox="1"/>
          <p:nvPr/>
        </p:nvSpPr>
        <p:spPr>
          <a:xfrm>
            <a:off x="4792800" y="3776074"/>
            <a:ext cx="1489200" cy="734100"/>
          </a:xfrm>
          <a:prstGeom prst="rect">
            <a:avLst/>
          </a:prstGeom>
          <a:noFill/>
          <a:ln>
            <a:noFill/>
          </a:ln>
        </p:spPr>
        <p:txBody>
          <a:bodyPr spcFirstLastPara="1" wrap="square" lIns="0" tIns="0" rIns="0" bIns="0" anchor="t" anchorCtr="0">
            <a:noAutofit/>
          </a:bodyPr>
          <a:lstStyle/>
          <a:p>
            <a:pPr algn="ctr"/>
            <a:r>
              <a:rPr lang="en" sz="1200" b="1">
                <a:solidFill>
                  <a:schemeClr val="lt1"/>
                </a:solidFill>
                <a:latin typeface="Titillium Web"/>
                <a:ea typeface="Titillium Web"/>
                <a:cs typeface="Titillium Web"/>
              </a:rPr>
              <a:t>Ben </a:t>
            </a:r>
            <a:r>
              <a:rPr lang="en" sz="1200" b="1" err="1">
                <a:solidFill>
                  <a:schemeClr val="lt1"/>
                </a:solidFill>
                <a:latin typeface="Titillium Web"/>
                <a:ea typeface="Titillium Web"/>
                <a:cs typeface="Titillium Web"/>
              </a:rPr>
              <a:t>Habegger</a:t>
            </a:r>
            <a:endParaRPr lang="en">
              <a:solidFill>
                <a:schemeClr val="lt1"/>
              </a:solidFill>
              <a:latin typeface="Titillium Web"/>
              <a:ea typeface="Titillium Web"/>
              <a:cs typeface="Titillium Web"/>
            </a:endParaRPr>
          </a:p>
          <a:p>
            <a:pPr marL="0" lvl="0" indent="0" algn="ctr" rtl="0">
              <a:spcBef>
                <a:spcPts val="400"/>
              </a:spcBef>
              <a:spcAft>
                <a:spcPts val="0"/>
              </a:spcAft>
              <a:buNone/>
            </a:pPr>
            <a:r>
              <a:rPr lang="en" sz="1050">
                <a:solidFill>
                  <a:schemeClr val="lt1"/>
                </a:solidFill>
                <a:latin typeface="Titillium Web"/>
                <a:ea typeface="Titillium Web"/>
                <a:cs typeface="Titillium Web"/>
                <a:sym typeface="Titillium Web"/>
              </a:rPr>
              <a:t>Major:</a:t>
            </a:r>
            <a:endParaRPr lang="en" sz="1050">
              <a:solidFill>
                <a:schemeClr val="lt1"/>
              </a:solidFill>
              <a:latin typeface="Titillium Web"/>
              <a:ea typeface="Titillium Web"/>
              <a:cs typeface="Titillium Web"/>
            </a:endParaRPr>
          </a:p>
          <a:p>
            <a:pPr algn="ctr">
              <a:spcBef>
                <a:spcPts val="400"/>
              </a:spcBef>
            </a:pPr>
            <a:r>
              <a:rPr lang="en" sz="1050">
                <a:solidFill>
                  <a:schemeClr val="lt1"/>
                </a:solidFill>
                <a:latin typeface="Titillium Web"/>
                <a:ea typeface="Titillium Web"/>
                <a:cs typeface="Titillium Web"/>
              </a:rPr>
              <a:t>UX Design</a:t>
            </a:r>
          </a:p>
          <a:p>
            <a:pPr algn="ctr">
              <a:spcBef>
                <a:spcPts val="400"/>
              </a:spcBef>
              <a:spcAft>
                <a:spcPts val="400"/>
              </a:spcAft>
            </a:pPr>
            <a:endParaRPr lang="en-US">
              <a:solidFill>
                <a:schemeClr val="lt1"/>
              </a:solidFill>
              <a:latin typeface="Titillium Web"/>
              <a:ea typeface="Titillium Web"/>
              <a:cs typeface="Titillium Web"/>
            </a:endParaRPr>
          </a:p>
        </p:txBody>
      </p:sp>
      <p:sp>
        <p:nvSpPr>
          <p:cNvPr id="1242" name="Google Shape;1242;p47"/>
          <p:cNvSpPr txBox="1"/>
          <p:nvPr/>
        </p:nvSpPr>
        <p:spPr>
          <a:xfrm>
            <a:off x="6950963" y="3776074"/>
            <a:ext cx="1489200" cy="734100"/>
          </a:xfrm>
          <a:prstGeom prst="rect">
            <a:avLst/>
          </a:prstGeom>
          <a:noFill/>
          <a:ln>
            <a:noFill/>
          </a:ln>
        </p:spPr>
        <p:txBody>
          <a:bodyPr spcFirstLastPara="1" wrap="square" lIns="0" tIns="0" rIns="0" bIns="0" anchor="t" anchorCtr="0">
            <a:noAutofit/>
          </a:bodyPr>
          <a:lstStyle/>
          <a:p>
            <a:pPr algn="ctr"/>
            <a:r>
              <a:rPr lang="en" sz="1200" b="1">
                <a:solidFill>
                  <a:schemeClr val="lt1"/>
                </a:solidFill>
                <a:latin typeface="Titillium Web"/>
                <a:ea typeface="Titillium Web"/>
                <a:cs typeface="Titillium Web"/>
              </a:rPr>
              <a:t>Bethany </a:t>
            </a:r>
            <a:r>
              <a:rPr lang="en" sz="1200" b="1" err="1">
                <a:solidFill>
                  <a:schemeClr val="lt1"/>
                </a:solidFill>
                <a:latin typeface="Titillium Web"/>
                <a:ea typeface="Titillium Web"/>
                <a:cs typeface="Titillium Web"/>
              </a:rPr>
              <a:t>MaGee</a:t>
            </a:r>
            <a:br>
              <a:rPr lang="en">
                <a:latin typeface="Titillium Web"/>
                <a:ea typeface="Titillium Web"/>
                <a:cs typeface="Titillium Web"/>
              </a:rPr>
            </a:br>
            <a:r>
              <a:rPr lang="en-US" sz="1050">
                <a:solidFill>
                  <a:schemeClr val="lt1"/>
                </a:solidFill>
                <a:latin typeface="Titillium Web"/>
                <a:ea typeface="Titillium Web"/>
                <a:cs typeface="Titillium Web"/>
              </a:rPr>
              <a:t>Major: </a:t>
            </a:r>
            <a:endParaRPr lang="en-US">
              <a:solidFill>
                <a:schemeClr val="lt1"/>
              </a:solidFill>
              <a:latin typeface="Titillium Web"/>
              <a:ea typeface="Titillium Web"/>
              <a:cs typeface="Titillium Web"/>
            </a:endParaRPr>
          </a:p>
          <a:p>
            <a:pPr algn="ctr"/>
            <a:r>
              <a:rPr lang="en-US" sz="1050">
                <a:solidFill>
                  <a:schemeClr val="lt1"/>
                </a:solidFill>
                <a:latin typeface="Titillium Web"/>
                <a:ea typeface="Titillium Web"/>
                <a:cs typeface="Titillium Web"/>
              </a:rPr>
              <a:t>Web Programming and Design</a:t>
            </a:r>
          </a:p>
        </p:txBody>
      </p:sp>
      <p:pic>
        <p:nvPicPr>
          <p:cNvPr id="12" name="Picture 11" descr="A person in a white dress&#10;&#10;Description automatically generated with low confidence">
            <a:extLst>
              <a:ext uri="{FF2B5EF4-FFF2-40B4-BE49-F238E27FC236}">
                <a16:creationId xmlns:a16="http://schemas.microsoft.com/office/drawing/2014/main" id="{37F26D3B-F3D1-084C-B1FB-5A99B8B67B69}"/>
              </a:ext>
            </a:extLst>
          </p:cNvPr>
          <p:cNvPicPr>
            <a:picLocks noChangeAspect="1"/>
          </p:cNvPicPr>
          <p:nvPr/>
        </p:nvPicPr>
        <p:blipFill rotWithShape="1">
          <a:blip r:embed="rId3"/>
          <a:srcRect l="34076" r="29904" b="51305"/>
          <a:stretch/>
        </p:blipFill>
        <p:spPr>
          <a:xfrm>
            <a:off x="429414" y="1096568"/>
            <a:ext cx="1852654" cy="2504661"/>
          </a:xfrm>
          <a:prstGeom prst="rect">
            <a:avLst/>
          </a:prstGeom>
        </p:spPr>
      </p:pic>
      <p:pic>
        <p:nvPicPr>
          <p:cNvPr id="2" name="Picture 2">
            <a:extLst>
              <a:ext uri="{FF2B5EF4-FFF2-40B4-BE49-F238E27FC236}">
                <a16:creationId xmlns:a16="http://schemas.microsoft.com/office/drawing/2014/main" id="{A7487AA7-A06C-4EB8-9F8B-192B73C45F7B}"/>
              </a:ext>
            </a:extLst>
          </p:cNvPr>
          <p:cNvPicPr>
            <a:picLocks noChangeAspect="1"/>
          </p:cNvPicPr>
          <p:nvPr/>
        </p:nvPicPr>
        <p:blipFill>
          <a:blip r:embed="rId4"/>
          <a:stretch>
            <a:fillRect/>
          </a:stretch>
        </p:blipFill>
        <p:spPr>
          <a:xfrm>
            <a:off x="2715956" y="1093370"/>
            <a:ext cx="1486247" cy="2618373"/>
          </a:xfrm>
          <a:prstGeom prst="rect">
            <a:avLst/>
          </a:prstGeom>
        </p:spPr>
      </p:pic>
      <p:sp>
        <p:nvSpPr>
          <p:cNvPr id="13" name="Google Shape;1236;p47">
            <a:extLst>
              <a:ext uri="{FF2B5EF4-FFF2-40B4-BE49-F238E27FC236}">
                <a16:creationId xmlns:a16="http://schemas.microsoft.com/office/drawing/2014/main" id="{7373451F-44AF-4E05-B500-F770C1BF9EED}"/>
              </a:ext>
            </a:extLst>
          </p:cNvPr>
          <p:cNvSpPr txBox="1"/>
          <p:nvPr/>
        </p:nvSpPr>
        <p:spPr>
          <a:xfrm>
            <a:off x="2769304" y="3702327"/>
            <a:ext cx="1489200" cy="734100"/>
          </a:xfrm>
          <a:prstGeom prst="rect">
            <a:avLst/>
          </a:prstGeom>
          <a:noFill/>
          <a:ln>
            <a:noFill/>
          </a:ln>
        </p:spPr>
        <p:txBody>
          <a:bodyPr spcFirstLastPara="1" wrap="square" lIns="0" tIns="0" rIns="0" bIns="0" anchor="t" anchorCtr="0">
            <a:noAutofit/>
          </a:bodyPr>
          <a:lstStyle/>
          <a:p>
            <a:pPr algn="ctr">
              <a:spcBef>
                <a:spcPts val="400"/>
              </a:spcBef>
              <a:spcAft>
                <a:spcPts val="400"/>
              </a:spcAft>
            </a:pPr>
            <a:r>
              <a:rPr lang="en-US" b="1">
                <a:solidFill>
                  <a:schemeClr val="lt1"/>
                </a:solidFill>
                <a:latin typeface="Titillium Web"/>
                <a:sym typeface="Titillium Web"/>
              </a:rPr>
              <a:t>Jason Estes</a:t>
            </a:r>
            <a:endParaRPr lang="en-US" b="1">
              <a:solidFill>
                <a:schemeClr val="lt1"/>
              </a:solidFill>
            </a:endParaRPr>
          </a:p>
          <a:p>
            <a:pPr algn="ctr"/>
            <a:r>
              <a:rPr lang="en-US" sz="1050">
                <a:solidFill>
                  <a:schemeClr val="lt1"/>
                </a:solidFill>
                <a:latin typeface="Titillium Web"/>
                <a:ea typeface="Titillium Web"/>
                <a:cs typeface="Titillium Web"/>
                <a:sym typeface="Titillium Web"/>
              </a:rPr>
              <a:t>Major: </a:t>
            </a:r>
            <a:endParaRPr lang="en-US" sz="1050">
              <a:solidFill>
                <a:schemeClr val="lt1"/>
              </a:solidFill>
              <a:latin typeface="Titillium Web"/>
              <a:ea typeface="Titillium Web"/>
              <a:cs typeface="Titillium Web"/>
            </a:endParaRPr>
          </a:p>
          <a:p>
            <a:pPr algn="ctr"/>
            <a:r>
              <a:rPr lang="en-US" sz="1050">
                <a:solidFill>
                  <a:schemeClr val="lt1"/>
                </a:solidFill>
                <a:latin typeface="Titillium Web"/>
                <a:ea typeface="Titillium Web"/>
                <a:cs typeface="Titillium Web"/>
                <a:sym typeface="Titillium Web"/>
              </a:rPr>
              <a:t>Web Programming and Design</a:t>
            </a:r>
            <a:endParaRPr lang="en-US" sz="1050">
              <a:solidFill>
                <a:schemeClr val="lt1"/>
              </a:solidFill>
              <a:latin typeface="Titillium Web"/>
              <a:ea typeface="Titillium Web"/>
              <a:cs typeface="Titillium Web"/>
            </a:endParaRPr>
          </a:p>
        </p:txBody>
      </p:sp>
      <p:pic>
        <p:nvPicPr>
          <p:cNvPr id="3" name="Picture 3" descr="A picture containing person, person, indoor&#10;&#10;Description automatically generated">
            <a:extLst>
              <a:ext uri="{FF2B5EF4-FFF2-40B4-BE49-F238E27FC236}">
                <a16:creationId xmlns:a16="http://schemas.microsoft.com/office/drawing/2014/main" id="{18EEFFC1-9D6F-496F-8C71-C1E5B9517CD1}"/>
              </a:ext>
            </a:extLst>
          </p:cNvPr>
          <p:cNvPicPr>
            <a:picLocks noChangeAspect="1"/>
          </p:cNvPicPr>
          <p:nvPr/>
        </p:nvPicPr>
        <p:blipFill>
          <a:blip r:embed="rId5"/>
          <a:stretch>
            <a:fillRect/>
          </a:stretch>
        </p:blipFill>
        <p:spPr>
          <a:xfrm>
            <a:off x="6726448" y="1098789"/>
            <a:ext cx="1858993" cy="2536166"/>
          </a:xfrm>
          <a:prstGeom prst="rect">
            <a:avLst/>
          </a:prstGeom>
        </p:spPr>
      </p:pic>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56663AF9-54D3-1A49-8863-BD45CA9DDB0D}"/>
                  </a:ext>
                </a:extLst>
              </p14:cNvPr>
              <p14:cNvContentPartPr/>
              <p14:nvPr/>
            </p14:nvContentPartPr>
            <p14:xfrm>
              <a:off x="4966200" y="1284552"/>
              <a:ext cx="972360" cy="735120"/>
            </p14:xfrm>
          </p:contentPart>
        </mc:Choice>
        <mc:Fallback xmlns="">
          <p:pic>
            <p:nvPicPr>
              <p:cNvPr id="4" name="Ink 3">
                <a:extLst>
                  <a:ext uri="{FF2B5EF4-FFF2-40B4-BE49-F238E27FC236}">
                    <a16:creationId xmlns:a16="http://schemas.microsoft.com/office/drawing/2014/main" id="{56663AF9-54D3-1A49-8863-BD45CA9DDB0D}"/>
                  </a:ext>
                </a:extLst>
              </p:cNvPr>
              <p:cNvPicPr/>
              <p:nvPr/>
            </p:nvPicPr>
            <p:blipFill>
              <a:blip r:embed="rId7"/>
              <a:stretch>
                <a:fillRect/>
              </a:stretch>
            </p:blipFill>
            <p:spPr>
              <a:xfrm>
                <a:off x="4957200" y="1275552"/>
                <a:ext cx="990000" cy="752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6A6694BA-D791-F745-8859-9AD19BF632FF}"/>
                  </a:ext>
                </a:extLst>
              </p14:cNvPr>
              <p14:cNvContentPartPr/>
              <p14:nvPr/>
            </p14:nvContentPartPr>
            <p14:xfrm>
              <a:off x="5186160" y="1458072"/>
              <a:ext cx="360" cy="132120"/>
            </p14:xfrm>
          </p:contentPart>
        </mc:Choice>
        <mc:Fallback xmlns="">
          <p:pic>
            <p:nvPicPr>
              <p:cNvPr id="5" name="Ink 4">
                <a:extLst>
                  <a:ext uri="{FF2B5EF4-FFF2-40B4-BE49-F238E27FC236}">
                    <a16:creationId xmlns:a16="http://schemas.microsoft.com/office/drawing/2014/main" id="{6A6694BA-D791-F745-8859-9AD19BF632FF}"/>
                  </a:ext>
                </a:extLst>
              </p:cNvPr>
              <p:cNvPicPr/>
              <p:nvPr/>
            </p:nvPicPr>
            <p:blipFill>
              <a:blip r:embed="rId9"/>
              <a:stretch>
                <a:fillRect/>
              </a:stretch>
            </p:blipFill>
            <p:spPr>
              <a:xfrm>
                <a:off x="5177160" y="1449072"/>
                <a:ext cx="1800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4B8C296E-DB55-9646-AC45-5E379F4691E4}"/>
                  </a:ext>
                </a:extLst>
              </p14:cNvPr>
              <p14:cNvContentPartPr/>
              <p14:nvPr/>
            </p14:nvContentPartPr>
            <p14:xfrm>
              <a:off x="5490720" y="1486152"/>
              <a:ext cx="2520" cy="125280"/>
            </p14:xfrm>
          </p:contentPart>
        </mc:Choice>
        <mc:Fallback xmlns="">
          <p:pic>
            <p:nvPicPr>
              <p:cNvPr id="6" name="Ink 5">
                <a:extLst>
                  <a:ext uri="{FF2B5EF4-FFF2-40B4-BE49-F238E27FC236}">
                    <a16:creationId xmlns:a16="http://schemas.microsoft.com/office/drawing/2014/main" id="{4B8C296E-DB55-9646-AC45-5E379F4691E4}"/>
                  </a:ext>
                </a:extLst>
              </p:cNvPr>
              <p:cNvPicPr/>
              <p:nvPr/>
            </p:nvPicPr>
            <p:blipFill>
              <a:blip r:embed="rId11"/>
              <a:stretch>
                <a:fillRect/>
              </a:stretch>
            </p:blipFill>
            <p:spPr>
              <a:xfrm>
                <a:off x="5481720" y="1477152"/>
                <a:ext cx="201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4B787D1F-D229-274E-BE91-958DBBEA0960}"/>
                  </a:ext>
                </a:extLst>
              </p14:cNvPr>
              <p14:cNvContentPartPr/>
              <p14:nvPr/>
            </p14:nvContentPartPr>
            <p14:xfrm>
              <a:off x="5244120" y="1717632"/>
              <a:ext cx="532440" cy="70560"/>
            </p14:xfrm>
          </p:contentPart>
        </mc:Choice>
        <mc:Fallback xmlns="">
          <p:pic>
            <p:nvPicPr>
              <p:cNvPr id="7" name="Ink 6">
                <a:extLst>
                  <a:ext uri="{FF2B5EF4-FFF2-40B4-BE49-F238E27FC236}">
                    <a16:creationId xmlns:a16="http://schemas.microsoft.com/office/drawing/2014/main" id="{4B787D1F-D229-274E-BE91-958DBBEA0960}"/>
                  </a:ext>
                </a:extLst>
              </p:cNvPr>
              <p:cNvPicPr/>
              <p:nvPr/>
            </p:nvPicPr>
            <p:blipFill>
              <a:blip r:embed="rId13"/>
              <a:stretch>
                <a:fillRect/>
              </a:stretch>
            </p:blipFill>
            <p:spPr>
              <a:xfrm>
                <a:off x="5235114" y="1708632"/>
                <a:ext cx="550092" cy="88200"/>
              </a:xfrm>
              <a:prstGeom prst="rect">
                <a:avLst/>
              </a:prstGeom>
            </p:spPr>
          </p:pic>
        </mc:Fallback>
      </mc:AlternateContent>
      <p:grpSp>
        <p:nvGrpSpPr>
          <p:cNvPr id="14" name="Group 13">
            <a:extLst>
              <a:ext uri="{FF2B5EF4-FFF2-40B4-BE49-F238E27FC236}">
                <a16:creationId xmlns:a16="http://schemas.microsoft.com/office/drawing/2014/main" id="{5BBD6467-BBE7-624D-B58C-B0E9C7005D29}"/>
              </a:ext>
            </a:extLst>
          </p:cNvPr>
          <p:cNvGrpSpPr/>
          <p:nvPr/>
        </p:nvGrpSpPr>
        <p:grpSpPr>
          <a:xfrm>
            <a:off x="4989600" y="2043072"/>
            <a:ext cx="1292400" cy="1239840"/>
            <a:chOff x="4989600" y="2043072"/>
            <a:chExt cx="1292400" cy="1239840"/>
          </a:xfrm>
        </p:grpSpPr>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588C2F53-41D8-4041-A5EE-8A474D82BE9A}"/>
                    </a:ext>
                  </a:extLst>
                </p14:cNvPr>
                <p14:cNvContentPartPr/>
                <p14:nvPr/>
              </p14:nvContentPartPr>
              <p14:xfrm>
                <a:off x="5475960" y="2043072"/>
                <a:ext cx="16920" cy="1239840"/>
              </p14:xfrm>
            </p:contentPart>
          </mc:Choice>
          <mc:Fallback xmlns="">
            <p:pic>
              <p:nvPicPr>
                <p:cNvPr id="9" name="Ink 8">
                  <a:extLst>
                    <a:ext uri="{FF2B5EF4-FFF2-40B4-BE49-F238E27FC236}">
                      <a16:creationId xmlns:a16="http://schemas.microsoft.com/office/drawing/2014/main" id="{588C2F53-41D8-4041-A5EE-8A474D82BE9A}"/>
                    </a:ext>
                  </a:extLst>
                </p:cNvPr>
                <p:cNvPicPr/>
                <p:nvPr/>
              </p:nvPicPr>
              <p:blipFill>
                <a:blip r:embed="rId15"/>
                <a:stretch>
                  <a:fillRect/>
                </a:stretch>
              </p:blipFill>
              <p:spPr>
                <a:xfrm>
                  <a:off x="5467147" y="2034069"/>
                  <a:ext cx="34193" cy="125748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CEA595D1-B0A7-AB43-9959-3814CE2DEE13}"/>
                    </a:ext>
                  </a:extLst>
                </p14:cNvPr>
                <p14:cNvContentPartPr/>
                <p14:nvPr/>
              </p14:nvContentPartPr>
              <p14:xfrm>
                <a:off x="4989600" y="2320632"/>
                <a:ext cx="1292400" cy="365760"/>
              </p14:xfrm>
            </p:contentPart>
          </mc:Choice>
          <mc:Fallback xmlns="">
            <p:pic>
              <p:nvPicPr>
                <p:cNvPr id="11" name="Ink 10">
                  <a:extLst>
                    <a:ext uri="{FF2B5EF4-FFF2-40B4-BE49-F238E27FC236}">
                      <a16:creationId xmlns:a16="http://schemas.microsoft.com/office/drawing/2014/main" id="{CEA595D1-B0A7-AB43-9959-3814CE2DEE13}"/>
                    </a:ext>
                  </a:extLst>
                </p:cNvPr>
                <p:cNvPicPr/>
                <p:nvPr/>
              </p:nvPicPr>
              <p:blipFill>
                <a:blip r:embed="rId17"/>
                <a:stretch>
                  <a:fillRect/>
                </a:stretch>
              </p:blipFill>
              <p:spPr>
                <a:xfrm>
                  <a:off x="4980600" y="2311632"/>
                  <a:ext cx="1310040" cy="383400"/>
                </a:xfrm>
                <a:prstGeom prst="rect">
                  <a:avLst/>
                </a:prstGeom>
              </p:spPr>
            </p:pic>
          </mc:Fallback>
        </mc:AlternateContent>
      </p:grpSp>
      <p:grpSp>
        <p:nvGrpSpPr>
          <p:cNvPr id="17" name="Group 16">
            <a:extLst>
              <a:ext uri="{FF2B5EF4-FFF2-40B4-BE49-F238E27FC236}">
                <a16:creationId xmlns:a16="http://schemas.microsoft.com/office/drawing/2014/main" id="{B9554CB2-C13C-6C47-8320-FE44D6B86F9B}"/>
              </a:ext>
            </a:extLst>
          </p:cNvPr>
          <p:cNvGrpSpPr/>
          <p:nvPr/>
        </p:nvGrpSpPr>
        <p:grpSpPr>
          <a:xfrm>
            <a:off x="4981860" y="3293429"/>
            <a:ext cx="1020240" cy="307800"/>
            <a:chOff x="5025240" y="3284712"/>
            <a:chExt cx="1020240" cy="30780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1B7F9B39-BA52-8D4F-B410-163C22B94EEA}"/>
                    </a:ext>
                  </a:extLst>
                </p14:cNvPr>
                <p14:cNvContentPartPr/>
                <p14:nvPr/>
              </p14:nvContentPartPr>
              <p14:xfrm>
                <a:off x="5507280" y="3284712"/>
                <a:ext cx="538200" cy="307800"/>
              </p14:xfrm>
            </p:contentPart>
          </mc:Choice>
          <mc:Fallback xmlns="">
            <p:pic>
              <p:nvPicPr>
                <p:cNvPr id="15" name="Ink 14">
                  <a:extLst>
                    <a:ext uri="{FF2B5EF4-FFF2-40B4-BE49-F238E27FC236}">
                      <a16:creationId xmlns:a16="http://schemas.microsoft.com/office/drawing/2014/main" id="{1B7F9B39-BA52-8D4F-B410-163C22B94EEA}"/>
                    </a:ext>
                  </a:extLst>
                </p:cNvPr>
                <p:cNvPicPr/>
                <p:nvPr/>
              </p:nvPicPr>
              <p:blipFill>
                <a:blip r:embed="rId19"/>
                <a:stretch>
                  <a:fillRect/>
                </a:stretch>
              </p:blipFill>
              <p:spPr>
                <a:xfrm>
                  <a:off x="5498286" y="3275712"/>
                  <a:ext cx="555828"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D9A1C554-B3BB-D848-8DAC-A427B1E53CB0}"/>
                    </a:ext>
                  </a:extLst>
                </p14:cNvPr>
                <p14:cNvContentPartPr/>
                <p14:nvPr/>
              </p14:nvContentPartPr>
              <p14:xfrm>
                <a:off x="5025240" y="3294432"/>
                <a:ext cx="477720" cy="253800"/>
              </p14:xfrm>
            </p:contentPart>
          </mc:Choice>
          <mc:Fallback xmlns="">
            <p:pic>
              <p:nvPicPr>
                <p:cNvPr id="16" name="Ink 15">
                  <a:extLst>
                    <a:ext uri="{FF2B5EF4-FFF2-40B4-BE49-F238E27FC236}">
                      <a16:creationId xmlns:a16="http://schemas.microsoft.com/office/drawing/2014/main" id="{D9A1C554-B3BB-D848-8DAC-A427B1E53CB0}"/>
                    </a:ext>
                  </a:extLst>
                </p:cNvPr>
                <p:cNvPicPr/>
                <p:nvPr/>
              </p:nvPicPr>
              <p:blipFill>
                <a:blip r:embed="rId21"/>
                <a:stretch>
                  <a:fillRect/>
                </a:stretch>
              </p:blipFill>
              <p:spPr>
                <a:xfrm>
                  <a:off x="5016240" y="3285445"/>
                  <a:ext cx="495360" cy="271415"/>
                </a:xfrm>
                <a:prstGeom prst="rect">
                  <a:avLst/>
                </a:prstGeom>
              </p:spPr>
            </p:pic>
          </mc:Fallback>
        </mc:AlternateContent>
      </p:grpSp>
      <p:pic>
        <p:nvPicPr>
          <p:cNvPr id="25" name="Picture 24" descr="A child smiling for the camera&#10;&#10;Description automatically generated with medium confidence">
            <a:extLst>
              <a:ext uri="{FF2B5EF4-FFF2-40B4-BE49-F238E27FC236}">
                <a16:creationId xmlns:a16="http://schemas.microsoft.com/office/drawing/2014/main" id="{24C79323-D7E6-4A4A-BA88-69709C582BA8}"/>
              </a:ext>
            </a:extLst>
          </p:cNvPr>
          <p:cNvPicPr>
            <a:picLocks noChangeAspect="1"/>
          </p:cNvPicPr>
          <p:nvPr/>
        </p:nvPicPr>
        <p:blipFill>
          <a:blip r:embed="rId22"/>
          <a:stretch>
            <a:fillRect/>
          </a:stretch>
        </p:blipFill>
        <p:spPr>
          <a:xfrm>
            <a:off x="4739345" y="1284552"/>
            <a:ext cx="1731392" cy="24286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313847" y="412454"/>
            <a:ext cx="8551428" cy="9500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u="sng"/>
              <a:t>Case Summary</a:t>
            </a:r>
          </a:p>
        </p:txBody>
      </p:sp>
      <p:sp>
        <p:nvSpPr>
          <p:cNvPr id="822" name="Google Shape;822;p21"/>
          <p:cNvSpPr txBox="1">
            <a:spLocks noGrp="1"/>
          </p:cNvSpPr>
          <p:nvPr>
            <p:ph type="subTitle" idx="4294967295"/>
          </p:nvPr>
        </p:nvSpPr>
        <p:spPr>
          <a:xfrm>
            <a:off x="234698" y="1545778"/>
            <a:ext cx="8351877" cy="3337118"/>
          </a:xfrm>
          <a:prstGeom prst="rect">
            <a:avLst/>
          </a:prstGeom>
        </p:spPr>
        <p:txBody>
          <a:bodyPr spcFirstLastPara="1" wrap="square" lIns="91425" tIns="91425" rIns="91425" bIns="91425" anchor="t" anchorCtr="0">
            <a:noAutofit/>
          </a:bodyPr>
          <a:lstStyle/>
          <a:p>
            <a:pPr marL="0" lvl="0" indent="0" algn="ctr">
              <a:buNone/>
            </a:pPr>
            <a:r>
              <a:rPr lang="en-US"/>
              <a:t>We chose to do our project on the recent pandemic caused by COVID-19 and decided to take a closer look at how different demographics took to the vaccine.</a:t>
            </a:r>
            <a:r>
              <a:rPr lang="en-US" sz="1800"/>
              <a:t> </a:t>
            </a:r>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1028" name="Picture 4" descr="Understanding How Race, Age, and Gender Impact the AXP | NCARB - National  Council of Architectural Registration Boards">
            <a:extLst>
              <a:ext uri="{FF2B5EF4-FFF2-40B4-BE49-F238E27FC236}">
                <a16:creationId xmlns:a16="http://schemas.microsoft.com/office/drawing/2014/main" id="{0C0EFBF4-7184-B54E-A530-13186A38B31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7323" y1="80655" x2="47323" y2="80655"/>
                        <a14:foregroundMark x1="41096" y1="80655" x2="41096" y2="80655"/>
                        <a14:foregroundMark x1="70735" y1="45833" x2="70735" y2="45833"/>
                        <a14:foregroundMark x1="68120" y1="31845" x2="68120" y2="31845"/>
                        <a14:foregroundMark x1="69116" y1="24405" x2="69116" y2="24405"/>
                        <a14:foregroundMark x1="65629" y1="70536" x2="65629" y2="70536"/>
                        <a14:foregroundMark x1="61893" y1="73512" x2="70735" y2="79762"/>
                        <a14:foregroundMark x1="70735" y1="79762" x2="75965" y2="78869"/>
                        <a14:foregroundMark x1="69738" y1="63393" x2="67746" y2="41369"/>
                        <a14:foregroundMark x1="67746" y1="41369" x2="73474" y2="59524"/>
                        <a14:foregroundMark x1="73474" y1="59524" x2="73225" y2="61310"/>
                        <a14:foregroundMark x1="66252" y1="71726" x2="75592" y2="72024"/>
                        <a14:foregroundMark x1="75592" y1="72024" x2="77460" y2="80655"/>
                        <a14:foregroundMark x1="64508" y1="34226" x2="73973" y2="29167"/>
                        <a14:foregroundMark x1="73973" y1="29167" x2="76463" y2="31250"/>
                        <a14:foregroundMark x1="40722" y1="80952" x2="54296" y2="82738"/>
                        <a14:foregroundMark x1="56538" y1="83929" x2="51308" y2="84226"/>
                        <a14:foregroundMark x1="63885" y1="39881" x2="69614" y2="22321"/>
                        <a14:foregroundMark x1="69614" y1="22321" x2="75965" y2="33036"/>
                      </a14:backgroundRemoval>
                    </a14:imgEffect>
                  </a14:imgLayer>
                </a14:imgProps>
              </a:ext>
              <a:ext uri="{28A0092B-C50C-407E-A947-70E740481C1C}">
                <a14:useLocalDpi xmlns:a14="http://schemas.microsoft.com/office/drawing/2010/main" val="0"/>
              </a:ext>
            </a:extLst>
          </a:blip>
          <a:srcRect/>
          <a:stretch>
            <a:fillRect/>
          </a:stretch>
        </p:blipFill>
        <p:spPr bwMode="auto">
          <a:xfrm>
            <a:off x="1967023" y="2862357"/>
            <a:ext cx="5209953" cy="21798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3" name="Text Placeholder 2">
            <a:extLst>
              <a:ext uri="{FF2B5EF4-FFF2-40B4-BE49-F238E27FC236}">
                <a16:creationId xmlns:a16="http://schemas.microsoft.com/office/drawing/2014/main" id="{3B8F54BA-CAC8-994E-A5C3-7DB505DE8390}"/>
              </a:ext>
            </a:extLst>
          </p:cNvPr>
          <p:cNvSpPr>
            <a:spLocks noGrp="1"/>
          </p:cNvSpPr>
          <p:nvPr>
            <p:ph type="body" idx="1"/>
          </p:nvPr>
        </p:nvSpPr>
        <p:spPr>
          <a:xfrm>
            <a:off x="631724" y="1421825"/>
            <a:ext cx="7686000" cy="3098400"/>
          </a:xfrm>
        </p:spPr>
        <p:txBody>
          <a:bodyPr/>
          <a:lstStyle/>
          <a:p>
            <a:pPr algn="ctr"/>
            <a:r>
              <a:rPr lang="en-US"/>
              <a:t>Information of the vaccine is often misconstrued or falsified to fit certain narratives. We want to show our audience how the vaccinated population of Indiana is broken down.</a:t>
            </a:r>
          </a:p>
        </p:txBody>
      </p:sp>
      <p:sp>
        <p:nvSpPr>
          <p:cNvPr id="10" name="Google Shape;807;p19">
            <a:extLst>
              <a:ext uri="{FF2B5EF4-FFF2-40B4-BE49-F238E27FC236}">
                <a16:creationId xmlns:a16="http://schemas.microsoft.com/office/drawing/2014/main" id="{69AB417D-8511-F441-9FE8-BDB13F0A7331}"/>
              </a:ext>
            </a:extLst>
          </p:cNvPr>
          <p:cNvSpPr txBox="1">
            <a:spLocks/>
          </p:cNvSpPr>
          <p:nvPr/>
        </p:nvSpPr>
        <p:spPr>
          <a:xfrm>
            <a:off x="588524" y="262025"/>
            <a:ext cx="77724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9pPr>
          </a:lstStyle>
          <a:p>
            <a:pPr algn="ctr"/>
            <a:r>
              <a:rPr lang="en-US" sz="4800" u="sng"/>
              <a:t>Problem Statement</a:t>
            </a:r>
          </a:p>
        </p:txBody>
      </p:sp>
    </p:spTree>
    <p:extLst>
      <p:ext uri="{BB962C8B-B14F-4D97-AF65-F5344CB8AC3E}">
        <p14:creationId xmlns:p14="http://schemas.microsoft.com/office/powerpoint/2010/main" val="1923522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3" name="Text Placeholder 2">
            <a:extLst>
              <a:ext uri="{FF2B5EF4-FFF2-40B4-BE49-F238E27FC236}">
                <a16:creationId xmlns:a16="http://schemas.microsoft.com/office/drawing/2014/main" id="{3B8F54BA-CAC8-994E-A5C3-7DB505DE8390}"/>
              </a:ext>
            </a:extLst>
          </p:cNvPr>
          <p:cNvSpPr>
            <a:spLocks noGrp="1"/>
          </p:cNvSpPr>
          <p:nvPr>
            <p:ph type="body" idx="1"/>
          </p:nvPr>
        </p:nvSpPr>
        <p:spPr>
          <a:xfrm>
            <a:off x="643825" y="1350970"/>
            <a:ext cx="7686000" cy="3098400"/>
          </a:xfrm>
        </p:spPr>
        <p:txBody>
          <a:bodyPr/>
          <a:lstStyle/>
          <a:p>
            <a:pPr algn="ctr"/>
            <a:r>
              <a:rPr lang="en-US"/>
              <a:t>Our audience is Indiana residents. We are trying to make our presentation accessible to most adults to give them an understanding of vaccination trends in  Indiana counties. </a:t>
            </a:r>
          </a:p>
          <a:p>
            <a:pPr algn="ctr"/>
            <a:r>
              <a:rPr lang="en-US"/>
              <a:t>Our assumption is that the audience does not have unbiased, accurate data regarding which demographics received the vaccination.  </a:t>
            </a:r>
          </a:p>
        </p:txBody>
      </p:sp>
      <p:sp>
        <p:nvSpPr>
          <p:cNvPr id="10" name="Google Shape;807;p19">
            <a:extLst>
              <a:ext uri="{FF2B5EF4-FFF2-40B4-BE49-F238E27FC236}">
                <a16:creationId xmlns:a16="http://schemas.microsoft.com/office/drawing/2014/main" id="{69AB417D-8511-F441-9FE8-BDB13F0A7331}"/>
              </a:ext>
            </a:extLst>
          </p:cNvPr>
          <p:cNvSpPr txBox="1">
            <a:spLocks/>
          </p:cNvSpPr>
          <p:nvPr/>
        </p:nvSpPr>
        <p:spPr>
          <a:xfrm>
            <a:off x="814175" y="349574"/>
            <a:ext cx="77724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9pPr>
          </a:lstStyle>
          <a:p>
            <a:pPr algn="ctr"/>
            <a:r>
              <a:rPr lang="en-US" sz="4800" u="sng"/>
              <a:t>Audience &amp; Assumption</a:t>
            </a:r>
          </a:p>
        </p:txBody>
      </p:sp>
    </p:spTree>
    <p:extLst>
      <p:ext uri="{BB962C8B-B14F-4D97-AF65-F5344CB8AC3E}">
        <p14:creationId xmlns:p14="http://schemas.microsoft.com/office/powerpoint/2010/main" val="288407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3" name="Text Placeholder 2">
            <a:extLst>
              <a:ext uri="{FF2B5EF4-FFF2-40B4-BE49-F238E27FC236}">
                <a16:creationId xmlns:a16="http://schemas.microsoft.com/office/drawing/2014/main" id="{3B8F54BA-CAC8-994E-A5C3-7DB505DE8390}"/>
              </a:ext>
            </a:extLst>
          </p:cNvPr>
          <p:cNvSpPr>
            <a:spLocks noGrp="1"/>
          </p:cNvSpPr>
          <p:nvPr>
            <p:ph type="body" idx="1"/>
          </p:nvPr>
        </p:nvSpPr>
        <p:spPr>
          <a:xfrm>
            <a:off x="836387" y="1262922"/>
            <a:ext cx="7686000" cy="3635113"/>
          </a:xfrm>
        </p:spPr>
        <p:txBody>
          <a:bodyPr/>
          <a:lstStyle/>
          <a:p>
            <a:r>
              <a:rPr lang="en-US"/>
              <a:t>Which Indiana counties have the most fully vaccinated residents ?</a:t>
            </a:r>
          </a:p>
          <a:p>
            <a:r>
              <a:rPr lang="en-US"/>
              <a:t>How are vaccination numbers reflected in different demographics?</a:t>
            </a:r>
          </a:p>
          <a:p>
            <a:r>
              <a:rPr lang="en-US"/>
              <a:t>How does Indiana compare to other states?</a:t>
            </a:r>
          </a:p>
        </p:txBody>
      </p:sp>
      <p:sp>
        <p:nvSpPr>
          <p:cNvPr id="10" name="Google Shape;807;p19">
            <a:extLst>
              <a:ext uri="{FF2B5EF4-FFF2-40B4-BE49-F238E27FC236}">
                <a16:creationId xmlns:a16="http://schemas.microsoft.com/office/drawing/2014/main" id="{69AB417D-8511-F441-9FE8-BDB13F0A7331}"/>
              </a:ext>
            </a:extLst>
          </p:cNvPr>
          <p:cNvSpPr txBox="1">
            <a:spLocks/>
          </p:cNvSpPr>
          <p:nvPr/>
        </p:nvSpPr>
        <p:spPr>
          <a:xfrm>
            <a:off x="685799" y="334428"/>
            <a:ext cx="77724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9pPr>
          </a:lstStyle>
          <a:p>
            <a:pPr algn="ctr"/>
            <a:r>
              <a:rPr lang="en-US" sz="4800" u="sng"/>
              <a:t>Our Questions</a:t>
            </a:r>
            <a:endParaRPr lang="en-US"/>
          </a:p>
        </p:txBody>
      </p:sp>
      <p:pic>
        <p:nvPicPr>
          <p:cNvPr id="2050" name="Picture 2" descr="Question Mark PNG Image | PNG All">
            <a:extLst>
              <a:ext uri="{FF2B5EF4-FFF2-40B4-BE49-F238E27FC236}">
                <a16:creationId xmlns:a16="http://schemas.microsoft.com/office/drawing/2014/main" id="{615EF323-E16D-8948-BA62-DE9FEDFE8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166" y="3565738"/>
            <a:ext cx="2381665" cy="12503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384932" y="177725"/>
            <a:ext cx="7977678" cy="716400"/>
          </a:xfrm>
          <a:prstGeom prst="rect">
            <a:avLst/>
          </a:prstGeom>
        </p:spPr>
        <p:txBody>
          <a:bodyPr spcFirstLastPara="1" wrap="square" lIns="91425" tIns="91425" rIns="91425" bIns="91425" anchor="b" anchorCtr="0">
            <a:noAutofit/>
          </a:bodyPr>
          <a:lstStyle/>
          <a:p>
            <a:pPr algn="ctr"/>
            <a:r>
              <a:rPr lang="en" u="sng"/>
              <a:t>Fully Vaccinated Percentage per State in the U.S.</a:t>
            </a: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6" name="Picture 5">
            <a:extLst>
              <a:ext uri="{FF2B5EF4-FFF2-40B4-BE49-F238E27FC236}">
                <a16:creationId xmlns:a16="http://schemas.microsoft.com/office/drawing/2014/main" id="{6DC9D8A0-6B31-1341-B0AF-825C1840861F}"/>
              </a:ext>
            </a:extLst>
          </p:cNvPr>
          <p:cNvPicPr>
            <a:picLocks noChangeAspect="1"/>
          </p:cNvPicPr>
          <p:nvPr/>
        </p:nvPicPr>
        <p:blipFill>
          <a:blip r:embed="rId3"/>
          <a:srcRect/>
          <a:stretch/>
        </p:blipFill>
        <p:spPr>
          <a:xfrm>
            <a:off x="2007863" y="1064386"/>
            <a:ext cx="4731816" cy="3634477"/>
          </a:xfrm>
          <a:prstGeom prst="rect">
            <a:avLst/>
          </a:prstGeom>
        </p:spPr>
      </p:pic>
    </p:spTree>
    <p:extLst>
      <p:ext uri="{BB962C8B-B14F-4D97-AF65-F5344CB8AC3E}">
        <p14:creationId xmlns:p14="http://schemas.microsoft.com/office/powerpoint/2010/main" val="3537576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583161" y="177725"/>
            <a:ext cx="7977678" cy="716400"/>
          </a:xfrm>
          <a:prstGeom prst="rect">
            <a:avLst/>
          </a:prstGeom>
        </p:spPr>
        <p:txBody>
          <a:bodyPr spcFirstLastPara="1" wrap="square" lIns="91425" tIns="91425" rIns="91425" bIns="91425" anchor="b" anchorCtr="0">
            <a:noAutofit/>
          </a:bodyPr>
          <a:lstStyle/>
          <a:p>
            <a:pPr algn="ctr"/>
            <a:r>
              <a:rPr lang="en" u="sng"/>
              <a:t>Fully Vaccination Sum in California</a:t>
            </a: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6" name="Picture 5">
            <a:extLst>
              <a:ext uri="{FF2B5EF4-FFF2-40B4-BE49-F238E27FC236}">
                <a16:creationId xmlns:a16="http://schemas.microsoft.com/office/drawing/2014/main" id="{560BDD46-EC19-0A4F-9E37-7B50E1D47B60}"/>
              </a:ext>
            </a:extLst>
          </p:cNvPr>
          <p:cNvPicPr>
            <a:picLocks noChangeAspect="1"/>
          </p:cNvPicPr>
          <p:nvPr/>
        </p:nvPicPr>
        <p:blipFill>
          <a:blip r:embed="rId3"/>
          <a:srcRect/>
          <a:stretch/>
        </p:blipFill>
        <p:spPr>
          <a:xfrm>
            <a:off x="2146252" y="1018944"/>
            <a:ext cx="4851496" cy="3726402"/>
          </a:xfrm>
          <a:prstGeom prst="rect">
            <a:avLst/>
          </a:prstGeom>
        </p:spPr>
      </p:pic>
    </p:spTree>
    <p:extLst>
      <p:ext uri="{BB962C8B-B14F-4D97-AF65-F5344CB8AC3E}">
        <p14:creationId xmlns:p14="http://schemas.microsoft.com/office/powerpoint/2010/main" val="420350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4C516F-31DB-487C-9D44-54CE7898C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9</a:t>
            </a:fld>
            <a:endParaRPr lang="en"/>
          </a:p>
        </p:txBody>
      </p:sp>
      <p:sp>
        <p:nvSpPr>
          <p:cNvPr id="3" name="Title 2">
            <a:extLst>
              <a:ext uri="{FF2B5EF4-FFF2-40B4-BE49-F238E27FC236}">
                <a16:creationId xmlns:a16="http://schemas.microsoft.com/office/drawing/2014/main" id="{04A1CB96-69EB-468F-8442-F6CACFEB5B01}"/>
              </a:ext>
            </a:extLst>
          </p:cNvPr>
          <p:cNvSpPr>
            <a:spLocks noGrp="1"/>
          </p:cNvSpPr>
          <p:nvPr>
            <p:ph type="title"/>
          </p:nvPr>
        </p:nvSpPr>
        <p:spPr>
          <a:xfrm>
            <a:off x="1458000" y="107226"/>
            <a:ext cx="7686000" cy="857400"/>
          </a:xfrm>
        </p:spPr>
        <p:txBody>
          <a:bodyPr/>
          <a:lstStyle/>
          <a:p>
            <a:r>
              <a:rPr lang="en-US" u="sng"/>
              <a:t>Indiana Vaccinations vs Population</a:t>
            </a:r>
          </a:p>
        </p:txBody>
      </p:sp>
      <p:pic>
        <p:nvPicPr>
          <p:cNvPr id="8" name="Picture 8" descr="Map&#10;&#10;Description automatically generated">
            <a:extLst>
              <a:ext uri="{FF2B5EF4-FFF2-40B4-BE49-F238E27FC236}">
                <a16:creationId xmlns:a16="http://schemas.microsoft.com/office/drawing/2014/main" id="{5F97EA12-4478-4FB7-A693-D9E7A19388CF}"/>
              </a:ext>
            </a:extLst>
          </p:cNvPr>
          <p:cNvPicPr>
            <a:picLocks noChangeAspect="1"/>
          </p:cNvPicPr>
          <p:nvPr/>
        </p:nvPicPr>
        <p:blipFill>
          <a:blip r:embed="rId2"/>
          <a:stretch>
            <a:fillRect/>
          </a:stretch>
        </p:blipFill>
        <p:spPr>
          <a:xfrm>
            <a:off x="219974" y="1152395"/>
            <a:ext cx="4295954" cy="2256425"/>
          </a:xfrm>
          <a:prstGeom prst="rect">
            <a:avLst/>
          </a:prstGeom>
        </p:spPr>
      </p:pic>
      <p:pic>
        <p:nvPicPr>
          <p:cNvPr id="9" name="Picture 9" descr="Map&#10;&#10;Description automatically generated">
            <a:extLst>
              <a:ext uri="{FF2B5EF4-FFF2-40B4-BE49-F238E27FC236}">
                <a16:creationId xmlns:a16="http://schemas.microsoft.com/office/drawing/2014/main" id="{85F517E3-22A6-4B83-AD29-C609A159E4DF}"/>
              </a:ext>
            </a:extLst>
          </p:cNvPr>
          <p:cNvPicPr>
            <a:picLocks noChangeAspect="1"/>
          </p:cNvPicPr>
          <p:nvPr/>
        </p:nvPicPr>
        <p:blipFill>
          <a:blip r:embed="rId3"/>
          <a:stretch>
            <a:fillRect/>
          </a:stretch>
        </p:blipFill>
        <p:spPr>
          <a:xfrm>
            <a:off x="4515928" y="1152396"/>
            <a:ext cx="4231256" cy="2256425"/>
          </a:xfrm>
          <a:prstGeom prst="rect">
            <a:avLst/>
          </a:prstGeom>
        </p:spPr>
      </p:pic>
      <p:sp>
        <p:nvSpPr>
          <p:cNvPr id="10" name="TextBox 9">
            <a:extLst>
              <a:ext uri="{FF2B5EF4-FFF2-40B4-BE49-F238E27FC236}">
                <a16:creationId xmlns:a16="http://schemas.microsoft.com/office/drawing/2014/main" id="{8086CBE9-D8D7-424C-AC75-12E398FF8FFA}"/>
              </a:ext>
            </a:extLst>
          </p:cNvPr>
          <p:cNvSpPr txBox="1"/>
          <p:nvPr/>
        </p:nvSpPr>
        <p:spPr>
          <a:xfrm>
            <a:off x="741872" y="4237597"/>
            <a:ext cx="76710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FFFF"/>
                </a:solidFill>
                <a:latin typeface="Titillium Web"/>
              </a:rPr>
              <a:t>Indiana’s Population by County and Vaccinations by County are nearly identical showing </a:t>
            </a:r>
            <a:r>
              <a:rPr lang="en-US" i="1">
                <a:solidFill>
                  <a:srgbClr val="FFFFFF"/>
                </a:solidFill>
                <a:latin typeface="Titillium Web"/>
              </a:rPr>
              <a:t>vaccination rates are consistent with population size</a:t>
            </a:r>
            <a:r>
              <a:rPr lang="en-US">
                <a:solidFill>
                  <a:srgbClr val="FFFFFF"/>
                </a:solidFill>
                <a:latin typeface="Titillium Web"/>
              </a:rPr>
              <a:t>.</a:t>
            </a:r>
          </a:p>
        </p:txBody>
      </p:sp>
    </p:spTree>
    <p:extLst>
      <p:ext uri="{BB962C8B-B14F-4D97-AF65-F5344CB8AC3E}">
        <p14:creationId xmlns:p14="http://schemas.microsoft.com/office/powerpoint/2010/main" val="4203843661"/>
      </p:ext>
    </p:extLst>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525</Words>
  <Application>Microsoft Macintosh PowerPoint</Application>
  <PresentationFormat>On-screen Show (16:9)</PresentationFormat>
  <Paragraphs>70</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Titillium Web ExtraLight</vt:lpstr>
      <vt:lpstr>Times New Roman</vt:lpstr>
      <vt:lpstr>Titillium Web</vt:lpstr>
      <vt:lpstr>Calibri</vt:lpstr>
      <vt:lpstr>Arial</vt:lpstr>
      <vt:lpstr>Thaliard template</vt:lpstr>
      <vt:lpstr>Boiler Hackattack:  Covid-19 Vaccination Demographics  CGT 270 Data Visualization Hackathon</vt:lpstr>
      <vt:lpstr>Team Boiler Hackattack</vt:lpstr>
      <vt:lpstr>Case Summary</vt:lpstr>
      <vt:lpstr>PowerPoint Presentation</vt:lpstr>
      <vt:lpstr>PowerPoint Presentation</vt:lpstr>
      <vt:lpstr>PowerPoint Presentation</vt:lpstr>
      <vt:lpstr>Fully Vaccinated Percentage per State in the U.S.</vt:lpstr>
      <vt:lpstr>Fully Vaccination Sum in California</vt:lpstr>
      <vt:lpstr>Indiana Vaccinations vs Population</vt:lpstr>
      <vt:lpstr>Top 5 Most Populous Counties vs Top 5 Least</vt:lpstr>
      <vt:lpstr>Percentages of Gender Vaccinated per County </vt:lpstr>
      <vt:lpstr> Sum of Genders Vaccinated per Top 17 County</vt:lpstr>
      <vt:lpstr>Full Vaccinated Residents by Age</vt:lpstr>
      <vt:lpstr>Race Visualization ---</vt:lpstr>
      <vt:lpstr>Additional Race Visualization</vt:lpstr>
      <vt:lpstr>Conclusion</vt:lpstr>
      <vt:lpstr>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lastModifiedBy>Habegger, Benjamin Andrew</cp:lastModifiedBy>
  <cp:revision>2</cp:revision>
  <dcterms:modified xsi:type="dcterms:W3CDTF">2021-12-07T22:11:11Z</dcterms:modified>
</cp:coreProperties>
</file>