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E:\Analytics%20With%20Spreadsheets\analyse-nyse-data_Final.xlsx"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Analytics%20With%20Spreadsheets\Final_Submission\analyse-nyse-data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Revenue of NYSE Sectors from 2013 to 2015</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'Summary Statistics'!#REF!</c:f>
              <c:strCache>
                <c:ptCount val="1"/>
                <c:pt idx="0">
                  <c:v>#REF!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'Summary Statistics'!$B$37:$B$47</c:f>
              <c:strCache>
                <c:ptCount val="11"/>
                <c:pt idx="0">
                  <c:v>Consumer Discretionary .066</c:v>
                </c:pt>
                <c:pt idx="1">
                  <c:v>Consumer Staples .015</c:v>
                </c:pt>
                <c:pt idx="2">
                  <c:v>Energy - .273</c:v>
                </c:pt>
                <c:pt idx="3">
                  <c:v>Financials .003</c:v>
                </c:pt>
                <c:pt idx="4">
                  <c:v>Health Care .104</c:v>
                </c:pt>
                <c:pt idx="5">
                  <c:v>Industrials .004</c:v>
                </c:pt>
                <c:pt idx="6">
                  <c:v>Information Technology .06</c:v>
                </c:pt>
                <c:pt idx="7">
                  <c:v>Materials - .024</c:v>
                </c:pt>
                <c:pt idx="8">
                  <c:v>Real Estate .087</c:v>
                </c:pt>
                <c:pt idx="9">
                  <c:v>Telecommunication .052</c:v>
                </c:pt>
                <c:pt idx="10">
                  <c:v>Utilities .02</c:v>
                </c:pt>
              </c:strCache>
            </c:strRef>
          </c:cat>
          <c:val>
            <c:numRef>
              <c:f>'Summary Statistics'!#REF!</c:f>
              <c:numCache>
                <c:formatCode>General</c:formatCode>
                <c:ptCount val="1"/>
                <c:pt idx="0">
                  <c:v>1</c:v>
                </c:pt>
              </c:numCache>
            </c:numRef>
          </c:val>
          <c:extLst>
            <c:ext xmlns:c16="http://schemas.microsoft.com/office/drawing/2014/chart" uri="{C3380CC4-5D6E-409C-BE32-E72D297353CC}">
              <c16:uniqueId val="{00000000-BE53-4DE7-BCF6-BA5C5CC313F3}"/>
            </c:ext>
          </c:extLst>
        </c:ser>
        <c:ser>
          <c:idx val="1"/>
          <c:order val="1"/>
          <c:tx>
            <c:strRef>
              <c:f>'Summary Statistics'!$C$36</c:f>
              <c:strCache>
                <c:ptCount val="1"/>
                <c:pt idx="0">
                  <c:v>2013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'Summary Statistics'!$B$37:$B$47</c:f>
              <c:strCache>
                <c:ptCount val="11"/>
                <c:pt idx="0">
                  <c:v>Consumer Discretionary .066</c:v>
                </c:pt>
                <c:pt idx="1">
                  <c:v>Consumer Staples .015</c:v>
                </c:pt>
                <c:pt idx="2">
                  <c:v>Energy - .273</c:v>
                </c:pt>
                <c:pt idx="3">
                  <c:v>Financials .003</c:v>
                </c:pt>
                <c:pt idx="4">
                  <c:v>Health Care .104</c:v>
                </c:pt>
                <c:pt idx="5">
                  <c:v>Industrials .004</c:v>
                </c:pt>
                <c:pt idx="6">
                  <c:v>Information Technology .06</c:v>
                </c:pt>
                <c:pt idx="7">
                  <c:v>Materials - .024</c:v>
                </c:pt>
                <c:pt idx="8">
                  <c:v>Real Estate .087</c:v>
                </c:pt>
                <c:pt idx="9">
                  <c:v>Telecommunication .052</c:v>
                </c:pt>
                <c:pt idx="10">
                  <c:v>Utilities .02</c:v>
                </c:pt>
              </c:strCache>
            </c:strRef>
          </c:cat>
          <c:val>
            <c:numRef>
              <c:f>'Summary Statistics'!$C$37:$C$47</c:f>
              <c:numCache>
                <c:formatCode>_("$"* #,##0_);_("$"* \(#,##0\);_("$"* "-"??_);_(@_)</c:formatCode>
                <c:ptCount val="11"/>
                <c:pt idx="0">
                  <c:v>1253135104000</c:v>
                </c:pt>
                <c:pt idx="1">
                  <c:v>1389203539000</c:v>
                </c:pt>
                <c:pt idx="2">
                  <c:v>1343144975000</c:v>
                </c:pt>
                <c:pt idx="3">
                  <c:v>839516945000</c:v>
                </c:pt>
                <c:pt idx="4">
                  <c:v>968538424000</c:v>
                </c:pt>
                <c:pt idx="5">
                  <c:v>1026331766000</c:v>
                </c:pt>
                <c:pt idx="6">
                  <c:v>847932286000</c:v>
                </c:pt>
                <c:pt idx="7">
                  <c:v>280102204000</c:v>
                </c:pt>
                <c:pt idx="8">
                  <c:v>61899503000</c:v>
                </c:pt>
                <c:pt idx="9">
                  <c:v>278472000000</c:v>
                </c:pt>
                <c:pt idx="10">
                  <c:v>259755001000</c:v>
                </c:pt>
              </c:numCache>
            </c:numRef>
          </c:val>
          <c:extLst>
            <c:ext xmlns:c16="http://schemas.microsoft.com/office/drawing/2014/chart" uri="{C3380CC4-5D6E-409C-BE32-E72D297353CC}">
              <c16:uniqueId val="{00000001-BE53-4DE7-BCF6-BA5C5CC313F3}"/>
            </c:ext>
          </c:extLst>
        </c:ser>
        <c:ser>
          <c:idx val="2"/>
          <c:order val="2"/>
          <c:tx>
            <c:strRef>
              <c:f>'Summary Statistics'!$D$36</c:f>
              <c:strCache>
                <c:ptCount val="1"/>
                <c:pt idx="0">
                  <c:v>2014</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'Summary Statistics'!$B$37:$B$47</c:f>
              <c:strCache>
                <c:ptCount val="11"/>
                <c:pt idx="0">
                  <c:v>Consumer Discretionary .066</c:v>
                </c:pt>
                <c:pt idx="1">
                  <c:v>Consumer Staples .015</c:v>
                </c:pt>
                <c:pt idx="2">
                  <c:v>Energy - .273</c:v>
                </c:pt>
                <c:pt idx="3">
                  <c:v>Financials .003</c:v>
                </c:pt>
                <c:pt idx="4">
                  <c:v>Health Care .104</c:v>
                </c:pt>
                <c:pt idx="5">
                  <c:v>Industrials .004</c:v>
                </c:pt>
                <c:pt idx="6">
                  <c:v>Information Technology .06</c:v>
                </c:pt>
                <c:pt idx="7">
                  <c:v>Materials - .024</c:v>
                </c:pt>
                <c:pt idx="8">
                  <c:v>Real Estate .087</c:v>
                </c:pt>
                <c:pt idx="9">
                  <c:v>Telecommunication .052</c:v>
                </c:pt>
                <c:pt idx="10">
                  <c:v>Utilities .02</c:v>
                </c:pt>
              </c:strCache>
            </c:strRef>
          </c:cat>
          <c:val>
            <c:numRef>
              <c:f>'Summary Statistics'!$D$37:$D$47</c:f>
              <c:numCache>
                <c:formatCode>_("$"* #,##0_);_("$"* \(#,##0\);_("$"* "-"??_);_(@_)</c:formatCode>
                <c:ptCount val="11"/>
                <c:pt idx="0">
                  <c:v>1332319553000</c:v>
                </c:pt>
                <c:pt idx="1">
                  <c:v>1403938460000</c:v>
                </c:pt>
                <c:pt idx="2">
                  <c:v>1311915971000</c:v>
                </c:pt>
                <c:pt idx="3">
                  <c:v>849113196000</c:v>
                </c:pt>
                <c:pt idx="4">
                  <c:v>1063334023000</c:v>
                </c:pt>
                <c:pt idx="5">
                  <c:v>1046245863000</c:v>
                </c:pt>
                <c:pt idx="6">
                  <c:v>892347814000</c:v>
                </c:pt>
                <c:pt idx="7">
                  <c:v>290520675000</c:v>
                </c:pt>
                <c:pt idx="8">
                  <c:v>68647454000</c:v>
                </c:pt>
                <c:pt idx="9">
                  <c:v>289106000000</c:v>
                </c:pt>
                <c:pt idx="10">
                  <c:v>278082544000</c:v>
                </c:pt>
              </c:numCache>
            </c:numRef>
          </c:val>
          <c:extLst>
            <c:ext xmlns:c16="http://schemas.microsoft.com/office/drawing/2014/chart" uri="{C3380CC4-5D6E-409C-BE32-E72D297353CC}">
              <c16:uniqueId val="{00000002-BE53-4DE7-BCF6-BA5C5CC313F3}"/>
            </c:ext>
          </c:extLst>
        </c:ser>
        <c:ser>
          <c:idx val="3"/>
          <c:order val="3"/>
          <c:tx>
            <c:strRef>
              <c:f>'Summary Statistics'!$E$36</c:f>
              <c:strCache>
                <c:ptCount val="1"/>
                <c:pt idx="0">
                  <c:v>2015</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'Summary Statistics'!$B$37:$B$47</c:f>
              <c:strCache>
                <c:ptCount val="11"/>
                <c:pt idx="0">
                  <c:v>Consumer Discretionary .066</c:v>
                </c:pt>
                <c:pt idx="1">
                  <c:v>Consumer Staples .015</c:v>
                </c:pt>
                <c:pt idx="2">
                  <c:v>Energy - .273</c:v>
                </c:pt>
                <c:pt idx="3">
                  <c:v>Financials .003</c:v>
                </c:pt>
                <c:pt idx="4">
                  <c:v>Health Care .104</c:v>
                </c:pt>
                <c:pt idx="5">
                  <c:v>Industrials .004</c:v>
                </c:pt>
                <c:pt idx="6">
                  <c:v>Information Technology .06</c:v>
                </c:pt>
                <c:pt idx="7">
                  <c:v>Materials - .024</c:v>
                </c:pt>
                <c:pt idx="8">
                  <c:v>Real Estate .087</c:v>
                </c:pt>
                <c:pt idx="9">
                  <c:v>Telecommunication .052</c:v>
                </c:pt>
                <c:pt idx="10">
                  <c:v>Utilities .02</c:v>
                </c:pt>
              </c:strCache>
            </c:strRef>
          </c:cat>
          <c:val>
            <c:numRef>
              <c:f>'Summary Statistics'!$E$37:$E$47</c:f>
              <c:numCache>
                <c:formatCode>_("$"* #,##0_);_("$"* \(#,##0\);_("$"* "-"??_);_(@_)</c:formatCode>
                <c:ptCount val="11"/>
                <c:pt idx="0">
                  <c:v>1435979984000</c:v>
                </c:pt>
                <c:pt idx="1">
                  <c:v>1433176833000</c:v>
                </c:pt>
                <c:pt idx="2">
                  <c:v>861802498000</c:v>
                </c:pt>
                <c:pt idx="3">
                  <c:v>844713181000</c:v>
                </c:pt>
                <c:pt idx="4">
                  <c:v>1205934822000</c:v>
                </c:pt>
                <c:pt idx="5">
                  <c:v>1033831829000</c:v>
                </c:pt>
                <c:pt idx="6">
                  <c:v>960112380000</c:v>
                </c:pt>
                <c:pt idx="7">
                  <c:v>267845555000</c:v>
                </c:pt>
                <c:pt idx="8">
                  <c:v>74335202000</c:v>
                </c:pt>
                <c:pt idx="9">
                  <c:v>310126000000</c:v>
                </c:pt>
                <c:pt idx="10">
                  <c:v>270915907000</c:v>
                </c:pt>
              </c:numCache>
            </c:numRef>
          </c:val>
          <c:extLst>
            <c:ext xmlns:c16="http://schemas.microsoft.com/office/drawing/2014/chart" uri="{C3380CC4-5D6E-409C-BE32-E72D297353CC}">
              <c16:uniqueId val="{00000003-BE53-4DE7-BCF6-BA5C5CC313F3}"/>
            </c:ext>
          </c:extLst>
        </c:ser>
        <c:dLbls>
          <c:showLegendKey val="0"/>
          <c:showVal val="0"/>
          <c:showCatName val="0"/>
          <c:showSerName val="0"/>
          <c:showPercent val="0"/>
          <c:showBubbleSize val="0"/>
        </c:dLbls>
        <c:gapWidth val="100"/>
        <c:overlap val="-24"/>
        <c:axId val="730445184"/>
        <c:axId val="690521392"/>
      </c:barChart>
      <c:catAx>
        <c:axId val="7304451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Sectors and Mean</a:t>
                </a:r>
              </a:p>
              <a:p>
                <a:pPr>
                  <a:defRPr/>
                </a:pPr>
                <a:r>
                  <a:rPr lang="en-US"/>
                  <a:t> Growth Rate</a:t>
                </a:r>
              </a:p>
            </c:rich>
          </c:tx>
          <c:layout>
            <c:manualLayout>
              <c:xMode val="edge"/>
              <c:yMode val="edge"/>
              <c:x val="0.44410375501155691"/>
              <c:y val="0.8572489141981316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0521392"/>
        <c:crosses val="autoZero"/>
        <c:auto val="1"/>
        <c:lblAlgn val="ctr"/>
        <c:lblOffset val="100"/>
        <c:noMultiLvlLbl val="0"/>
      </c:catAx>
      <c:valAx>
        <c:axId val="6905213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Revenue in Billions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0445184"/>
        <c:crosses val="autoZero"/>
        <c:crossBetween val="between"/>
        <c:dispUnits>
          <c:builtInUnit val="billions"/>
        </c:dispUnits>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 dir="row">'Summary Statistics'!$C$101:$E$101</cx:f>
        <cx:lvl ptCount="3" formatCode="_(&quot;$&quot;* #,##0_);_(&quot;$&quot;* \(#,##0\);_(&quot;$&quot;* &quot;-&quot;??_);_(@_)">
          <cx:pt idx="0">87959167000</cx:pt>
          <cx:pt idx="1">119569127000</cx:pt>
          <cx:pt idx="2">135961803000</cx:pt>
        </cx:lvl>
      </cx:numDim>
    </cx:data>
    <cx:data id="1">
      <cx:numDim type="val">
        <cx:f dir="row">'Summary Statistics'!$C$102:$E$102</cx:f>
        <cx:lvl ptCount="3" formatCode="_(&quot;$&quot;* #,##0_);_(&quot;$&quot;* \(#,##0\);_(&quot;$&quot;* &quot;-&quot;??_);_(@_)">
          <cx:pt idx="0">16385000000</cx:pt>
          <cx:pt idx="1">15879000000</cx:pt>
          <cx:pt idx="2">16560000000</cx:pt>
        </cx:lvl>
      </cx:numDim>
    </cx:data>
    <cx:data id="2">
      <cx:numDim type="val">
        <cx:f dir="row">'Summary Statistics'!$C$103:$E$103</cx:f>
        <cx:lvl ptCount="3" formatCode="_(&quot;$&quot;* #,##0_);_(&quot;$&quot;* \(#,##0\);_(&quot;$&quot;* &quot;-&quot;??_);_(@_)">
          <cx:pt idx="0">101093000000</cx:pt>
          <cx:pt idx="1">91084000000</cx:pt>
          <cx:pt idx="2">102531000000</cx:pt>
        </cx:lvl>
      </cx:numDim>
    </cx:data>
    <cx:data id="3">
      <cx:numDim type="val">
        <cx:f dir="row">'Summary Statistics'!$C$104:$E$104</cx:f>
        <cx:lvl ptCount="3" formatCode="_(&quot;$&quot;* #,##0_);_(&quot;$&quot;* \(#,##0\);_(&quot;$&quot;* &quot;-&quot;??_);_(@_)">
          <cx:pt idx="0">9560647000</cx:pt>
          <cx:pt idx="1">10371390000</cx:pt>
          <cx:pt idx="2">10629719000</cx:pt>
        </cx:lvl>
      </cx:numDim>
    </cx:data>
    <cx:data id="4">
      <cx:numDim type="val">
        <cx:f dir="row">'Summary Statistics'!$C$105:$E$105</cx:f>
        <cx:lvl ptCount="3" formatCode="_(&quot;$&quot;* #,##0_);_(&quot;$&quot;* \(#,##0\);_(&quot;$&quot;* &quot;-&quot;??_);_(@_)">
          <cx:pt idx="0">122196000000</cx:pt>
          <cx:pt idx="1">137392000000</cx:pt>
          <cx:pt idx="2">179045000000</cx:pt>
        </cx:lvl>
      </cx:numDim>
    </cx:data>
    <cx:data id="5">
      <cx:numDim type="val">
        <cx:f dir="row">'Summary Statistics'!$C$106:$E$106</cx:f>
        <cx:lvl ptCount="3" formatCode="_(&quot;$&quot;* #,##0_);_(&quot;$&quot;* \(#,##0\);_(&quot;$&quot;* &quot;-&quot;??_);_(@_)">
          <cx:pt idx="0">1904218000</cx:pt>
          <cx:pt idx="1">1989344000</cx:pt>
          <cx:pt idx="2">2042332000</cx:pt>
        </cx:lvl>
      </cx:numDim>
    </cx:data>
  </cx:chartData>
  <cx:chart>
    <cx:title pos="t" align="ctr" overlay="0">
      <cx:tx>
        <cx:txData>
          <cx:v>Box Plot of Health Care Distributor Earnings from 2013 to 2015</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Box Plot of Health Care Distributor Earnings from 2013 to 2015</a:t>
          </a:r>
        </a:p>
      </cx:txPr>
    </cx:title>
    <cx:plotArea>
      <cx:plotAreaRegion>
        <cx:series layoutId="boxWhisker" uniqueId="{CDE0AF6E-830E-B04E-BDD1-BAEFB7E5D715}">
          <cx:tx>
            <cx:txData>
              <cx:f>'Summary Statistics'!$B$101</cx:f>
              <cx:v>ABC AmerisourceBergen</cx:v>
            </cx:txData>
          </cx:tx>
          <cx:spPr>
            <a:ln>
              <a:solidFill>
                <a:schemeClr val="tx1"/>
              </a:solidFill>
            </a:ln>
          </cx:spPr>
          <cx:dataId val="0"/>
          <cx:layoutPr>
            <cx:visibility meanLine="1" meanMarker="1"/>
            <cx:statistics quartileMethod="exclusive"/>
          </cx:layoutPr>
        </cx:series>
        <cx:series layoutId="boxWhisker" uniqueId="{EF843A2C-958B-F648-8428-2AC7F5935B21}">
          <cx:tx>
            <cx:txData>
              <cx:f>'Summary Statistics'!$B$102</cx:f>
              <cx:v>BMY Bristol-Myers Squibb Co</cx:v>
            </cx:txData>
          </cx:tx>
          <cx:dataId val="1"/>
          <cx:layoutPr>
            <cx:visibility meanLine="1" meanMarker="1"/>
            <cx:statistics quartileMethod="exclusive"/>
          </cx:layoutPr>
        </cx:series>
        <cx:series layoutId="boxWhisker" uniqueId="{DFC46844-28FC-6447-9DA0-022470319A61}">
          <cx:tx>
            <cx:txData>
              <cx:f>'Summary Statistics'!$B$103</cx:f>
              <cx:v>CAH Cardinal Health</cx:v>
            </cx:txData>
          </cx:tx>
          <cx:spPr>
            <a:ln>
              <a:solidFill>
                <a:schemeClr val="tx1"/>
              </a:solidFill>
            </a:ln>
          </cx:spPr>
          <cx:dataId val="2"/>
          <cx:layoutPr>
            <cx:visibility meanLine="1" meanMarker="1"/>
            <cx:statistics quartileMethod="exclusive"/>
          </cx:layoutPr>
        </cx:series>
        <cx:series layoutId="boxWhisker" uniqueId="{9D5EE8B4-D7E0-AA49-880F-7B40AAF0A30F}">
          <cx:tx>
            <cx:txData>
              <cx:f>'Summary Statistics'!$B$104</cx:f>
              <cx:v>HSIC Henry Schein</cx:v>
            </cx:txData>
          </cx:tx>
          <cx:dataId val="3"/>
          <cx:layoutPr>
            <cx:visibility meanLine="1" meanMarker="1"/>
            <cx:statistics quartileMethod="exclusive"/>
          </cx:layoutPr>
        </cx:series>
        <cx:series layoutId="boxWhisker" uniqueId="{DD2AC19E-7020-3D49-92C5-C2116BFD1429}">
          <cx:tx>
            <cx:txData>
              <cx:f>'Summary Statistics'!$B$105</cx:f>
              <cx:v>MCK McKesson Corporation</cx:v>
            </cx:txData>
          </cx:tx>
          <cx:spPr>
            <a:ln>
              <a:solidFill>
                <a:schemeClr val="tx1"/>
              </a:solidFill>
            </a:ln>
          </cx:spPr>
          <cx:dataId val="4"/>
          <cx:layoutPr>
            <cx:visibility meanLine="1" meanMarker="1"/>
            <cx:statistics quartileMethod="exclusive"/>
          </cx:layoutPr>
        </cx:series>
        <cx:series layoutId="boxWhisker" uniqueId="{1C596B5D-5CC3-E345-AE0C-2BD19AC1EEEA}">
          <cx:tx>
            <cx:txData>
              <cx:f>'Summary Statistics'!$B$106</cx:f>
              <cx:v>WAT Waters Corporation</cx:v>
            </cx:txData>
          </cx:tx>
          <cx:dataId val="5"/>
          <cx:layoutPr>
            <cx:visibility meanLine="1" meanMarker="1"/>
            <cx:statistics quartileMethod="exclusive"/>
          </cx:layoutPr>
        </cx:series>
      </cx:plotAreaRegion>
      <cx:axis id="0">
        <cx:catScaling gapWidth="1.5"/>
        <cx:tickLabels/>
      </cx:axis>
      <cx:axis id="1">
        <cx:valScaling max="180000000000"/>
        <cx:majorGridlines/>
        <cx:tickLabels/>
        <cx:numFmt formatCode="$#,##0.00" sourceLinked="0"/>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F6DE-EA86-C8B9-9EBC-26207F48E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E77ABA-7E7B-E23A-C517-9588D75A37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98C41D-623E-5B56-ED35-8D68BFF740E8}"/>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5" name="Footer Placeholder 4">
            <a:extLst>
              <a:ext uri="{FF2B5EF4-FFF2-40B4-BE49-F238E27FC236}">
                <a16:creationId xmlns:a16="http://schemas.microsoft.com/office/drawing/2014/main" id="{37EC5042-FF61-DFE4-F30D-EBAE0E191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A72DC-5B95-EDEF-DCEA-2744475B9CA0}"/>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225317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4FF-AC01-0B11-5390-69EC9FC258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49684-9728-1F53-9481-F4A725E7CA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561ED-B47C-4F29-9D46-D98C184420AC}"/>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5" name="Footer Placeholder 4">
            <a:extLst>
              <a:ext uri="{FF2B5EF4-FFF2-40B4-BE49-F238E27FC236}">
                <a16:creationId xmlns:a16="http://schemas.microsoft.com/office/drawing/2014/main" id="{F3AF2564-943E-6962-915E-3F894667A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9A9FD-DBF4-267E-5A17-403BC65B0E08}"/>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249207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28C5-6CAA-EAE9-7EBC-E27481145B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63C19E-6644-6D8D-16AD-0323A4075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5C281-CC99-6462-6810-B4C4AE90707B}"/>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5" name="Footer Placeholder 4">
            <a:extLst>
              <a:ext uri="{FF2B5EF4-FFF2-40B4-BE49-F238E27FC236}">
                <a16:creationId xmlns:a16="http://schemas.microsoft.com/office/drawing/2014/main" id="{D0036533-009C-EE3F-FF54-108D0E351D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39786-305D-DEC8-8D20-350790A78E0C}"/>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334927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7773-8586-D0D9-6E54-21B16E3A4E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1A4A9-445A-4F44-631C-66ECB5808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CB854-B8F3-D971-D862-A9B3788C2B4A}"/>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5" name="Footer Placeholder 4">
            <a:extLst>
              <a:ext uri="{FF2B5EF4-FFF2-40B4-BE49-F238E27FC236}">
                <a16:creationId xmlns:a16="http://schemas.microsoft.com/office/drawing/2014/main" id="{2C71CF4D-ACEA-A220-FA04-130486998E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C32C8-12F6-42AD-1F42-E7250D9B9A60}"/>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210640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B0DF-9204-A6BD-B6B5-B38B587E0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16451A-AC22-E4D5-A389-34F5D52F0E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920C0-04B9-FD04-F3E4-DB8C37F42E8B}"/>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5" name="Footer Placeholder 4">
            <a:extLst>
              <a:ext uri="{FF2B5EF4-FFF2-40B4-BE49-F238E27FC236}">
                <a16:creationId xmlns:a16="http://schemas.microsoft.com/office/drawing/2014/main" id="{A9734375-2A4B-EA1E-F2E7-6791849BD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7CF72-6B94-8EBB-F0BB-4CDA2C3E3D12}"/>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306919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BABA-FB64-6791-8F9B-24C819B437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C2F80-A85E-B55F-F6BE-861D3C5A48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0E2762-DC21-7C15-AFAC-85DD34174D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B73464-B915-2B5D-CB65-4BF2B992FA85}"/>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6" name="Footer Placeholder 5">
            <a:extLst>
              <a:ext uri="{FF2B5EF4-FFF2-40B4-BE49-F238E27FC236}">
                <a16:creationId xmlns:a16="http://schemas.microsoft.com/office/drawing/2014/main" id="{AC9595C7-6D3B-245C-755F-389FC1281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A3E433-0BB6-9BEF-5340-F47BF6EBB591}"/>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295973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6C33-BF57-CD38-3BF5-EB50E2362E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695DAC-0222-F5A5-C569-C0DA13381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32FF1-94A5-C217-3B54-1EEF9DC0B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76F0FF-298B-2E06-233A-503C41F4E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F490B-3132-4FBD-9245-3CBB023E6F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9A4FA-DCCF-E433-ACB0-0E1C6C5F80A3}"/>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8" name="Footer Placeholder 7">
            <a:extLst>
              <a:ext uri="{FF2B5EF4-FFF2-40B4-BE49-F238E27FC236}">
                <a16:creationId xmlns:a16="http://schemas.microsoft.com/office/drawing/2014/main" id="{FB04842E-ACF0-ADFD-BA01-372262E455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608694-9533-1C5D-CC7A-4F6746958187}"/>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14164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FD24-FE2B-36CD-8D72-9A9E97EE02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76DEF-ECF2-890A-B122-4F3CC5A5B1EF}"/>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4" name="Footer Placeholder 3">
            <a:extLst>
              <a:ext uri="{FF2B5EF4-FFF2-40B4-BE49-F238E27FC236}">
                <a16:creationId xmlns:a16="http://schemas.microsoft.com/office/drawing/2014/main" id="{35699948-995D-37CF-1D29-E238977588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939DF3-9637-499A-A1C2-0222C90BB9AE}"/>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321442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9B8B4-9D33-3265-2506-B1914ACD298D}"/>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3" name="Footer Placeholder 2">
            <a:extLst>
              <a:ext uri="{FF2B5EF4-FFF2-40B4-BE49-F238E27FC236}">
                <a16:creationId xmlns:a16="http://schemas.microsoft.com/office/drawing/2014/main" id="{DB148064-70E8-77DC-5AB4-0AB1FD5E15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186908-6A84-82DA-3725-ED3007503982}"/>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87532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FDAA-4931-6B10-2F51-531961D87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0E8656-D511-50A7-AB17-8272C7513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013543-8358-4EEC-871F-70DFD79EB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6B872-3E23-A125-919B-D5E58F6D9352}"/>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6" name="Footer Placeholder 5">
            <a:extLst>
              <a:ext uri="{FF2B5EF4-FFF2-40B4-BE49-F238E27FC236}">
                <a16:creationId xmlns:a16="http://schemas.microsoft.com/office/drawing/2014/main" id="{DB1882C4-32E5-05B8-BAAC-3DA27E958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C5F3D0-7901-D956-C3E7-2A2CA3CA3F52}"/>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265649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EE77-895C-7C18-5156-70EFFE79F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67E134-8DC0-A84A-5408-4AB2C11A6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18AC8E-FA59-7979-A04B-8989B09E4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A98BF-7D7F-B554-CD8B-980A24FD065F}"/>
              </a:ext>
            </a:extLst>
          </p:cNvPr>
          <p:cNvSpPr>
            <a:spLocks noGrp="1"/>
          </p:cNvSpPr>
          <p:nvPr>
            <p:ph type="dt" sz="half" idx="10"/>
          </p:nvPr>
        </p:nvSpPr>
        <p:spPr/>
        <p:txBody>
          <a:bodyPr/>
          <a:lstStyle/>
          <a:p>
            <a:fld id="{4CA0B4ED-7E44-4745-92E1-E2B358DC358B}" type="datetimeFigureOut">
              <a:rPr lang="en-IN" smtClean="0"/>
              <a:t>01-10-2022</a:t>
            </a:fld>
            <a:endParaRPr lang="en-IN"/>
          </a:p>
        </p:txBody>
      </p:sp>
      <p:sp>
        <p:nvSpPr>
          <p:cNvPr id="6" name="Footer Placeholder 5">
            <a:extLst>
              <a:ext uri="{FF2B5EF4-FFF2-40B4-BE49-F238E27FC236}">
                <a16:creationId xmlns:a16="http://schemas.microsoft.com/office/drawing/2014/main" id="{61B8CB7F-CBD3-543B-CB51-600738D5B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4401E-D7AA-755B-F37F-92EB9DF5A022}"/>
              </a:ext>
            </a:extLst>
          </p:cNvPr>
          <p:cNvSpPr>
            <a:spLocks noGrp="1"/>
          </p:cNvSpPr>
          <p:nvPr>
            <p:ph type="sldNum" sz="quarter" idx="12"/>
          </p:nvPr>
        </p:nvSpPr>
        <p:spPr/>
        <p:txBody>
          <a:bodyPr/>
          <a:lstStyle/>
          <a:p>
            <a:fld id="{DCA763CE-4355-4135-95F5-B0BE182A6D26}" type="slidenum">
              <a:rPr lang="en-IN" smtClean="0"/>
              <a:t>‹#›</a:t>
            </a:fld>
            <a:endParaRPr lang="en-IN"/>
          </a:p>
        </p:txBody>
      </p:sp>
    </p:spTree>
    <p:extLst>
      <p:ext uri="{BB962C8B-B14F-4D97-AF65-F5344CB8AC3E}">
        <p14:creationId xmlns:p14="http://schemas.microsoft.com/office/powerpoint/2010/main" val="4156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E3D7F-2729-5074-ED9B-12069511E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4BD02-E450-BADE-A7F1-815047CE58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7B02B-A31A-B409-8212-11B3578027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0B4ED-7E44-4745-92E1-E2B358DC358B}" type="datetimeFigureOut">
              <a:rPr lang="en-IN" smtClean="0"/>
              <a:t>01-10-2022</a:t>
            </a:fld>
            <a:endParaRPr lang="en-IN"/>
          </a:p>
        </p:txBody>
      </p:sp>
      <p:sp>
        <p:nvSpPr>
          <p:cNvPr id="5" name="Footer Placeholder 4">
            <a:extLst>
              <a:ext uri="{FF2B5EF4-FFF2-40B4-BE49-F238E27FC236}">
                <a16:creationId xmlns:a16="http://schemas.microsoft.com/office/drawing/2014/main" id="{E3AB6660-CDB0-6230-18DB-07ABABE06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2EFAA-9954-F0B9-4A07-CA788BDF4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763CE-4355-4135-95F5-B0BE182A6D26}" type="slidenum">
              <a:rPr lang="en-IN" smtClean="0"/>
              <a:t>‹#›</a:t>
            </a:fld>
            <a:endParaRPr lang="en-IN"/>
          </a:p>
        </p:txBody>
      </p:sp>
    </p:spTree>
    <p:extLst>
      <p:ext uri="{BB962C8B-B14F-4D97-AF65-F5344CB8AC3E}">
        <p14:creationId xmlns:p14="http://schemas.microsoft.com/office/powerpoint/2010/main" val="3871351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BCC4AF72-AF8E-9DCA-003F-EBD4A7F11291}"/>
              </a:ext>
            </a:extLst>
          </p:cNvPr>
          <p:cNvPicPr>
            <a:picLocks noChangeAspect="1"/>
          </p:cNvPicPr>
          <p:nvPr/>
        </p:nvPicPr>
        <p:blipFill rotWithShape="1">
          <a:blip r:embed="rId2">
            <a:extLst>
              <a:ext uri="{28A0092B-C50C-407E-A947-70E740481C1C}">
                <a14:useLocalDpi xmlns:a14="http://schemas.microsoft.com/office/drawing/2010/main" val="0"/>
              </a:ext>
            </a:extLst>
          </a:blip>
          <a:srcRect l="392" t="9091" r="30661"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9F014E-06ED-05F2-9822-8448772447F7}"/>
              </a:ext>
            </a:extLst>
          </p:cNvPr>
          <p:cNvSpPr>
            <a:spLocks noGrp="1"/>
          </p:cNvSpPr>
          <p:nvPr>
            <p:ph type="ctrTitle"/>
          </p:nvPr>
        </p:nvSpPr>
        <p:spPr>
          <a:xfrm>
            <a:off x="477981" y="1122363"/>
            <a:ext cx="4023360" cy="3204134"/>
          </a:xfrm>
        </p:spPr>
        <p:txBody>
          <a:bodyPr anchor="b">
            <a:normAutofit/>
          </a:bodyPr>
          <a:lstStyle/>
          <a:p>
            <a:pPr algn="l"/>
            <a:r>
              <a:rPr lang="en-IN" sz="4800" dirty="0"/>
              <a:t>Analysis of NYSE Data</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184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849D3-7D86-2429-48A5-963809D90CB6}"/>
              </a:ext>
            </a:extLst>
          </p:cNvPr>
          <p:cNvSpPr>
            <a:spLocks noGrp="1"/>
          </p:cNvSpPr>
          <p:nvPr>
            <p:ph type="title"/>
          </p:nvPr>
        </p:nvSpPr>
        <p:spPr>
          <a:xfrm>
            <a:off x="643467" y="321734"/>
            <a:ext cx="10905066" cy="1135737"/>
          </a:xfrm>
        </p:spPr>
        <p:txBody>
          <a:bodyPr>
            <a:normAutofit/>
          </a:bodyPr>
          <a:lstStyle/>
          <a:p>
            <a:r>
              <a:rPr lang="en-US" sz="3600"/>
              <a:t>What is the mean growth rate of all NYSE Sectors through 2013 to 2015?</a:t>
            </a:r>
            <a:endParaRPr lang="en-IN" sz="3600"/>
          </a:p>
        </p:txBody>
      </p:sp>
      <p:sp>
        <p:nvSpPr>
          <p:cNvPr id="3" name="Content Placeholder 2">
            <a:extLst>
              <a:ext uri="{FF2B5EF4-FFF2-40B4-BE49-F238E27FC236}">
                <a16:creationId xmlns:a16="http://schemas.microsoft.com/office/drawing/2014/main" id="{37E9CB74-99E4-A0BD-F375-F89A0B8078DD}"/>
              </a:ext>
            </a:extLst>
          </p:cNvPr>
          <p:cNvSpPr>
            <a:spLocks noGrp="1"/>
          </p:cNvSpPr>
          <p:nvPr>
            <p:ph idx="1"/>
          </p:nvPr>
        </p:nvSpPr>
        <p:spPr>
          <a:xfrm>
            <a:off x="643469" y="1782981"/>
            <a:ext cx="4008384" cy="4393982"/>
          </a:xfrm>
        </p:spPr>
        <p:txBody>
          <a:bodyPr>
            <a:normAutofit/>
          </a:bodyPr>
          <a:lstStyle/>
          <a:p>
            <a:pPr marL="0" indent="0">
              <a:buFontTx/>
              <a:buNone/>
            </a:pPr>
            <a:r>
              <a:rPr lang="en-US" sz="1400" b="1" baseline="0" dirty="0"/>
              <a:t>Observations(Chosen Metric is Total Revenue):</a:t>
            </a:r>
          </a:p>
          <a:p>
            <a:pPr marL="171450" indent="-171450">
              <a:buFont typeface="Arial" panose="020B0604020202020204" pitchFamily="34" charset="0"/>
              <a:buChar char="•"/>
            </a:pPr>
            <a:r>
              <a:rPr lang="en-US" sz="1400" baseline="0" dirty="0"/>
              <a:t>There is a  steep decline in the energy sector from 2% in 2014 to 52% in the year 2015. In addition , it as a highest deviation of 269 billion and a range of 481 billion due to its market fall. Its </a:t>
            </a:r>
            <a:r>
              <a:rPr lang="en-US" sz="1400" baseline="0" dirty="0" err="1"/>
              <a:t>meaned</a:t>
            </a:r>
            <a:r>
              <a:rPr lang="en-US" sz="1400" baseline="0" dirty="0"/>
              <a:t> growth rate for 214 to 2015 is -27%.</a:t>
            </a:r>
          </a:p>
          <a:p>
            <a:pPr marL="171450" indent="-171450">
              <a:buFont typeface="Arial" panose="020B0604020202020204" pitchFamily="34" charset="0"/>
              <a:buChar char="•"/>
            </a:pPr>
            <a:endParaRPr lang="en-US" sz="1400" baseline="0" dirty="0"/>
          </a:p>
          <a:p>
            <a:pPr marL="171450" indent="-171450">
              <a:buFont typeface="Arial" panose="020B0604020202020204" pitchFamily="34" charset="0"/>
              <a:buChar char="•"/>
            </a:pPr>
            <a:r>
              <a:rPr lang="en-US" sz="1400" baseline="0" dirty="0"/>
              <a:t>Well performing sectors in the market are: Health Care with mean growth rate of  10%, Real Estate of 9%, Consumer Discretionary at 7%, IT and Telecommunications of  6 % and 5</a:t>
            </a:r>
            <a:r>
              <a:rPr lang="en-US" sz="1400" baseline="0" dirty="0">
                <a:effectLst/>
                <a:latin typeface="+mn-lt"/>
                <a:ea typeface="+mn-ea"/>
                <a:cs typeface="+mn-cs"/>
              </a:rPr>
              <a:t> %  respectively</a:t>
            </a:r>
            <a:r>
              <a:rPr lang="en-US" sz="1400" baseline="0" dirty="0"/>
              <a:t>. These sectors can be a  good starting point for diversifying the portfolio for an investor.</a:t>
            </a:r>
          </a:p>
          <a:p>
            <a:pPr marL="171450" indent="-171450">
              <a:buFont typeface="Arial" panose="020B0604020202020204" pitchFamily="34" charset="0"/>
              <a:buChar char="•"/>
            </a:pPr>
            <a:endParaRPr lang="en-US" sz="1400" baseline="0" dirty="0"/>
          </a:p>
          <a:p>
            <a:pPr marL="171450" indent="-171450">
              <a:buFont typeface="Arial" panose="020B0604020202020204" pitchFamily="34" charset="0"/>
              <a:buChar char="•"/>
            </a:pPr>
            <a:r>
              <a:rPr lang="en-US" sz="1400" baseline="0" dirty="0"/>
              <a:t>The Financials and Real Estate sectors has the lowest standard of deviations at 4.8 billion and 6.2 billion respectively, it implies that their </a:t>
            </a:r>
            <a:r>
              <a:rPr lang="en-US" sz="1400" baseline="0" dirty="0" err="1"/>
              <a:t>anual</a:t>
            </a:r>
            <a:r>
              <a:rPr lang="en-US" sz="1400" baseline="0" dirty="0"/>
              <a:t> earnings are not that far from their average revenues and thus they have  stable markets. </a:t>
            </a:r>
          </a:p>
          <a:p>
            <a:endParaRPr lang="en-IN" sz="14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Chart 3">
            <a:extLst>
              <a:ext uri="{FF2B5EF4-FFF2-40B4-BE49-F238E27FC236}">
                <a16:creationId xmlns:a16="http://schemas.microsoft.com/office/drawing/2014/main" id="{B447E334-EEC5-BB43-8CC7-AC3F0AAF85A7}"/>
              </a:ext>
            </a:extLst>
          </p:cNvPr>
          <p:cNvGraphicFramePr>
            <a:graphicFrameLocks/>
          </p:cNvGraphicFramePr>
          <p:nvPr>
            <p:extLst>
              <p:ext uri="{D42A27DB-BD31-4B8C-83A1-F6EECF244321}">
                <p14:modId xmlns:p14="http://schemas.microsoft.com/office/powerpoint/2010/main" val="3586882509"/>
              </p:ext>
            </p:extLst>
          </p:nvPr>
        </p:nvGraphicFramePr>
        <p:xfrm>
          <a:off x="5295320" y="1782981"/>
          <a:ext cx="6253212" cy="4361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630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7AA7DB-54D4-7A36-2477-B58B65EBC2D9}"/>
              </a:ext>
            </a:extLst>
          </p:cNvPr>
          <p:cNvSpPr>
            <a:spLocks noGrp="1"/>
          </p:cNvSpPr>
          <p:nvPr>
            <p:ph type="title"/>
          </p:nvPr>
        </p:nvSpPr>
        <p:spPr>
          <a:xfrm>
            <a:off x="643467" y="321734"/>
            <a:ext cx="10905066" cy="1135737"/>
          </a:xfrm>
        </p:spPr>
        <p:txBody>
          <a:bodyPr>
            <a:normAutofit/>
          </a:bodyPr>
          <a:lstStyle/>
          <a:p>
            <a:r>
              <a:rPr lang="en-US" sz="3600" dirty="0"/>
              <a:t>How is spread in the earnings of Health Care Enterprises through 2013 to 2015?</a:t>
            </a:r>
            <a:endParaRPr lang="en-IN" sz="3600" dirty="0"/>
          </a:p>
        </p:txBody>
      </p:sp>
      <p:sp>
        <p:nvSpPr>
          <p:cNvPr id="3" name="Content Placeholder 2">
            <a:extLst>
              <a:ext uri="{FF2B5EF4-FFF2-40B4-BE49-F238E27FC236}">
                <a16:creationId xmlns:a16="http://schemas.microsoft.com/office/drawing/2014/main" id="{0FB8EC9E-CE64-0582-EDFC-3D5C9E447354}"/>
              </a:ext>
            </a:extLst>
          </p:cNvPr>
          <p:cNvSpPr>
            <a:spLocks noGrp="1"/>
          </p:cNvSpPr>
          <p:nvPr>
            <p:ph idx="1"/>
          </p:nvPr>
        </p:nvSpPr>
        <p:spPr>
          <a:xfrm>
            <a:off x="643469" y="1782981"/>
            <a:ext cx="4008384" cy="4393982"/>
          </a:xfrm>
        </p:spPr>
        <p:txBody>
          <a:bodyPr>
            <a:normAutofit/>
          </a:bodyPr>
          <a:lstStyle/>
          <a:p>
            <a:pPr marL="171450" indent="-171450">
              <a:buFont typeface="Arial" panose="020B0604020202020204" pitchFamily="34" charset="0"/>
              <a:buChar char="•"/>
            </a:pPr>
            <a:r>
              <a:rPr lang="en-US" sz="1100" i="0" u="none" baseline="0" dirty="0"/>
              <a:t>Observing the box plot of earnings of Health Care enterprises through 2013 to 2015, it can be assessed that there is at least 70 billion dollars of revenue that separates half of the companies that is listed in this sub-industry.</a:t>
            </a:r>
          </a:p>
          <a:p>
            <a:pPr marL="0" indent="0">
              <a:buFontTx/>
              <a:buNone/>
            </a:pPr>
            <a:endParaRPr lang="en-US" sz="1100" i="0" u="none" baseline="0" dirty="0"/>
          </a:p>
          <a:p>
            <a:pPr marL="171450" indent="-171450">
              <a:buFont typeface="Arial" panose="020B0604020202020204" pitchFamily="34" charset="0"/>
              <a:buChar char="•"/>
            </a:pPr>
            <a:r>
              <a:rPr lang="en-US" sz="1100" i="0" u="none" baseline="0" dirty="0"/>
              <a:t>MCK (McKesson) posted the highest revenue of 179 billion in 2015. It has a mean growth rate of 17% and has the highest deviation at 29 billions. It can be said that it has good dominance in the market.</a:t>
            </a:r>
          </a:p>
          <a:p>
            <a:pPr marL="0" indent="0">
              <a:buFontTx/>
              <a:buNone/>
            </a:pPr>
            <a:endParaRPr lang="en-US" sz="1100" i="0" u="none" baseline="0" dirty="0"/>
          </a:p>
          <a:p>
            <a:pPr marL="171450" indent="-171450">
              <a:buFont typeface="Arial" panose="020B0604020202020204" pitchFamily="34" charset="0"/>
              <a:buChar char="•"/>
            </a:pPr>
            <a:r>
              <a:rPr lang="en-US" sz="1100" i="0" u="none" baseline="0" dirty="0"/>
              <a:t>AMC (AmerisourceBergen) and CAH are the other two that are much separated from the box plot. Their lowest revenue are 87 billion and 91 billion respectively. Comparing to the  three year revenues of BMY Bristol, HSIC Henry Schein and WAT Waters Corp it is not even equal to the summed earnings of the former. </a:t>
            </a:r>
          </a:p>
          <a:p>
            <a:pPr marL="0" indent="0">
              <a:buFontTx/>
              <a:buNone/>
            </a:pPr>
            <a:endParaRPr lang="en-US" sz="1100" i="0" u="none" baseline="0" dirty="0"/>
          </a:p>
          <a:p>
            <a:pPr marL="171450" indent="-171450">
              <a:buFont typeface="Arial" panose="020B0604020202020204" pitchFamily="34" charset="0"/>
              <a:buChar char="•"/>
            </a:pPr>
            <a:r>
              <a:rPr lang="en-US" sz="1100" i="0" u="none" baseline="0" dirty="0"/>
              <a:t>The highest range of revenue for the Health Care enterprises was in 2015 with 177 billion. That is how much McKesson's revenue of 179 billion when subtracted Water's Corporation's revenue of </a:t>
            </a:r>
            <a:r>
              <a:rPr lang="en-US" sz="1100" i="0" u="none" baseline="0" dirty="0" err="1"/>
              <a:t>of</a:t>
            </a:r>
            <a:r>
              <a:rPr lang="en-US" sz="1100" i="0" u="none" baseline="0" dirty="0"/>
              <a:t> 2 billion.</a:t>
            </a:r>
            <a:endParaRPr lang="en-US" sz="1100" i="0" u="none" dirty="0"/>
          </a:p>
          <a:p>
            <a:endParaRPr lang="en-IN" sz="1100" dirty="0"/>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2055972B-8580-4F48-8AF8-2749706EFBE8}"/>
                  </a:ext>
                </a:extLst>
              </p:cNvPr>
              <p:cNvGraphicFramePr/>
              <p:nvPr>
                <p:extLst>
                  <p:ext uri="{D42A27DB-BD31-4B8C-83A1-F6EECF244321}">
                    <p14:modId xmlns:p14="http://schemas.microsoft.com/office/powerpoint/2010/main" val="1071380906"/>
                  </p:ext>
                </p:extLst>
              </p:nvPr>
            </p:nvGraphicFramePr>
            <p:xfrm>
              <a:off x="5626360" y="1667673"/>
              <a:ext cx="5418576" cy="427583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hart 5">
                <a:extLst>
                  <a:ext uri="{FF2B5EF4-FFF2-40B4-BE49-F238E27FC236}">
                    <a16:creationId xmlns:a16="http://schemas.microsoft.com/office/drawing/2014/main" id="{2055972B-8580-4F48-8AF8-2749706EFBE8}"/>
                  </a:ext>
                </a:extLst>
              </p:cNvPr>
              <p:cNvPicPr>
                <a:picLocks noGrp="1" noRot="1" noChangeAspect="1" noMove="1" noResize="1" noEditPoints="1" noAdjustHandles="1" noChangeArrowheads="1" noChangeShapeType="1"/>
              </p:cNvPicPr>
              <p:nvPr/>
            </p:nvPicPr>
            <p:blipFill>
              <a:blip r:embed="rId3"/>
              <a:stretch>
                <a:fillRect/>
              </a:stretch>
            </p:blipFill>
            <p:spPr>
              <a:xfrm>
                <a:off x="5626360" y="1667673"/>
                <a:ext cx="5418576" cy="4275832"/>
              </a:xfrm>
              <a:prstGeom prst="rect">
                <a:avLst/>
              </a:prstGeom>
            </p:spPr>
          </p:pic>
        </mc:Fallback>
      </mc:AlternateContent>
    </p:spTree>
    <p:extLst>
      <p:ext uri="{BB962C8B-B14F-4D97-AF65-F5344CB8AC3E}">
        <p14:creationId xmlns:p14="http://schemas.microsoft.com/office/powerpoint/2010/main" val="1528383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406</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Analysis of NYSE Data</vt:lpstr>
      <vt:lpstr>What is the mean growth rate of all NYSE Sectors through 2013 to 2015?</vt:lpstr>
      <vt:lpstr>How is spread in the earnings of Health Care Enterprises through 2013 to 2015?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NYSE Data</dc:title>
  <dc:creator>Suvam Bhadra</dc:creator>
  <cp:lastModifiedBy>Suvam Bhadra</cp:lastModifiedBy>
  <cp:revision>2</cp:revision>
  <dcterms:created xsi:type="dcterms:W3CDTF">2022-10-01T18:59:21Z</dcterms:created>
  <dcterms:modified xsi:type="dcterms:W3CDTF">2022-10-01T19:31:38Z</dcterms:modified>
</cp:coreProperties>
</file>