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fc3b8c1cc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fc3b8c1cc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fc3b8c1cc_9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fc3b8c1cc_9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fc3b8c1cc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fc3b8c1cc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fc3b8c1c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fc3b8c1c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fc3b8c1cc_9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fc3b8c1cc_9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fc3b8c1c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fc3b8c1c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fc3b8c1c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fc3b8c1c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fc3b8c1cc_9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fc3b8c1cc_9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fc3b8c1c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fc3b8c1c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fc3b8c1c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fc3b8c1c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07400" y="600100"/>
            <a:ext cx="5326800" cy="21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Data Access Portal</a:t>
            </a:r>
            <a:r>
              <a:rPr lang="en"/>
              <a:t> Final Presentation</a:t>
            </a:r>
            <a:endParaRPr/>
          </a:p>
        </p:txBody>
      </p:sp>
      <p:sp>
        <p:nvSpPr>
          <p:cNvPr id="135" name="Google Shape;135;p13"/>
          <p:cNvSpPr txBox="1"/>
          <p:nvPr>
            <p:ph idx="1" type="subTitle"/>
          </p:nvPr>
        </p:nvSpPr>
        <p:spPr>
          <a:xfrm>
            <a:off x="5083950" y="3924925"/>
            <a:ext cx="39681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Authors: Mustafa Khan, Ravi Bhagat, Van Minh Ngai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Overall we were able to get quite a bit of work done within only a couple development cycles</a:t>
            </a:r>
            <a:endParaRPr/>
          </a:p>
          <a:p>
            <a:pPr indent="-311150" lvl="0" marL="457200" rtl="0" algn="l">
              <a:spcBef>
                <a:spcPts val="0"/>
              </a:spcBef>
              <a:spcAft>
                <a:spcPts val="0"/>
              </a:spcAft>
              <a:buSzPts val="1300"/>
              <a:buChar char="●"/>
            </a:pPr>
            <a:r>
              <a:rPr lang="en"/>
              <a:t>Still have a long way to go before the portal is completely finished and ready but nothing we cannot handle at this stage into the project and at the rate we are going</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Started off slow and dealt with problems initially but sorted them out as the project timeline progressed</a:t>
            </a:r>
            <a:endParaRPr/>
          </a:p>
          <a:p>
            <a:pPr indent="-311150" lvl="0" marL="457200" rtl="0" algn="l">
              <a:spcBef>
                <a:spcPts val="0"/>
              </a:spcBef>
              <a:spcAft>
                <a:spcPts val="0"/>
              </a:spcAft>
              <a:buSzPts val="1300"/>
              <a:buChar char="●"/>
            </a:pPr>
            <a:r>
              <a:rPr lang="en"/>
              <a:t>We</a:t>
            </a:r>
            <a:r>
              <a:rPr lang="en"/>
              <a:t> feel we satisfied most of our vision that we had set out in our inception report and reached the goals that we set at the start of the project aside from a few technical issues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98" name="Google Shape;19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
        <p:nvSpPr>
          <p:cNvPr id="204" name="Google Shape;20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&amp; Project Overview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u="sng"/>
              <a:t>Project Vision:</a:t>
            </a:r>
            <a:r>
              <a:rPr lang="en"/>
              <a:t> Create a next generation open data access portal complete with the ability to gather, manage and distribute data in various different formats for the City of Windsor and its stakeholders</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Many challenges, management issues and lack of experience shaped our project especially during the first few weeks of development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Developed a working prototype capable performing different functionalities </a:t>
            </a:r>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
        <p:nvSpPr>
          <p:cNvPr id="142" name="Google Shape;14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1000"/>
                                        <p:tgtEl>
                                          <p:spTgt spid="14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&amp; Methodology</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Looked into numerous different research papers when brainstorming and strategically planning our development process</a:t>
            </a:r>
            <a:endParaRPr/>
          </a:p>
          <a:p>
            <a:pPr indent="0" lvl="0" marL="457200" rtl="0" algn="l">
              <a:spcBef>
                <a:spcPts val="1600"/>
              </a:spcBef>
              <a:spcAft>
                <a:spcPts val="0"/>
              </a:spcAft>
              <a:buNone/>
            </a:pPr>
            <a:r>
              <a:rPr lang="en"/>
              <a:t>Took inspiration from current generation Open Data Access Portals when developing our prototype</a:t>
            </a:r>
            <a:endParaRPr/>
          </a:p>
          <a:p>
            <a:pPr indent="0" lvl="0" marL="457200" rtl="0" algn="l">
              <a:spcBef>
                <a:spcPts val="1600"/>
              </a:spcBef>
              <a:spcAft>
                <a:spcPts val="0"/>
              </a:spcAft>
              <a:buNone/>
            </a:pPr>
            <a:r>
              <a:rPr lang="en"/>
              <a:t>Learned to use collaborative and open data creation tools from various tutorials</a:t>
            </a:r>
            <a:endParaRPr/>
          </a:p>
          <a:p>
            <a:pPr indent="-311150" lvl="0" marL="457200" rtl="0" algn="l">
              <a:spcBef>
                <a:spcPts val="1600"/>
              </a:spcBef>
              <a:spcAft>
                <a:spcPts val="0"/>
              </a:spcAft>
              <a:buSzPts val="1300"/>
              <a:buChar char="-"/>
            </a:pPr>
            <a:r>
              <a:rPr lang="en"/>
              <a:t>M</a:t>
            </a:r>
            <a:r>
              <a:rPr lang="en"/>
              <a:t>ethodology in the first two phases differ greatly from the third phase due to development issues which led to our team unanimously changing course slightly to adjust to the project goal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9" name="Google Shape;14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10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1000"/>
                                        <p:tgtEl>
                                          <p:spTgt spid="1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1000"/>
                                        <p:tgtEl>
                                          <p:spTgt spid="1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Collaboration &amp; Management</a:t>
            </a:r>
            <a:endParaRPr/>
          </a:p>
          <a:p>
            <a:pPr indent="0" lvl="0" marL="0" rtl="0" algn="l">
              <a:spcBef>
                <a:spcPts val="0"/>
              </a:spcBef>
              <a:spcAft>
                <a:spcPts val="0"/>
              </a:spcAft>
              <a:buNone/>
            </a:pPr>
            <a:r>
              <a:t/>
            </a:r>
            <a:endParaRPr/>
          </a:p>
        </p:txBody>
      </p:sp>
      <p:sp>
        <p:nvSpPr>
          <p:cNvPr id="155" name="Google Shape;155;p16"/>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GitHub served as our main collaborative tool for project management</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Used Google Docs, and Google Slides for creating reports and presentation</a:t>
            </a:r>
            <a:r>
              <a:rPr lang="en"/>
              <a:t>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6" name="Google Shape;156;p16"/>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UML diagrams and unit testing done through draw.io and BlueJ software respectively</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Ubuntu, Oracle VirtualBox, UWindsor Servers and CKAN API used for creation of the open data portal </a:t>
            </a:r>
            <a:endParaRPr/>
          </a:p>
        </p:txBody>
      </p:sp>
      <p:sp>
        <p:nvSpPr>
          <p:cNvPr id="157" name="Google Shape;15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Diagrams &amp; Design Patterns</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Created UML diagrams that represented 5 different design patterns including: </a:t>
            </a:r>
            <a:endParaRPr/>
          </a:p>
          <a:p>
            <a:pPr indent="-311150" lvl="1" marL="914400" rtl="0" algn="l">
              <a:spcBef>
                <a:spcPts val="0"/>
              </a:spcBef>
              <a:spcAft>
                <a:spcPts val="0"/>
              </a:spcAft>
              <a:buSzPts val="1300"/>
              <a:buChar char="○"/>
            </a:pPr>
            <a:r>
              <a:rPr lang="en" sz="1300"/>
              <a:t>C</a:t>
            </a:r>
            <a:r>
              <a:rPr lang="en" sz="1300"/>
              <a:t>reator</a:t>
            </a:r>
            <a:endParaRPr sz="1300"/>
          </a:p>
          <a:p>
            <a:pPr indent="-311150" lvl="1" marL="914400" rtl="0" algn="l">
              <a:spcBef>
                <a:spcPts val="0"/>
              </a:spcBef>
              <a:spcAft>
                <a:spcPts val="0"/>
              </a:spcAft>
              <a:buSzPts val="1300"/>
              <a:buChar char="○"/>
            </a:pPr>
            <a:r>
              <a:rPr lang="en" sz="1300"/>
              <a:t>Polymorphism</a:t>
            </a:r>
            <a:endParaRPr sz="1300"/>
          </a:p>
          <a:p>
            <a:pPr indent="-311150" lvl="1" marL="914400" rtl="0" algn="l">
              <a:spcBef>
                <a:spcPts val="0"/>
              </a:spcBef>
              <a:spcAft>
                <a:spcPts val="0"/>
              </a:spcAft>
              <a:buSzPts val="1300"/>
              <a:buChar char="○"/>
            </a:pPr>
            <a:r>
              <a:rPr lang="en" sz="1300"/>
              <a:t>Information Expert</a:t>
            </a:r>
            <a:endParaRPr sz="1300"/>
          </a:p>
          <a:p>
            <a:pPr indent="-311150" lvl="1" marL="914400" rtl="0" algn="l">
              <a:spcBef>
                <a:spcPts val="0"/>
              </a:spcBef>
              <a:spcAft>
                <a:spcPts val="0"/>
              </a:spcAft>
              <a:buSzPts val="1300"/>
              <a:buChar char="○"/>
            </a:pPr>
            <a:r>
              <a:rPr lang="en" sz="1300"/>
              <a:t>Low Coupling</a:t>
            </a:r>
            <a:endParaRPr sz="1300"/>
          </a:p>
          <a:p>
            <a:pPr indent="-311150" lvl="1" marL="914400" rtl="0" algn="l">
              <a:spcBef>
                <a:spcPts val="0"/>
              </a:spcBef>
              <a:spcAft>
                <a:spcPts val="0"/>
              </a:spcAft>
              <a:buSzPts val="1300"/>
              <a:buChar char="○"/>
            </a:pPr>
            <a:r>
              <a:rPr lang="en" sz="1300"/>
              <a:t>High Cohesion</a:t>
            </a:r>
            <a:endParaRPr sz="1300"/>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The code demonstrated many more different patterns as well</a:t>
            </a:r>
            <a:endParaRPr/>
          </a:p>
        </p:txBody>
      </p:sp>
      <p:sp>
        <p:nvSpPr>
          <p:cNvPr id="164" name="Google Shape;16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1000"/>
                                        <p:tgtEl>
                                          <p:spTgt spid="16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 &amp; Demonstration: Overview</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Created a working open data access portal prototype using CKAN API with capable of various functionalities </a:t>
            </a:r>
            <a:endParaRPr/>
          </a:p>
          <a:p>
            <a:pPr indent="-311150" lvl="0" marL="457200" rtl="0" algn="l">
              <a:spcBef>
                <a:spcPts val="0"/>
              </a:spcBef>
              <a:spcAft>
                <a:spcPts val="0"/>
              </a:spcAft>
              <a:buSzPts val="1300"/>
              <a:buChar char="●"/>
            </a:pPr>
            <a:r>
              <a:rPr lang="en"/>
              <a:t>These functions include creating an admin account, creating organizations, creating datasets, live feed etc</a:t>
            </a:r>
            <a:endParaRPr/>
          </a:p>
          <a:p>
            <a:pPr indent="-311150" lvl="0" marL="457200" rtl="0" algn="l">
              <a:spcBef>
                <a:spcPts val="0"/>
              </a:spcBef>
              <a:spcAft>
                <a:spcPts val="0"/>
              </a:spcAft>
              <a:buSzPts val="1300"/>
              <a:buChar char="●"/>
            </a:pPr>
            <a:r>
              <a:rPr lang="en"/>
              <a:t>Allows user to view the website portal and browse it freely</a:t>
            </a:r>
            <a:endParaRPr/>
          </a:p>
          <a:p>
            <a:pPr indent="-311150" lvl="0" marL="457200" rtl="0" algn="l">
              <a:spcBef>
                <a:spcPts val="0"/>
              </a:spcBef>
              <a:spcAft>
                <a:spcPts val="0"/>
              </a:spcAft>
              <a:buSzPts val="1300"/>
              <a:buChar char="●"/>
            </a:pPr>
            <a:r>
              <a:rPr lang="en"/>
              <a:t>Also setup the database which houses all the datasets using PostgreSQL server</a:t>
            </a:r>
            <a:endParaRPr/>
          </a:p>
          <a:p>
            <a:pPr indent="-311150" lvl="0" marL="457200" rtl="0" algn="l">
              <a:spcBef>
                <a:spcPts val="0"/>
              </a:spcBef>
              <a:spcAft>
                <a:spcPts val="0"/>
              </a:spcAft>
              <a:buSzPts val="1300"/>
              <a:buChar char="●"/>
            </a:pPr>
            <a:r>
              <a:rPr lang="en"/>
              <a:t>A separate panel for administrative work such as queries, mapping etc. also configured using Solr </a:t>
            </a:r>
            <a:endParaRPr/>
          </a:p>
          <a:p>
            <a:pPr indent="-311150" lvl="0" marL="457200" rtl="0" algn="l">
              <a:spcBef>
                <a:spcPts val="0"/>
              </a:spcBef>
              <a:spcAft>
                <a:spcPts val="0"/>
              </a:spcAft>
              <a:buSzPts val="1300"/>
              <a:buChar char="●"/>
            </a:pPr>
            <a:r>
              <a:rPr lang="en"/>
              <a:t>Done through Ubuntu OS and the Oracle VirtualBox on the UWindsor Computer Science Servers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1" name="Google Shape;17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animEffect filter="fade" transition="in">
                                      <p:cBhvr>
                                        <p:cTn dur="1000"/>
                                        <p:tgtEl>
                                          <p:spTgt spid="1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8" st="8"/>
                                            </p:txEl>
                                          </p:spTgt>
                                        </p:tgtEl>
                                        <p:attrNameLst>
                                          <p:attrName>style.visibility</p:attrName>
                                        </p:attrNameLst>
                                      </p:cBhvr>
                                      <p:to>
                                        <p:strVal val="visible"/>
                                      </p:to>
                                    </p:set>
                                    <p:animEffect filter="fade" transition="in">
                                      <p:cBhvr>
                                        <p:cTn dur="1000"/>
                                        <p:tgtEl>
                                          <p:spTgt spid="17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Prototype &amp; Demonstration:</a:t>
            </a:r>
            <a:endParaRPr sz="2400"/>
          </a:p>
          <a:p>
            <a:pPr indent="0" lvl="0" marL="0" rtl="0" algn="l">
              <a:spcBef>
                <a:spcPts val="0"/>
              </a:spcBef>
              <a:spcAft>
                <a:spcPts val="0"/>
              </a:spcAft>
              <a:buNone/>
            </a:pPr>
            <a:r>
              <a:rPr lang="en" sz="2400"/>
              <a:t>Live Test</a:t>
            </a:r>
            <a:endParaRPr sz="2400"/>
          </a:p>
          <a:p>
            <a:pPr indent="0" lvl="0" marL="0" rtl="0" algn="l">
              <a:spcBef>
                <a:spcPts val="0"/>
              </a:spcBef>
              <a:spcAft>
                <a:spcPts val="0"/>
              </a:spcAft>
              <a:buNone/>
            </a:pPr>
            <a:r>
              <a:t/>
            </a:r>
            <a:endParaRPr/>
          </a:p>
        </p:txBody>
      </p:sp>
      <p:sp>
        <p:nvSpPr>
          <p:cNvPr id="177" name="Google Shape;1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 Shortfalls </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Prototype still unable to properly add datasets due to configuration issues with the datapusher and datastore API</a:t>
            </a:r>
            <a:endParaRPr/>
          </a:p>
          <a:p>
            <a:pPr indent="-311150" lvl="0" marL="457200" rtl="0" algn="l">
              <a:spcBef>
                <a:spcPts val="0"/>
              </a:spcBef>
              <a:spcAft>
                <a:spcPts val="0"/>
              </a:spcAft>
              <a:buSzPts val="1300"/>
              <a:buChar char="●"/>
            </a:pPr>
            <a:r>
              <a:rPr lang="en"/>
              <a:t>Prototype unable to create data visualizations due to the lack of datasets present</a:t>
            </a:r>
            <a:endParaRPr/>
          </a:p>
          <a:p>
            <a:pPr indent="-311150" lvl="0" marL="457200" rtl="0" algn="l">
              <a:spcBef>
                <a:spcPts val="0"/>
              </a:spcBef>
              <a:spcAft>
                <a:spcPts val="0"/>
              </a:spcAft>
              <a:buSzPts val="1300"/>
              <a:buChar char="●"/>
            </a:pPr>
            <a:r>
              <a:rPr lang="en"/>
              <a:t>Portal’s look and feel is still in template format, and not connected to our frontend website</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Other issues may also arise as we continue the iteration cycles going forward</a:t>
            </a:r>
            <a:endParaRPr/>
          </a:p>
        </p:txBody>
      </p:sp>
      <p:sp>
        <p:nvSpPr>
          <p:cNvPr id="184" name="Google Shape;18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1000"/>
                                        <p:tgtEl>
                                          <p:spTgt spid="1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Iterations &amp; Goals</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 near future iterations we plan on configuring our prototype so it is able to add datasets properly and is able to create data visualizations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For much later iterations we plan on completely polishing the look and feel of the website so that it does not look like a template</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A key aspect of the portal we still need to accomplish is to make our open data access portal stand out from the current generation models as is part of our project vision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91" name="Google Shape;19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