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14" r:id="rId2"/>
    <p:sldId id="334" r:id="rId3"/>
    <p:sldId id="338" r:id="rId4"/>
    <p:sldId id="342" r:id="rId5"/>
    <p:sldId id="336" r:id="rId6"/>
    <p:sldId id="348" r:id="rId7"/>
    <p:sldId id="347" r:id="rId8"/>
    <p:sldId id="346" r:id="rId9"/>
    <p:sldId id="350" r:id="rId10"/>
    <p:sldId id="351" r:id="rId11"/>
    <p:sldId id="352" r:id="rId12"/>
    <p:sldId id="349" r:id="rId13"/>
    <p:sldId id="354" r:id="rId14"/>
    <p:sldId id="355" r:id="rId15"/>
    <p:sldId id="356" r:id="rId16"/>
    <p:sldId id="353" r:id="rId17"/>
    <p:sldId id="360" r:id="rId18"/>
    <p:sldId id="361" r:id="rId19"/>
    <p:sldId id="362" r:id="rId20"/>
    <p:sldId id="363" r:id="rId21"/>
    <p:sldId id="3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08" userDrawn="1">
          <p15:clr>
            <a:srgbClr val="A4A3A4"/>
          </p15:clr>
        </p15:guide>
        <p15:guide id="2" pos="3384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DFF"/>
    <a:srgbClr val="D24726"/>
    <a:srgbClr val="F5F5F5"/>
    <a:srgbClr val="FFFFFF"/>
    <a:srgbClr val="F3F2F1"/>
    <a:srgbClr val="40404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879" autoAdjust="0"/>
  </p:normalViewPr>
  <p:slideViewPr>
    <p:cSldViewPr snapToGrid="0">
      <p:cViewPr varScale="1">
        <p:scale>
          <a:sx n="91" d="100"/>
          <a:sy n="91" d="100"/>
        </p:scale>
        <p:origin x="796" y="52"/>
      </p:cViewPr>
      <p:guideLst>
        <p:guide orient="horz" pos="2808"/>
        <p:guide pos="3384"/>
        <p:guide orient="horz" pos="4056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2" d="100"/>
        <a:sy n="172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7/19/2025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F993BB-6145-4D1C-B438-D1350312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68880"/>
            <a:ext cx="6311800" cy="2130561"/>
          </a:xfrm>
        </p:spPr>
        <p:txBody>
          <a:bodyPr anchor="t"/>
          <a:lstStyle>
            <a:lvl1pPr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0924F7AB-0386-4C0B-B9B7-D8E785EBF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0EBEF97-3620-43B4-9D9A-099216F753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63441" y="1700048"/>
            <a:ext cx="4572000" cy="4572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AD72A3CF-7B92-425B-B6F6-280533A6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 anchor="t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731B2CC-46D6-41EE-AB20-C8DC7BA2142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8" y="1453896"/>
            <a:ext cx="532790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A7CCC8-FE73-4ABC-8D86-F3BFA8F6A10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 hidden="1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8BDE82E-2197-4E58-98F3-0223BAA9F8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lnSpc>
                <a:spcPct val="100000"/>
              </a:lnSpc>
              <a:def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lnSpc>
                <a:spcPct val="100000"/>
              </a:lnSpc>
              <a:def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99696F-F8D9-451A-9677-E005032B6302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itle 19">
            <a:extLst>
              <a:ext uri="{FF2B5EF4-FFF2-40B4-BE49-F238E27FC236}">
                <a16:creationId xmlns:a16="http://schemas.microsoft.com/office/drawing/2014/main" id="{B80F5727-85E7-45F7-BCCF-63924B8D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894" y="2847903"/>
            <a:ext cx="4331202" cy="968342"/>
          </a:xfrm>
        </p:spPr>
        <p:txBody>
          <a:bodyPr anchor="b"/>
          <a:lstStyle/>
          <a:p>
            <a:pPr algn="ctr"/>
            <a:r>
              <a:rPr lang="en-US" b="1" dirty="0">
                <a:solidFill>
                  <a:srgbClr val="37559A"/>
                </a:solidFill>
              </a:rPr>
              <a:t>Promptly</a:t>
            </a:r>
            <a:r>
              <a:rPr lang="en-US" b="1" dirty="0">
                <a:solidFill>
                  <a:srgbClr val="90C849"/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198685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1E373-015F-464B-8AD4-3BE247539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60656B-F2C6-0763-2273-4ED6DC24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 &amp;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2BADFF-5D5E-322D-67FA-A213A1092A94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CEF0DE-FBAE-37AE-D890-3CCA78355251}"/>
              </a:ext>
            </a:extLst>
          </p:cNvPr>
          <p:cNvSpPr txBox="1"/>
          <p:nvPr/>
        </p:nvSpPr>
        <p:spPr>
          <a:xfrm>
            <a:off x="614253" y="5060611"/>
            <a:ext cx="35566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Understands natural language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ambiguity with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Needs tools for real-time/external data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85BD3-A81D-9B4A-876A-6670B264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061B03-683E-25F8-DF4D-1728CD69BCB5}"/>
              </a:ext>
            </a:extLst>
          </p:cNvPr>
          <p:cNvSpPr txBox="1"/>
          <p:nvPr/>
        </p:nvSpPr>
        <p:spPr>
          <a:xfrm>
            <a:off x="8215639" y="1568954"/>
            <a:ext cx="178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- Limitations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6E6DBA-8A2E-C311-81C0-D6465B412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25" y="1907508"/>
            <a:ext cx="4007081" cy="3038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209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48271-F893-7826-D2EB-BF0EB2B12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7F018-F24C-88E9-93E6-EAF0F026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 &amp; Limitations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5660E0-B795-5177-B2D0-3ABA080BBDE9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4CD9D6-CF92-BB68-5F61-C6F4B760EA50}"/>
              </a:ext>
            </a:extLst>
          </p:cNvPr>
          <p:cNvSpPr txBox="1"/>
          <p:nvPr/>
        </p:nvSpPr>
        <p:spPr>
          <a:xfrm>
            <a:off x="614253" y="5060611"/>
            <a:ext cx="35566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Understands natural language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ambiguity with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Needs tools for real-time/external data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F610DC-B31B-A2E8-678B-9E184073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BDB16-C33B-6118-C37F-E74D8D743753}"/>
              </a:ext>
            </a:extLst>
          </p:cNvPr>
          <p:cNvSpPr txBox="1"/>
          <p:nvPr/>
        </p:nvSpPr>
        <p:spPr>
          <a:xfrm>
            <a:off x="8215639" y="1568954"/>
            <a:ext cx="178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-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CD97B-1FAA-8410-711E-3BF7171556B1}"/>
              </a:ext>
            </a:extLst>
          </p:cNvPr>
          <p:cNvSpPr txBox="1"/>
          <p:nvPr/>
        </p:nvSpPr>
        <p:spPr>
          <a:xfrm>
            <a:off x="7196178" y="4620863"/>
            <a:ext cx="49004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Responses are limited to training cutoff (no real-time info).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Cannot fetch live data like weather or stock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Analyzes queries well but can’t complete actions needing up-to-date information.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47945-CCAD-9ED0-ECEB-FCBE4C9E6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25" y="1907509"/>
            <a:ext cx="3804657" cy="2629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812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1DB34-E08B-C2FA-FD58-8D0839038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8D6CDB-B0D9-B428-6DD2-6F197E85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C4167-A73D-E37B-E78B-9846706C5F21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EB50B10-4286-816F-5801-36AC1004B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53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376D-AA73-4931-5C37-E54372B9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AED3B-793A-CEB1-306B-CC32AA4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9935D6-9651-3ABC-8F58-FE5D7A756AE3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98926-3E93-1A3C-A649-57FA4F914E7D}"/>
              </a:ext>
            </a:extLst>
          </p:cNvPr>
          <p:cNvSpPr txBox="1"/>
          <p:nvPr/>
        </p:nvSpPr>
        <p:spPr>
          <a:xfrm>
            <a:off x="614253" y="3828576"/>
            <a:ext cx="4900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component added under the User context to extend interaction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set of callable functions for specialized tasks (e.g., weather, calculator)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9265F6B-E25A-E099-861C-5097BA6A0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91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882B0-4D6D-7E6C-2C84-66B7B7D1D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572C32-4630-B452-FA76-1F59B14F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076E3-4CE5-27D1-5B2B-477C930DFF9C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197492B-8B70-6A4C-F486-9A3F3FDC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23" y="1907508"/>
            <a:ext cx="4007081" cy="1876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A36CD25-014E-130B-C8D7-7FF0682E8CE4}"/>
              </a:ext>
            </a:extLst>
          </p:cNvPr>
          <p:cNvSpPr txBox="1"/>
          <p:nvPr/>
        </p:nvSpPr>
        <p:spPr>
          <a:xfrm>
            <a:off x="614253" y="3828576"/>
            <a:ext cx="4900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component added under the User context to extend interaction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set of callable functions for specialized tasks (e.g., weather, calculator)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8B2FA95-A0A8-4675-C4C8-00D7AD4E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96BCB8-2617-21FB-B5A1-8FEC1F31BA00}"/>
              </a:ext>
            </a:extLst>
          </p:cNvPr>
          <p:cNvSpPr txBox="1"/>
          <p:nvPr/>
        </p:nvSpPr>
        <p:spPr>
          <a:xfrm>
            <a:off x="7869128" y="1568954"/>
            <a:ext cx="246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Enabled with Tools</a:t>
            </a:r>
          </a:p>
        </p:txBody>
      </p:sp>
    </p:spTree>
    <p:extLst>
      <p:ext uri="{BB962C8B-B14F-4D97-AF65-F5344CB8AC3E}">
        <p14:creationId xmlns:p14="http://schemas.microsoft.com/office/powerpoint/2010/main" val="64508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071E-27AB-83EA-CBEE-0A683B7A1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29423-9F28-3417-36A8-0E3C2A69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E10F9-6B13-50F2-0594-3BE1DB565830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User With Function Tools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98DD433-E402-4EC4-7C24-D760EA8BF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723" y="1907508"/>
            <a:ext cx="4007081" cy="18764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9DCC6D7-7359-053E-82CD-779255137917}"/>
              </a:ext>
            </a:extLst>
          </p:cNvPr>
          <p:cNvSpPr txBox="1"/>
          <p:nvPr/>
        </p:nvSpPr>
        <p:spPr>
          <a:xfrm>
            <a:off x="7869128" y="1568954"/>
            <a:ext cx="2468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Enabled with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27F1D3-66BB-C4D2-2DD1-6229B5E192A1}"/>
              </a:ext>
            </a:extLst>
          </p:cNvPr>
          <p:cNvSpPr txBox="1"/>
          <p:nvPr/>
        </p:nvSpPr>
        <p:spPr>
          <a:xfrm>
            <a:off x="7138427" y="3803086"/>
            <a:ext cx="49004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Tools are now connected to the LLM for handling specific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The LLM knows which tools it can use, such as </a:t>
            </a:r>
            <a:r>
              <a:rPr lang="en-US" altLang="en-US" sz="1400" dirty="0" err="1"/>
              <a:t>get_weather</a:t>
            </a:r>
            <a:r>
              <a:rPr lang="en-US" altLang="en-US" sz="1400" dirty="0"/>
              <a:t>(location).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This setup helps the LLM perform actions beyond just generating text.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369223-F836-CA69-A900-0BF7CB3BD959}"/>
              </a:ext>
            </a:extLst>
          </p:cNvPr>
          <p:cNvSpPr txBox="1"/>
          <p:nvPr/>
        </p:nvSpPr>
        <p:spPr>
          <a:xfrm>
            <a:off x="614253" y="3828576"/>
            <a:ext cx="49004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Tools component added under the User context to extend interaction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set of callable functions for specialized tasks (e.g., weather, calculator)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344304-B8DC-A943-C4CB-FA59703F3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3" y="1926557"/>
            <a:ext cx="3381375" cy="1838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68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B576-AAB0-C5CB-DEBC-97C0CA09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416EC-382C-0EB8-D5B1-8FFD8180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2BA942-23DC-77FB-ACFA-38A1FCED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2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E384D-9F75-1D7C-809C-A089A5CF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67D76B-B301-6113-1569-8BEB98CDA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F9096E-36AA-66B1-81AC-8EAF0D4E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AAD3F-B108-CAFF-B06A-2E413296A7E9}"/>
              </a:ext>
            </a:extLst>
          </p:cNvPr>
          <p:cNvSpPr txBox="1"/>
          <p:nvPr/>
        </p:nvSpPr>
        <p:spPr>
          <a:xfrm>
            <a:off x="5637704" y="1144137"/>
            <a:ext cx="60976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algn="just"/>
            <a:r>
              <a:rPr lang="en-IN" dirty="0"/>
              <a:t>LLM understands the user's request and identifies what information is needed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uses connected tools (like </a:t>
            </a:r>
            <a:r>
              <a:rPr lang="en-IN" dirty="0" err="1"/>
              <a:t>get_weather</a:t>
            </a:r>
            <a:r>
              <a:rPr lang="en-IN" dirty="0"/>
              <a:t>) to gather real-time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With the tool results, LLM builds a meaningful response and delivers the final answer.</a:t>
            </a:r>
          </a:p>
        </p:txBody>
      </p:sp>
    </p:spTree>
    <p:extLst>
      <p:ext uri="{BB962C8B-B14F-4D97-AF65-F5344CB8AC3E}">
        <p14:creationId xmlns:p14="http://schemas.microsoft.com/office/powerpoint/2010/main" val="24195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C2410-4CFC-18A5-B120-606E2077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F7884-39DC-BB97-B66C-AE18471A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Action…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BCD642-5609-1E8D-7DCF-625DB9E9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0707C-C162-BE57-FAD0-18B1C00CF661}"/>
              </a:ext>
            </a:extLst>
          </p:cNvPr>
          <p:cNvSpPr txBox="1"/>
          <p:nvPr/>
        </p:nvSpPr>
        <p:spPr>
          <a:xfrm>
            <a:off x="5637704" y="1144137"/>
            <a:ext cx="60976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algn="just"/>
            <a:r>
              <a:rPr lang="en-IN" dirty="0"/>
              <a:t>LLM understands the user's request and identifies what information is needed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uses connected tools (like </a:t>
            </a:r>
            <a:r>
              <a:rPr lang="en-IN" dirty="0" err="1"/>
              <a:t>get_weather</a:t>
            </a:r>
            <a:r>
              <a:rPr lang="en-IN" dirty="0"/>
              <a:t>) to gather real-time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With the tool results, LLM builds a meaningful response and delivers the final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01A92-68E5-2915-ED98-FDB00586C006}"/>
              </a:ext>
            </a:extLst>
          </p:cNvPr>
          <p:cNvSpPr txBox="1"/>
          <p:nvPr/>
        </p:nvSpPr>
        <p:spPr>
          <a:xfrm>
            <a:off x="5637704" y="3008785"/>
            <a:ext cx="6097604" cy="181588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altLang="en-US" dirty="0"/>
              <a:t>❓ If the user already has access to the function (like </a:t>
            </a:r>
            <a:r>
              <a:rPr lang="en-US" altLang="en-US" dirty="0" err="1"/>
              <a:t>get_weather</a:t>
            </a:r>
            <a:r>
              <a:rPr lang="en-US" altLang="en-US" dirty="0"/>
              <a:t>), why not invoke it directly instead of routing the request through the LLM?</a:t>
            </a:r>
          </a:p>
          <a:p>
            <a:endParaRPr lang="en-US" altLang="en-US" dirty="0"/>
          </a:p>
          <a:p>
            <a:r>
              <a:rPr lang="en-US" altLang="en-US" dirty="0"/>
              <a:t>❓ What value does the LLM add if it only acts as a middleman suggesting which function to use?</a:t>
            </a:r>
          </a:p>
          <a:p>
            <a:endParaRPr lang="en-US" altLang="en-US" dirty="0"/>
          </a:p>
          <a:p>
            <a:r>
              <a:rPr lang="en-US" altLang="en-US" dirty="0"/>
              <a:t>❓ Could relying on the LLM for tool invocation introduce unnecessary latency or complexity in the workflow?</a:t>
            </a:r>
          </a:p>
        </p:txBody>
      </p:sp>
    </p:spTree>
    <p:extLst>
      <p:ext uri="{BB962C8B-B14F-4D97-AF65-F5344CB8AC3E}">
        <p14:creationId xmlns:p14="http://schemas.microsoft.com/office/powerpoint/2010/main" val="154085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4362-E2A3-7D43-A4DF-3BF5D0AF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2B1CB-13E4-A8B2-77B4-DCAF8DA1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&amp; Function Tools In Action.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E9AD4B-EF66-DC64-F3DA-51B834D6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4" y="1136261"/>
            <a:ext cx="4814940" cy="572173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AD7F4C-3132-9143-536C-F017D6226502}"/>
              </a:ext>
            </a:extLst>
          </p:cNvPr>
          <p:cNvSpPr txBox="1"/>
          <p:nvPr/>
        </p:nvSpPr>
        <p:spPr>
          <a:xfrm>
            <a:off x="5637704" y="1144137"/>
            <a:ext cx="6097604" cy="160043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algn="just"/>
            <a:r>
              <a:rPr lang="en-IN" dirty="0"/>
              <a:t>LLM understands the user's request and identifies what information is needed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It uses connected tools (like </a:t>
            </a:r>
            <a:r>
              <a:rPr lang="en-IN" dirty="0" err="1"/>
              <a:t>get_weather</a:t>
            </a:r>
            <a:r>
              <a:rPr lang="en-IN" dirty="0"/>
              <a:t>) to gather real-time data.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With the tool results, LLM builds a meaningful response and delivers the final answer.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AE2932-974E-2B2D-FE58-15560C7229DD}"/>
              </a:ext>
            </a:extLst>
          </p:cNvPr>
          <p:cNvSpPr txBox="1"/>
          <p:nvPr/>
        </p:nvSpPr>
        <p:spPr>
          <a:xfrm>
            <a:off x="5637704" y="3504375"/>
            <a:ext cx="60976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en-US" dirty="0"/>
              <a:t>❓ If the user already has access to the function, what value does the LLM add by acting as a middleman instead of invoking it directly—doesn’t this introduce extra complexity or latency?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3444E-AC56-0744-040B-D9DCF7497B4D}"/>
              </a:ext>
            </a:extLst>
          </p:cNvPr>
          <p:cNvSpPr txBox="1"/>
          <p:nvPr/>
        </p:nvSpPr>
        <p:spPr>
          <a:xfrm>
            <a:off x="5637704" y="5171529"/>
            <a:ext cx="6097604" cy="73866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 algn="just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altLang="en-US" b="1" dirty="0">
                <a:solidFill>
                  <a:schemeClr val="accent6"/>
                </a:solidFill>
              </a:rPr>
              <a:t>A. </a:t>
            </a:r>
            <a:r>
              <a:rPr lang="en-US" altLang="en-US" dirty="0"/>
              <a:t> LLM adds value by understanding user intent, deciding when and how to use the right function, and simplifying tool usage through natural language—removing the need for exact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5997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5440D-5B2F-E867-9B38-D91473B8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58212-F82F-B474-9BCE-DC4CB657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DEAA3A-D2F5-9A19-ACDA-B9830C8B052A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0314BC-1E79-D8F0-CF43-ED66ADDDC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3B5E1A-07B7-5626-5814-95E16E698FA6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8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01C7F-1A13-AC57-8BDE-FFA13C9F1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7B8E2F-6DAB-CB22-6B65-76A6D19F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rmAutofit/>
          </a:bodyPr>
          <a:lstStyle/>
          <a:p>
            <a:r>
              <a:rPr lang="en-US" dirty="0"/>
              <a:t>Solving Complex Tasks: LLM Coordinates Multiple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53430-DDA3-31EA-C7B2-497C1FA9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088136"/>
            <a:ext cx="5534025" cy="4829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040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1A158-E64B-FC42-92C2-C5D60DFF5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9CF8F3-EED7-B32D-B017-67AD166F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>
            <a:normAutofit/>
          </a:bodyPr>
          <a:lstStyle/>
          <a:p>
            <a:r>
              <a:rPr lang="en-US" dirty="0"/>
              <a:t>Solving Complex Tasks: LLM Coordinates Multiple Tools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7524B8-D10B-ADDD-4861-82DB5799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174761"/>
            <a:ext cx="5534025" cy="4829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E965D-09C1-01E4-1190-8838FD67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698" y="2384436"/>
            <a:ext cx="5534025" cy="36195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056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C447-E120-A6FF-FDB4-19E342CE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3870D-B46A-483F-C059-5B3D91330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3DAF49-444F-E691-9157-0F2A28C117E8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EBDC628-56DD-0ED0-828D-EEBC077DB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83A88-47F3-D5D7-AE9D-C39914F79138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DE6550-C8D5-B0C7-1292-C6858E519B74}"/>
              </a:ext>
            </a:extLst>
          </p:cNvPr>
          <p:cNvGrpSpPr/>
          <p:nvPr/>
        </p:nvGrpSpPr>
        <p:grpSpPr>
          <a:xfrm>
            <a:off x="4169060" y="1907508"/>
            <a:ext cx="2609541" cy="457200"/>
            <a:chOff x="4169060" y="1907508"/>
            <a:chExt cx="2609541" cy="4572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F4BDF3-5FE5-20FE-8B01-40AC96B4B306}"/>
                </a:ext>
              </a:extLst>
            </p:cNvPr>
            <p:cNvSpPr/>
            <p:nvPr/>
          </p:nvSpPr>
          <p:spPr>
            <a:xfrm>
              <a:off x="4606901" y="1907508"/>
              <a:ext cx="2171700" cy="4572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def add_numbers(a, b):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    return a+b</a:t>
              </a:r>
              <a:endParaRPr lang="en-IN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C4A120-4DD2-F717-A276-AB07FCD63D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9060" y="2254589"/>
              <a:ext cx="437841" cy="98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1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73B9-5D6F-F895-3235-12E55DD2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01E30A-4D7B-4699-468B-A43754EF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A96760-48DC-123B-E8C7-0F57CB119CA9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B0183-91FD-5B7C-0073-899010818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8E3A71-004A-7BA1-D5DB-7D0F36FB92D9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9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F547-20D2-15A6-2B56-5DA5CBA1F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8F685C-DF00-F185-8A66-9E259E943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Deterministic Functions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118219-F42A-3B5D-B3D0-42C0D2CCBD5E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3A7469-FEA1-DE1D-EE3C-F534B9DEA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5F87B2-0C26-7BE0-9D73-84A842EEB110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F4D6FD8-3E84-AA4B-D873-68C1C69C5DFA}"/>
              </a:ext>
            </a:extLst>
          </p:cNvPr>
          <p:cNvSpPr txBox="1"/>
          <p:nvPr/>
        </p:nvSpPr>
        <p:spPr>
          <a:xfrm>
            <a:off x="614253" y="5060611"/>
            <a:ext cx="5930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Results: Same input always produces the same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Testable: Simple to debug, validate,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Composable: Can be safely reused and combined in larger workflows</a:t>
            </a:r>
          </a:p>
        </p:txBody>
      </p:sp>
    </p:spTree>
    <p:extLst>
      <p:ext uri="{BB962C8B-B14F-4D97-AF65-F5344CB8AC3E}">
        <p14:creationId xmlns:p14="http://schemas.microsoft.com/office/powerpoint/2010/main" val="309272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9783A-7047-4AB3-47AE-65B73D9E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B3DF81-CD35-E103-A717-E07D0D560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&amp; Its Limitations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E22241-FD11-136B-C3E0-1C9E59AC0A94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5C1224-2F35-46A3-B46C-49B91CE85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8645E6-3916-2731-526B-61DBC95F030C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359AD5-A355-4313-E5B0-5DF5DD3B1410}"/>
              </a:ext>
            </a:extLst>
          </p:cNvPr>
          <p:cNvGrpSpPr/>
          <p:nvPr/>
        </p:nvGrpSpPr>
        <p:grpSpPr>
          <a:xfrm>
            <a:off x="7244925" y="1568954"/>
            <a:ext cx="3495675" cy="3379280"/>
            <a:chOff x="7244925" y="1568954"/>
            <a:chExt cx="3495675" cy="3379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798BC20-67E2-F3B3-606D-1E8359A0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925" y="1909759"/>
              <a:ext cx="3495675" cy="30384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740E67-A550-F0AD-B9B2-1B974D03D5B8}"/>
                </a:ext>
              </a:extLst>
            </p:cNvPr>
            <p:cNvSpPr txBox="1"/>
            <p:nvPr/>
          </p:nvSpPr>
          <p:spPr>
            <a:xfrm>
              <a:off x="7789850" y="1568954"/>
              <a:ext cx="244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Functions &amp; Limitations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513441-9445-CBF7-8375-377782FF30C4}"/>
              </a:ext>
            </a:extLst>
          </p:cNvPr>
          <p:cNvSpPr txBox="1"/>
          <p:nvPr/>
        </p:nvSpPr>
        <p:spPr>
          <a:xfrm>
            <a:off x="614253" y="5060611"/>
            <a:ext cx="5930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Results: Same input always produces the same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Testable: Simple to debug, validate,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Composable: Can be safely reused and combined in larger workflows</a:t>
            </a:r>
          </a:p>
        </p:txBody>
      </p:sp>
    </p:spTree>
    <p:extLst>
      <p:ext uri="{BB962C8B-B14F-4D97-AF65-F5344CB8AC3E}">
        <p14:creationId xmlns:p14="http://schemas.microsoft.com/office/powerpoint/2010/main" val="254686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65B7B-0128-9207-1470-44A8EFAED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AC45D-F8BB-7917-A3B2-255D421E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Functions &amp; Its Limitations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4D12E-61DB-A24F-C8B2-8B7A697101A4}"/>
              </a:ext>
            </a:extLst>
          </p:cNvPr>
          <p:cNvGrpSpPr/>
          <p:nvPr/>
        </p:nvGrpSpPr>
        <p:grpSpPr>
          <a:xfrm>
            <a:off x="639574" y="1568954"/>
            <a:ext cx="3813763" cy="3372300"/>
            <a:chOff x="639574" y="1568954"/>
            <a:chExt cx="3813763" cy="33723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020F07D-E4C1-79D0-4C3A-B944CAAA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5395" y="1907508"/>
              <a:ext cx="3747942" cy="3033746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7D8ED5-09EF-5E98-74EE-4B0C899A0B09}"/>
                </a:ext>
              </a:extLst>
            </p:cNvPr>
            <p:cNvSpPr txBox="1"/>
            <p:nvPr/>
          </p:nvSpPr>
          <p:spPr>
            <a:xfrm>
              <a:off x="639574" y="1568954"/>
              <a:ext cx="3495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Deterministic Function Call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169DFA-2B40-E749-B17F-1454C9250675}"/>
              </a:ext>
            </a:extLst>
          </p:cNvPr>
          <p:cNvGrpSpPr/>
          <p:nvPr/>
        </p:nvGrpSpPr>
        <p:grpSpPr>
          <a:xfrm>
            <a:off x="7244925" y="1568954"/>
            <a:ext cx="3495675" cy="3379280"/>
            <a:chOff x="7244925" y="1568954"/>
            <a:chExt cx="3495675" cy="337928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4E2270-512C-78E2-F82B-945377C61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4925" y="1909759"/>
              <a:ext cx="3495675" cy="30384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9A0DCC-FA81-8FAD-D9B0-6847DEC46D59}"/>
                </a:ext>
              </a:extLst>
            </p:cNvPr>
            <p:cNvSpPr txBox="1"/>
            <p:nvPr/>
          </p:nvSpPr>
          <p:spPr>
            <a:xfrm>
              <a:off x="7789850" y="1568954"/>
              <a:ext cx="24430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Functions &amp; Limitations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E61E849-9F82-9CB4-BB3D-569B5303C58A}"/>
              </a:ext>
            </a:extLst>
          </p:cNvPr>
          <p:cNvSpPr txBox="1"/>
          <p:nvPr/>
        </p:nvSpPr>
        <p:spPr>
          <a:xfrm>
            <a:off x="7196178" y="5060611"/>
            <a:ext cx="453540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Cannot handle natural or unstructured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Requires exact syntax; no room for interpretation.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Cannot adapt dynamically without manual updates.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ACF13-4580-C8FC-D111-EBB28B9E2E6C}"/>
              </a:ext>
            </a:extLst>
          </p:cNvPr>
          <p:cNvSpPr txBox="1"/>
          <p:nvPr/>
        </p:nvSpPr>
        <p:spPr>
          <a:xfrm>
            <a:off x="614253" y="5060611"/>
            <a:ext cx="593098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Consistent Results: Same input always produces the same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Easily Testable: Simple to debug, validate,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Composable: Can be safely reused and combined in larger workflows</a:t>
            </a:r>
          </a:p>
        </p:txBody>
      </p:sp>
    </p:spTree>
    <p:extLst>
      <p:ext uri="{BB962C8B-B14F-4D97-AF65-F5344CB8AC3E}">
        <p14:creationId xmlns:p14="http://schemas.microsoft.com/office/powerpoint/2010/main" val="208833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062FC-75F5-BEF3-E82B-06BE5999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719A42-16A6-F6ED-4A6D-A605A293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39796-51B8-90B2-B612-BD47C4BE963C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4F71C-107C-8CB3-F5FC-6F1794CC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11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66BB-252D-B968-82C6-D71EDB5B1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D0CE83-6BFE-3C3B-64FB-44ABA682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48056"/>
            <a:ext cx="11214100" cy="640080"/>
          </a:xfrm>
        </p:spPr>
        <p:txBody>
          <a:bodyPr/>
          <a:lstStyle/>
          <a:p>
            <a:r>
              <a:rPr lang="en-IN" dirty="0"/>
              <a:t>LLM - Natural Language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D9F-33D1-C32D-ACEC-1B7051D6FB8D}"/>
              </a:ext>
            </a:extLst>
          </p:cNvPr>
          <p:cNvSpPr txBox="1"/>
          <p:nvPr/>
        </p:nvSpPr>
        <p:spPr>
          <a:xfrm>
            <a:off x="639574" y="1568954"/>
            <a:ext cx="34956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LLM Capabilities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174435-CF87-BDB0-287F-198D9B1A1110}"/>
              </a:ext>
            </a:extLst>
          </p:cNvPr>
          <p:cNvSpPr txBox="1"/>
          <p:nvPr/>
        </p:nvSpPr>
        <p:spPr>
          <a:xfrm>
            <a:off x="614253" y="5060611"/>
            <a:ext cx="35566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Understands natural language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ambiguity with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Needs tools for real-time/external data</a:t>
            </a:r>
          </a:p>
          <a:p>
            <a:endParaRPr lang="en-IN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273E32-C475-7D58-CB22-8658B0689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95" y="1898311"/>
            <a:ext cx="3731057" cy="3049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620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Doc">
  <a:themeElements>
    <a:clrScheme name="Cartoon People Tutorial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D8AA78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l-a-story-with-cartoon-people_Win32-CP_v2.potx" id="{33FC6FBC-2A89-4DAF-AF61-C066B33820B0}" vid="{33C99255-14CC-45E1-ABAC-64D44A23AF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Cartoon People tutorial</Template>
  <TotalTime>139</TotalTime>
  <Words>769</Words>
  <Application>Microsoft Office PowerPoint</Application>
  <PresentationFormat>Widescreen</PresentationFormat>
  <Paragraphs>119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Segoe UI</vt:lpstr>
      <vt:lpstr>Segoe UI Light</vt:lpstr>
      <vt:lpstr>WelcomeDoc</vt:lpstr>
      <vt:lpstr>PromptlyAI</vt:lpstr>
      <vt:lpstr>Deterministic Functions</vt:lpstr>
      <vt:lpstr>Deterministic Functions</vt:lpstr>
      <vt:lpstr>Deterministic Functions</vt:lpstr>
      <vt:lpstr>Deterministic Functions</vt:lpstr>
      <vt:lpstr>Functions &amp; Its Limitations</vt:lpstr>
      <vt:lpstr>Functions &amp; Its Limitations</vt:lpstr>
      <vt:lpstr>LLM - Natural Language Processing</vt:lpstr>
      <vt:lpstr>LLM - Natural Language Processing</vt:lpstr>
      <vt:lpstr>LLM - Natural Language Processing &amp; Limitations</vt:lpstr>
      <vt:lpstr>LLM - Natural Language Processing &amp; Limitations</vt:lpstr>
      <vt:lpstr>LLM &amp; Function Tools</vt:lpstr>
      <vt:lpstr>LLM &amp; Function Tools</vt:lpstr>
      <vt:lpstr>LLM &amp; Function Tools</vt:lpstr>
      <vt:lpstr>LLM &amp; Function Tools</vt:lpstr>
      <vt:lpstr>LLM &amp; Function Tools In Action…</vt:lpstr>
      <vt:lpstr>LLM &amp; Function Tools In Action…</vt:lpstr>
      <vt:lpstr>LLM &amp; Function Tools In Action…</vt:lpstr>
      <vt:lpstr>LLM &amp; Function Tools In Action.</vt:lpstr>
      <vt:lpstr>Solving Complex Tasks: LLM Coordinates Multiple Tools</vt:lpstr>
      <vt:lpstr>Solving Complex Tasks: LLM Coordinates Multiple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Bhagavan Prasad</dc:creator>
  <cp:lastModifiedBy>Bhagavan Prasad</cp:lastModifiedBy>
  <cp:revision>14</cp:revision>
  <dcterms:created xsi:type="dcterms:W3CDTF">2025-07-19T06:50:35Z</dcterms:created>
  <dcterms:modified xsi:type="dcterms:W3CDTF">2025-07-19T09:46:28Z</dcterms:modified>
</cp:coreProperties>
</file>