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14" r:id="rId2"/>
    <p:sldId id="334" r:id="rId3"/>
    <p:sldId id="338" r:id="rId4"/>
    <p:sldId id="342" r:id="rId5"/>
    <p:sldId id="336" r:id="rId6"/>
    <p:sldId id="348" r:id="rId7"/>
    <p:sldId id="347" r:id="rId8"/>
    <p:sldId id="346" r:id="rId9"/>
    <p:sldId id="350" r:id="rId10"/>
    <p:sldId id="352" r:id="rId11"/>
    <p:sldId id="365" r:id="rId12"/>
    <p:sldId id="349" r:id="rId13"/>
    <p:sldId id="354" r:id="rId14"/>
    <p:sldId id="355" r:id="rId15"/>
    <p:sldId id="356" r:id="rId16"/>
    <p:sldId id="353" r:id="rId17"/>
    <p:sldId id="360" r:id="rId18"/>
    <p:sldId id="362" r:id="rId19"/>
    <p:sldId id="366" r:id="rId20"/>
    <p:sldId id="363" r:id="rId21"/>
    <p:sldId id="3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DFF"/>
    <a:srgbClr val="D24726"/>
    <a:srgbClr val="F5F5F5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79" autoAdjust="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68880"/>
            <a:ext cx="6311800" cy="2130561"/>
          </a:xfrm>
        </p:spPr>
        <p:txBody>
          <a:bodyPr anchor="t"/>
          <a:lstStyle>
            <a:lvl1pPr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532790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9">
            <a:extLst>
              <a:ext uri="{FF2B5EF4-FFF2-40B4-BE49-F238E27FC236}">
                <a16:creationId xmlns:a16="http://schemas.microsoft.com/office/drawing/2014/main" id="{B80F5727-85E7-45F7-BCCF-63924B8D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94" y="2847903"/>
            <a:ext cx="4331202" cy="968342"/>
          </a:xfrm>
        </p:spPr>
        <p:txBody>
          <a:bodyPr anchor="b"/>
          <a:lstStyle/>
          <a:p>
            <a:pPr algn="ctr"/>
            <a:r>
              <a:rPr lang="en-US" b="1" dirty="0">
                <a:solidFill>
                  <a:srgbClr val="37559A"/>
                </a:solidFill>
              </a:rPr>
              <a:t>Promptly</a:t>
            </a:r>
            <a:r>
              <a:rPr lang="en-US" b="1" dirty="0">
                <a:solidFill>
                  <a:srgbClr val="90C849"/>
                </a:solidFill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48271-F893-7826-D2EB-BF0EB2B12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7F018-F24C-88E9-93E6-EAF0F026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 &amp;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5660E0-B795-5177-B2D0-3ABA080BBDE9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4CD9D6-CF92-BB68-5F61-C6F4B760EA50}"/>
              </a:ext>
            </a:extLst>
          </p:cNvPr>
          <p:cNvSpPr txBox="1"/>
          <p:nvPr/>
        </p:nvSpPr>
        <p:spPr>
          <a:xfrm>
            <a:off x="614253" y="5060611"/>
            <a:ext cx="35566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Understands natural language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Handles ambiguity with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Needs tools for real-time/external data</a:t>
            </a:r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610DC-B31B-A2E8-678B-9E184073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BDB16-C33B-6118-C37F-E74D8D743753}"/>
              </a:ext>
            </a:extLst>
          </p:cNvPr>
          <p:cNvSpPr txBox="1"/>
          <p:nvPr/>
        </p:nvSpPr>
        <p:spPr>
          <a:xfrm>
            <a:off x="8215639" y="1568954"/>
            <a:ext cx="178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- Limitations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47945-CCAD-9ED0-ECEB-FCBE4C9E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25" y="1907509"/>
            <a:ext cx="3804657" cy="26295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81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7B2E-59BD-28F4-20E3-E0C1E7059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F21150-1605-59AC-B41B-0F45C551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 &amp;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F46E23-F6A0-315F-4CCE-154AC9EA4F7D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4B2F7-E8FA-F6B4-4C95-6301E7C27425}"/>
              </a:ext>
            </a:extLst>
          </p:cNvPr>
          <p:cNvSpPr txBox="1"/>
          <p:nvPr/>
        </p:nvSpPr>
        <p:spPr>
          <a:xfrm>
            <a:off x="614253" y="5060611"/>
            <a:ext cx="35566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Understands natural language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Handles ambiguity with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Needs tools for real-time/external data</a:t>
            </a:r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3FA97-AE9E-8F77-B9A4-5C7781976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532C6-955F-1CDC-C2B9-CAEACDE3698B}"/>
              </a:ext>
            </a:extLst>
          </p:cNvPr>
          <p:cNvSpPr txBox="1"/>
          <p:nvPr/>
        </p:nvSpPr>
        <p:spPr>
          <a:xfrm>
            <a:off x="8215639" y="1568954"/>
            <a:ext cx="178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-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F18EC-8727-4E73-02FF-047F463A28C5}"/>
              </a:ext>
            </a:extLst>
          </p:cNvPr>
          <p:cNvSpPr txBox="1"/>
          <p:nvPr/>
        </p:nvSpPr>
        <p:spPr>
          <a:xfrm>
            <a:off x="7196178" y="4620863"/>
            <a:ext cx="49004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Responses are limited to training cutoff (no real-time info).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Cannot fetch live data like weather or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Analyzes queries well but can’t complete actions needing up-to-date information.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09BC85-CDBB-E233-7FF3-CBBE141F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25" y="1907509"/>
            <a:ext cx="3804657" cy="26295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72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1DB34-E08B-C2FA-FD58-8D0839038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8D6CDB-B0D9-B428-6DD2-6F197E85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4167-A73D-E37B-E78B-9846706C5F21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EB50B10-4286-816F-5801-36AC1004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5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376D-AA73-4931-5C37-E54372B9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AED3B-793A-CEB1-306B-CC32AA4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935D6-9651-3ABC-8F58-FE5D7A756AE3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98926-3E93-1A3C-A649-57FA4F914E7D}"/>
              </a:ext>
            </a:extLst>
          </p:cNvPr>
          <p:cNvSpPr txBox="1"/>
          <p:nvPr/>
        </p:nvSpPr>
        <p:spPr>
          <a:xfrm>
            <a:off x="614253" y="3828576"/>
            <a:ext cx="4900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component added under the User context to extend interaction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set of callable functions for specialized tasks (e.g., weather, calculator)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265F6B-E25A-E099-861C-5097BA6A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9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882B0-4D6D-7E6C-2C84-66B7B7D1D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572C32-4630-B452-FA76-1F59B14F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076E3-4CE5-27D1-5B2B-477C930DFF9C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7492B-8B70-6A4C-F486-9A3F3FDC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23" y="1907508"/>
            <a:ext cx="4007081" cy="1876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36CD25-014E-130B-C8D7-7FF0682E8CE4}"/>
              </a:ext>
            </a:extLst>
          </p:cNvPr>
          <p:cNvSpPr txBox="1"/>
          <p:nvPr/>
        </p:nvSpPr>
        <p:spPr>
          <a:xfrm>
            <a:off x="614253" y="3828576"/>
            <a:ext cx="4900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component added under the User context to extend interaction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set of callable functions for specialized tasks (e.g., weather, calculator)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B2FA95-A0A8-4675-C4C8-00D7AD4E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96BCB8-2617-21FB-B5A1-8FEC1F31BA00}"/>
              </a:ext>
            </a:extLst>
          </p:cNvPr>
          <p:cNvSpPr txBox="1"/>
          <p:nvPr/>
        </p:nvSpPr>
        <p:spPr>
          <a:xfrm>
            <a:off x="7869128" y="1568954"/>
            <a:ext cx="246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Enabled with Tools</a:t>
            </a:r>
          </a:p>
        </p:txBody>
      </p:sp>
    </p:spTree>
    <p:extLst>
      <p:ext uri="{BB962C8B-B14F-4D97-AF65-F5344CB8AC3E}">
        <p14:creationId xmlns:p14="http://schemas.microsoft.com/office/powerpoint/2010/main" val="6450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071E-27AB-83EA-CBEE-0A683B7A1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29423-9F28-3417-36A8-0E3C2A69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E10F9-6B13-50F2-0594-3BE1DB565830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8DD433-E402-4EC4-7C24-D760EA8B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23" y="1907508"/>
            <a:ext cx="4007081" cy="1876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DCC6D7-7359-053E-82CD-779255137917}"/>
              </a:ext>
            </a:extLst>
          </p:cNvPr>
          <p:cNvSpPr txBox="1"/>
          <p:nvPr/>
        </p:nvSpPr>
        <p:spPr>
          <a:xfrm>
            <a:off x="7869128" y="1568954"/>
            <a:ext cx="246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Enabled with 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27F1D3-66BB-C4D2-2DD1-6229B5E192A1}"/>
              </a:ext>
            </a:extLst>
          </p:cNvPr>
          <p:cNvSpPr txBox="1"/>
          <p:nvPr/>
        </p:nvSpPr>
        <p:spPr>
          <a:xfrm>
            <a:off x="7138427" y="3803086"/>
            <a:ext cx="4900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Tools are now connected to the LLM for handling specific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The LLM knows which tools it can use, such as </a:t>
            </a:r>
            <a:r>
              <a:rPr lang="en-US" altLang="en-US" sz="1400" dirty="0" err="1"/>
              <a:t>get_weather</a:t>
            </a:r>
            <a:r>
              <a:rPr lang="en-US" altLang="en-US" sz="1400" dirty="0"/>
              <a:t>(location).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This setup helps the LLM perform actions beyond just generating text.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369223-F836-CA69-A900-0BF7CB3BD959}"/>
              </a:ext>
            </a:extLst>
          </p:cNvPr>
          <p:cNvSpPr txBox="1"/>
          <p:nvPr/>
        </p:nvSpPr>
        <p:spPr>
          <a:xfrm>
            <a:off x="614253" y="3828576"/>
            <a:ext cx="4900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component added under the User context to extend interaction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set of callable functions for specialized tasks (e.g., weather, calculator)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344304-B8DC-A943-C4CB-FA59703F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8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B576-AAB0-C5CB-DEBC-97C0CA09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416EC-382C-0EB8-D5B1-8FFD8180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BA942-23DC-77FB-ACFA-38A1FCED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2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E384D-9F75-1D7C-809C-A089A5CF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67D76B-B301-6113-1569-8BEB98CD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9096E-36AA-66B1-81AC-8EAF0D4E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AAD3F-B108-CAFF-B06A-2E413296A7E9}"/>
              </a:ext>
            </a:extLst>
          </p:cNvPr>
          <p:cNvSpPr txBox="1"/>
          <p:nvPr/>
        </p:nvSpPr>
        <p:spPr>
          <a:xfrm>
            <a:off x="5637704" y="1144137"/>
            <a:ext cx="6097604" cy="16004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algn="just"/>
            <a:r>
              <a:rPr lang="en-IN" dirty="0"/>
              <a:t>LLM understands the user's request and identifies what information is needed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uses connected tools (like </a:t>
            </a:r>
            <a:r>
              <a:rPr lang="en-IN" dirty="0" err="1"/>
              <a:t>get_weather</a:t>
            </a:r>
            <a:r>
              <a:rPr lang="en-IN" dirty="0"/>
              <a:t>) to gather real-time data.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With the tool results, LLM builds a meaningful response and delivers the final answer.</a:t>
            </a:r>
          </a:p>
        </p:txBody>
      </p:sp>
    </p:spTree>
    <p:extLst>
      <p:ext uri="{BB962C8B-B14F-4D97-AF65-F5344CB8AC3E}">
        <p14:creationId xmlns:p14="http://schemas.microsoft.com/office/powerpoint/2010/main" val="24195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4362-E2A3-7D43-A4DF-3BF5D0AF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2B1CB-13E4-A8B2-77B4-DCAF8DA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9AD4B-EF66-DC64-F3DA-51B834D6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D7F4C-3132-9143-536C-F017D6226502}"/>
              </a:ext>
            </a:extLst>
          </p:cNvPr>
          <p:cNvSpPr txBox="1"/>
          <p:nvPr/>
        </p:nvSpPr>
        <p:spPr>
          <a:xfrm>
            <a:off x="5637704" y="1144137"/>
            <a:ext cx="6097604" cy="16004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algn="just"/>
            <a:r>
              <a:rPr lang="en-IN" dirty="0"/>
              <a:t>LLM understands the user's request and identifies what information is needed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uses connected tools (like </a:t>
            </a:r>
            <a:r>
              <a:rPr lang="en-IN" dirty="0" err="1"/>
              <a:t>get_weather</a:t>
            </a:r>
            <a:r>
              <a:rPr lang="en-IN" dirty="0"/>
              <a:t>) to gather real-time data.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With the tool results, LLM builds a meaningful response and delivers the final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E2932-974E-2B2D-FE58-15560C7229DD}"/>
              </a:ext>
            </a:extLst>
          </p:cNvPr>
          <p:cNvSpPr txBox="1"/>
          <p:nvPr/>
        </p:nvSpPr>
        <p:spPr>
          <a:xfrm>
            <a:off x="5637704" y="3504375"/>
            <a:ext cx="6097604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en-US" dirty="0"/>
              <a:t>❓ If the user already has access to the function, what value does the LLM add by acting as a middleman instead of invoking it directly—doesn’t this introduce extra complexity or latency?</a:t>
            </a:r>
          </a:p>
        </p:txBody>
      </p:sp>
    </p:spTree>
    <p:extLst>
      <p:ext uri="{BB962C8B-B14F-4D97-AF65-F5344CB8AC3E}">
        <p14:creationId xmlns:p14="http://schemas.microsoft.com/office/powerpoint/2010/main" val="1599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30D11-DF48-8C19-D1F2-74920C19A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7B6CEB-52B9-4AEA-56C5-EEBF2E44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9A3E7-31D4-CC81-F94D-B7E965A6F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769B5-DCA5-AA9B-4A8E-1F3A0EC9A825}"/>
              </a:ext>
            </a:extLst>
          </p:cNvPr>
          <p:cNvSpPr txBox="1"/>
          <p:nvPr/>
        </p:nvSpPr>
        <p:spPr>
          <a:xfrm>
            <a:off x="5637704" y="1144137"/>
            <a:ext cx="6097604" cy="16004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algn="just"/>
            <a:r>
              <a:rPr lang="en-IN" dirty="0"/>
              <a:t>LLM understands the user's request and identifies what information is needed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uses connected tools (like </a:t>
            </a:r>
            <a:r>
              <a:rPr lang="en-IN" dirty="0" err="1"/>
              <a:t>get_weather</a:t>
            </a:r>
            <a:r>
              <a:rPr lang="en-IN" dirty="0"/>
              <a:t>) to gather real-time data.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With the tool results, LLM builds a meaningful response and delivers the final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9A38E-6E4A-5D72-D7B3-5B0FBCB0C77C}"/>
              </a:ext>
            </a:extLst>
          </p:cNvPr>
          <p:cNvSpPr txBox="1"/>
          <p:nvPr/>
        </p:nvSpPr>
        <p:spPr>
          <a:xfrm>
            <a:off x="5637704" y="3504375"/>
            <a:ext cx="6097604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en-US" dirty="0"/>
              <a:t>❓ If the user already has access to the function, what value does the LLM add by acting as a middleman instead of invoking it directly—doesn’t this introduce extra complexity or latency?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25DDE7-4F0F-FF5E-17C2-22D8E3301FF8}"/>
              </a:ext>
            </a:extLst>
          </p:cNvPr>
          <p:cNvSpPr txBox="1"/>
          <p:nvPr/>
        </p:nvSpPr>
        <p:spPr>
          <a:xfrm>
            <a:off x="5637704" y="5171529"/>
            <a:ext cx="6097604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en-US" b="1" dirty="0">
                <a:solidFill>
                  <a:schemeClr val="accent6"/>
                </a:solidFill>
              </a:rPr>
              <a:t>A. </a:t>
            </a:r>
            <a:r>
              <a:rPr lang="en-US" altLang="en-US" dirty="0"/>
              <a:t> LLM adds value by understanding user intent, deciding when and how to use the right function, and simplifying tool usage through natural language—removing the need for exact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6973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5440D-5B2F-E867-9B38-D91473B8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58212-F82F-B474-9BCE-DC4CB657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DEAA3A-D2F5-9A19-ACDA-B9830C8B052A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0314BC-1E79-D8F0-CF43-ED66ADDD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3B5E1A-07B7-5626-5814-95E16E698FA6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8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01C7F-1A13-AC57-8BDE-FFA13C9F1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B8E2F-6DAB-CB22-6B65-76A6D19F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rmAutofit/>
          </a:bodyPr>
          <a:lstStyle/>
          <a:p>
            <a:r>
              <a:rPr lang="en-US" dirty="0"/>
              <a:t>Solving Complex Tasks: LLM Coordinates Multiple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653430-DDA3-31EA-C7B2-497C1FA9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037434"/>
            <a:ext cx="5534025" cy="4829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FB0368-F2A0-D3BC-7572-87FF76E85E9E}"/>
              </a:ext>
            </a:extLst>
          </p:cNvPr>
          <p:cNvSpPr txBox="1"/>
          <p:nvPr/>
        </p:nvSpPr>
        <p:spPr>
          <a:xfrm>
            <a:off x="521208" y="1254059"/>
            <a:ext cx="557479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IN" b="1" dirty="0"/>
              <a:t>Task</a:t>
            </a:r>
            <a:r>
              <a:rPr lang="en-IN" dirty="0"/>
              <a:t>: PromptlyAI intends to distribute 50% of its annual profit as bonuses to employees, weighted by their performance ratings</a:t>
            </a:r>
          </a:p>
        </p:txBody>
      </p:sp>
    </p:spTree>
    <p:extLst>
      <p:ext uri="{BB962C8B-B14F-4D97-AF65-F5344CB8AC3E}">
        <p14:creationId xmlns:p14="http://schemas.microsoft.com/office/powerpoint/2010/main" val="92040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72705-E75A-4D8D-5EDB-9646E777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317182-B8AE-209E-A071-8A61E61C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rmAutofit/>
          </a:bodyPr>
          <a:lstStyle/>
          <a:p>
            <a:r>
              <a:rPr lang="en-US" dirty="0"/>
              <a:t>Solving Complex Tasks: LLM Coordinates Multiple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09D863-9535-1F7C-2229-58D335C9D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037434"/>
            <a:ext cx="5534025" cy="4829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41C4DF-FEFD-1494-F9F1-FC87D56E0DCD}"/>
              </a:ext>
            </a:extLst>
          </p:cNvPr>
          <p:cNvSpPr txBox="1"/>
          <p:nvPr/>
        </p:nvSpPr>
        <p:spPr>
          <a:xfrm>
            <a:off x="521208" y="1254059"/>
            <a:ext cx="5574792" cy="52322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IN" b="1" dirty="0"/>
              <a:t>Task</a:t>
            </a:r>
            <a:r>
              <a:rPr lang="en-IN" dirty="0"/>
              <a:t>: PromptlyAI intends to distribute 50% of its annual profit as bonuses to employees, weighted by their performance ratings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7B8205-67EA-0323-05A1-3B09F8AA4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98" y="3236012"/>
            <a:ext cx="5534025" cy="3619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45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C447-E120-A6FF-FDB4-19E342CE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3870D-B46A-483F-C059-5B3D9133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DAF49-444F-E691-9157-0F2A28C117E8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BDC628-56DD-0ED0-828D-EEBC077D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83A88-47F3-D5D7-AE9D-C39914F79138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DE6550-C8D5-B0C7-1292-C6858E519B74}"/>
              </a:ext>
            </a:extLst>
          </p:cNvPr>
          <p:cNvGrpSpPr/>
          <p:nvPr/>
        </p:nvGrpSpPr>
        <p:grpSpPr>
          <a:xfrm>
            <a:off x="4169060" y="1907508"/>
            <a:ext cx="2609541" cy="457200"/>
            <a:chOff x="4169060" y="1907508"/>
            <a:chExt cx="2609541" cy="4572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F4BDF3-5FE5-20FE-8B01-40AC96B4B306}"/>
                </a:ext>
              </a:extLst>
            </p:cNvPr>
            <p:cNvSpPr/>
            <p:nvPr/>
          </p:nvSpPr>
          <p:spPr>
            <a:xfrm>
              <a:off x="4606901" y="1907508"/>
              <a:ext cx="21717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def add_numbers(a, b):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    return a+b</a:t>
              </a:r>
              <a:endParaRPr lang="en-I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C4A120-4DD2-F717-A276-AB07FCD6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9060" y="2254589"/>
              <a:ext cx="437841" cy="9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73B9-5D6F-F895-3235-12E55DD2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1E30A-4D7B-4699-468B-A43754EF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A96760-48DC-123B-E8C7-0F57CB119CA9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B0183-91FD-5B7C-0073-899010818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8E3A71-004A-7BA1-D5DB-7D0F36FB92D9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9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F547-20D2-15A6-2B56-5DA5CBA1F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8F685C-DF00-F185-8A66-9E259E94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118219-F42A-3B5D-B3D0-42C0D2CCBD5E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3A7469-FEA1-DE1D-EE3C-F534B9DE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5F87B2-0C26-7BE0-9D73-84A842EEB110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F4D6FD8-3E84-AA4B-D873-68C1C69C5DFA}"/>
              </a:ext>
            </a:extLst>
          </p:cNvPr>
          <p:cNvSpPr txBox="1"/>
          <p:nvPr/>
        </p:nvSpPr>
        <p:spPr>
          <a:xfrm>
            <a:off x="614253" y="5060611"/>
            <a:ext cx="5930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Results: Same input always produces the same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Testable: Simple to debug, validate, and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Composable: Can be safely reused and combined in larger workflows</a:t>
            </a:r>
          </a:p>
        </p:txBody>
      </p:sp>
    </p:spTree>
    <p:extLst>
      <p:ext uri="{BB962C8B-B14F-4D97-AF65-F5344CB8AC3E}">
        <p14:creationId xmlns:p14="http://schemas.microsoft.com/office/powerpoint/2010/main" val="30927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783A-7047-4AB3-47AE-65B73D9E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3DF81-CD35-E103-A717-E07D0D56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 &amp; Its Limitations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E22241-FD11-136B-C3E0-1C9E59AC0A94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5C1224-2F35-46A3-B46C-49B91CE8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8645E6-3916-2731-526B-61DBC95F030C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59AD5-A355-4313-E5B0-5DF5DD3B1410}"/>
              </a:ext>
            </a:extLst>
          </p:cNvPr>
          <p:cNvGrpSpPr/>
          <p:nvPr/>
        </p:nvGrpSpPr>
        <p:grpSpPr>
          <a:xfrm>
            <a:off x="7244925" y="1568954"/>
            <a:ext cx="3495675" cy="3379280"/>
            <a:chOff x="7244925" y="1568954"/>
            <a:chExt cx="3495675" cy="3379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798BC20-67E2-F3B3-606D-1E8359A01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925" y="1909759"/>
              <a:ext cx="3495675" cy="30384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740E67-A550-F0AD-B9B2-1B974D03D5B8}"/>
                </a:ext>
              </a:extLst>
            </p:cNvPr>
            <p:cNvSpPr txBox="1"/>
            <p:nvPr/>
          </p:nvSpPr>
          <p:spPr>
            <a:xfrm>
              <a:off x="7789850" y="1568954"/>
              <a:ext cx="2443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Functions &amp; Limitations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513441-9445-CBF7-8375-377782FF30C4}"/>
              </a:ext>
            </a:extLst>
          </p:cNvPr>
          <p:cNvSpPr txBox="1"/>
          <p:nvPr/>
        </p:nvSpPr>
        <p:spPr>
          <a:xfrm>
            <a:off x="614253" y="5060611"/>
            <a:ext cx="5930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Results: Same input always produces the same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Testable: Simple to debug, validate, and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Composable: Can be safely reused and combined in larger workflows</a:t>
            </a:r>
          </a:p>
        </p:txBody>
      </p:sp>
    </p:spTree>
    <p:extLst>
      <p:ext uri="{BB962C8B-B14F-4D97-AF65-F5344CB8AC3E}">
        <p14:creationId xmlns:p14="http://schemas.microsoft.com/office/powerpoint/2010/main" val="25468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65B7B-0128-9207-1470-44A8EFAED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3AC45D-F8BB-7917-A3B2-255D421E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 &amp; Its Limitations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4D12E-61DB-A24F-C8B2-8B7A697101A4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020F07D-E4C1-79D0-4C3A-B944CAAA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7D8ED5-09EF-5E98-74EE-4B0C899A0B09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169DFA-2B40-E749-B17F-1454C9250675}"/>
              </a:ext>
            </a:extLst>
          </p:cNvPr>
          <p:cNvGrpSpPr/>
          <p:nvPr/>
        </p:nvGrpSpPr>
        <p:grpSpPr>
          <a:xfrm>
            <a:off x="7244925" y="1568954"/>
            <a:ext cx="3495675" cy="3379280"/>
            <a:chOff x="7244925" y="1568954"/>
            <a:chExt cx="3495675" cy="3379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4E2270-512C-78E2-F82B-945377C61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925" y="1909759"/>
              <a:ext cx="3495675" cy="30384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A0DCC-FA81-8FAD-D9B0-6847DEC46D59}"/>
                </a:ext>
              </a:extLst>
            </p:cNvPr>
            <p:cNvSpPr txBox="1"/>
            <p:nvPr/>
          </p:nvSpPr>
          <p:spPr>
            <a:xfrm>
              <a:off x="7789850" y="1568954"/>
              <a:ext cx="2443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Functions &amp; Limitations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61E849-9F82-9CB4-BB3D-569B5303C58A}"/>
              </a:ext>
            </a:extLst>
          </p:cNvPr>
          <p:cNvSpPr txBox="1"/>
          <p:nvPr/>
        </p:nvSpPr>
        <p:spPr>
          <a:xfrm>
            <a:off x="7196178" y="5060611"/>
            <a:ext cx="45354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Cannot handle natural or unstructured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Requires exact syntax; no room for 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Cannot adapt dynamically without manual updates.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ACF13-4580-C8FC-D111-EBB28B9E2E6C}"/>
              </a:ext>
            </a:extLst>
          </p:cNvPr>
          <p:cNvSpPr txBox="1"/>
          <p:nvPr/>
        </p:nvSpPr>
        <p:spPr>
          <a:xfrm>
            <a:off x="614253" y="5060611"/>
            <a:ext cx="5930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Results: Same input always produces the same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Testable: Simple to debug, validate, and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Composable: Can be safely reused and combined in larger workflows</a:t>
            </a:r>
          </a:p>
        </p:txBody>
      </p:sp>
    </p:spTree>
    <p:extLst>
      <p:ext uri="{BB962C8B-B14F-4D97-AF65-F5344CB8AC3E}">
        <p14:creationId xmlns:p14="http://schemas.microsoft.com/office/powerpoint/2010/main" val="208833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062FC-75F5-BEF3-E82B-06BE5999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19A42-16A6-F6ED-4A6D-A605A293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39796-51B8-90B2-B612-BD47C4BE963C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4F71C-107C-8CB3-F5FC-6F1794CC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1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66BB-252D-B968-82C6-D71EDB5B1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0CE83-6BFE-3C3B-64FB-44ABA682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D9F-33D1-C32D-ACEC-1B7051D6FB8D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74435-CF87-BDB0-287F-198D9B1A1110}"/>
              </a:ext>
            </a:extLst>
          </p:cNvPr>
          <p:cNvSpPr txBox="1"/>
          <p:nvPr/>
        </p:nvSpPr>
        <p:spPr>
          <a:xfrm>
            <a:off x="614253" y="5060611"/>
            <a:ext cx="35566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Understands natural language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Handles ambiguity with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Needs tools for real-time/external data</a:t>
            </a:r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273E32-C475-7D58-CB22-8658B068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62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Cartoon People Tutori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D8AA7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l-a-story-with-cartoon-people_Win32-CP_v2.potx" id="{33FC6FBC-2A89-4DAF-AF61-C066B33820B0}" vid="{33C99255-14CC-45E1-ABAC-64D44A23AF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Cartoon People tutorial</Template>
  <TotalTime>145</TotalTime>
  <Words>781</Words>
  <Application>Microsoft Office PowerPoint</Application>
  <PresentationFormat>Widescreen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WelcomeDoc</vt:lpstr>
      <vt:lpstr>PromptlyAI</vt:lpstr>
      <vt:lpstr>Deterministic Functions</vt:lpstr>
      <vt:lpstr>Deterministic Functions</vt:lpstr>
      <vt:lpstr>Deterministic Functions</vt:lpstr>
      <vt:lpstr>Deterministic Functions</vt:lpstr>
      <vt:lpstr>Functions &amp; Its Limitations</vt:lpstr>
      <vt:lpstr>Functions &amp; Its Limitations</vt:lpstr>
      <vt:lpstr>LLM - Natural Language Processing</vt:lpstr>
      <vt:lpstr>LLM - Natural Language Processing</vt:lpstr>
      <vt:lpstr>LLM - Natural Language Processing &amp; Limitations</vt:lpstr>
      <vt:lpstr>LLM - Natural Language Processing &amp; Limitations</vt:lpstr>
      <vt:lpstr>LLM &amp; Function Tools</vt:lpstr>
      <vt:lpstr>LLM &amp; Function Tools</vt:lpstr>
      <vt:lpstr>LLM &amp; Function Tools</vt:lpstr>
      <vt:lpstr>LLM &amp; Function Tools</vt:lpstr>
      <vt:lpstr>LLM &amp; Function Tools In Action…</vt:lpstr>
      <vt:lpstr>LLM &amp; Function Tools In Action…</vt:lpstr>
      <vt:lpstr>LLM &amp; Function Tools In Action.</vt:lpstr>
      <vt:lpstr>LLM &amp; Function Tools In Action.</vt:lpstr>
      <vt:lpstr>Solving Complex Tasks: LLM Coordinates Multiple Tools</vt:lpstr>
      <vt:lpstr>Solving Complex Tasks: LLM Coordinates Multiple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Bhagavan Prasad</dc:creator>
  <cp:lastModifiedBy>Bhagavan Prasad</cp:lastModifiedBy>
  <cp:revision>16</cp:revision>
  <dcterms:created xsi:type="dcterms:W3CDTF">2025-07-19T06:50:35Z</dcterms:created>
  <dcterms:modified xsi:type="dcterms:W3CDTF">2025-07-19T09:55:50Z</dcterms:modified>
</cp:coreProperties>
</file>