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6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8428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817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388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266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317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538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00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0275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449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714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573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89654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elearning.vector.com/index.php?seite=vl_can_introduction_en&amp;root=378422&amp;wbt_ls_kapitel_id=489560&amp;wbt_ls_seite_id=522823&amp;d=ye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274638"/>
            <a:ext cx="8534400" cy="1143000"/>
          </a:xfrm>
        </p:spPr>
        <p:txBody>
          <a:bodyPr>
            <a:normAutofit fontScale="90000"/>
          </a:bodyPr>
          <a:lstStyle/>
          <a:p>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ea typeface="+mn-ea"/>
                <a:cs typeface="+mn-cs"/>
              </a:rPr>
              <a:t>CONTROL AREA NETWORK(CAN</a:t>
            </a:r>
            <a:r>
              <a:rPr lang="en-US" dirty="0" smtClean="0">
                <a:solidFill>
                  <a:schemeClr val="accent6">
                    <a:lumMod val="75000"/>
                  </a:schemeClr>
                </a:solidFill>
              </a:rPr>
              <a:t>)</a:t>
            </a:r>
            <a:endParaRPr lang="en-US" dirty="0">
              <a:solidFill>
                <a:schemeClr val="accent6">
                  <a:lumMod val="75000"/>
                </a:schemeClr>
              </a:solidFill>
            </a:endParaRPr>
          </a:p>
        </p:txBody>
      </p:sp>
      <p:pic>
        <p:nvPicPr>
          <p:cNvPr id="20482" name="Picture 2" descr="http://www.automotive-illustrations.com/img/automotive/Ghosted-c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2600"/>
            <a:ext cx="4762500" cy="370522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3"/>
          <p:cNvSpPr txBox="1">
            <a:spLocks/>
          </p:cNvSpPr>
          <p:nvPr/>
        </p:nvSpPr>
        <p:spPr>
          <a:xfrm>
            <a:off x="838200" y="4800600"/>
            <a:ext cx="80010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solidFill>
                <a:srgbClr val="7030A0"/>
              </a:solidFill>
            </a:endParaRPr>
          </a:p>
        </p:txBody>
      </p:sp>
    </p:spTree>
    <p:extLst>
      <p:ext uri="{BB962C8B-B14F-4D97-AF65-F5344CB8AC3E}">
        <p14:creationId xmlns:p14="http://schemas.microsoft.com/office/powerpoint/2010/main" val="734094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FRAME TYPES</a:t>
            </a:r>
            <a:endParaRPr lang="en-US" dirty="0"/>
          </a:p>
        </p:txBody>
      </p:sp>
      <p:sp>
        <p:nvSpPr>
          <p:cNvPr id="3" name="TextBox 2"/>
          <p:cNvSpPr txBox="1"/>
          <p:nvPr/>
        </p:nvSpPr>
        <p:spPr>
          <a:xfrm>
            <a:off x="762000" y="1447800"/>
            <a:ext cx="7557655" cy="1754326"/>
          </a:xfrm>
          <a:prstGeom prst="rect">
            <a:avLst/>
          </a:prstGeom>
          <a:noFill/>
        </p:spPr>
        <p:txBody>
          <a:bodyPr wrap="square" rtlCol="0">
            <a:spAutoFit/>
          </a:bodyPr>
          <a:lstStyle/>
          <a:p>
            <a:r>
              <a:rPr lang="en-US" b="1" dirty="0" smtClean="0"/>
              <a:t>Data </a:t>
            </a:r>
            <a:r>
              <a:rPr lang="en-US" b="1" dirty="0"/>
              <a:t>frame</a:t>
            </a:r>
            <a:r>
              <a:rPr lang="en-US" dirty="0"/>
              <a:t> can transport a maximum payload of eight bytes. For that there is the so-called data field, which is framed by many other fields that are required to execute the CAN communication protocol. They include the message address (identifier or ID), data length code (DLC), checksum (cyclic redundancy check sequence — CRC sequence) and RX acknowledgement located in the acknowledgement </a:t>
            </a:r>
            <a:r>
              <a:rPr lang="en-US" dirty="0" smtClean="0"/>
              <a:t>field.</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09" y="3352800"/>
            <a:ext cx="76581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7373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3782" y="457200"/>
            <a:ext cx="6989618" cy="1200329"/>
          </a:xfrm>
          <a:prstGeom prst="rect">
            <a:avLst/>
          </a:prstGeom>
        </p:spPr>
        <p:txBody>
          <a:bodyPr wrap="square">
            <a:spAutoFit/>
          </a:bodyPr>
          <a:lstStyle/>
          <a:p>
            <a:endParaRPr lang="en-US" dirty="0"/>
          </a:p>
          <a:p>
            <a:r>
              <a:rPr lang="en-US" dirty="0" smtClean="0"/>
              <a:t>The </a:t>
            </a:r>
            <a:r>
              <a:rPr lang="en-US" dirty="0"/>
              <a:t>data frame used to transport data, there is the </a:t>
            </a:r>
            <a:r>
              <a:rPr lang="en-US" b="1" dirty="0"/>
              <a:t>remote frame </a:t>
            </a:r>
            <a:r>
              <a:rPr lang="en-US" dirty="0" smtClean="0"/>
              <a:t>.</a:t>
            </a:r>
          </a:p>
          <a:p>
            <a:r>
              <a:rPr lang="en-US" dirty="0" smtClean="0"/>
              <a:t>This </a:t>
            </a:r>
            <a:r>
              <a:rPr lang="en-US" dirty="0"/>
              <a:t>frame type used to request data, i.e. data frames, from any CAN node.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209800"/>
            <a:ext cx="6496050"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4473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1066800"/>
            <a:ext cx="7315200" cy="923330"/>
          </a:xfrm>
          <a:prstGeom prst="rect">
            <a:avLst/>
          </a:prstGeom>
        </p:spPr>
        <p:txBody>
          <a:bodyPr wrap="square">
            <a:spAutoFit/>
          </a:bodyPr>
          <a:lstStyle/>
          <a:p>
            <a:r>
              <a:rPr lang="en-US" b="1" dirty="0" smtClean="0"/>
              <a:t>Error frame</a:t>
            </a:r>
            <a:r>
              <a:rPr lang="en-US" dirty="0" smtClean="0"/>
              <a:t> is available to indicate errors detected during communication. An ongoing erroneous data transmission is terminated and an error frame is issued</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727" y="2362200"/>
            <a:ext cx="48768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253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6409" y="457200"/>
            <a:ext cx="7391400" cy="2585323"/>
          </a:xfrm>
          <a:prstGeom prst="rect">
            <a:avLst/>
          </a:prstGeom>
        </p:spPr>
        <p:txBody>
          <a:bodyPr wrap="square">
            <a:spAutoFit/>
          </a:bodyPr>
          <a:lstStyle/>
          <a:p>
            <a:r>
              <a:rPr lang="en-US" dirty="0"/>
              <a:t>Transmission of a data frame begins with the start bit (</a:t>
            </a:r>
            <a:r>
              <a:rPr lang="en-US" b="1" dirty="0"/>
              <a:t>Start of Frame — SOF</a:t>
            </a:r>
            <a:r>
              <a:rPr lang="en-US" dirty="0"/>
              <a:t>). It is transmitted by the sender as a dominant level which produces a signal edge from the previous recessive (bus idle) level which is used to synchronize the entire </a:t>
            </a:r>
            <a:r>
              <a:rPr lang="en-US" dirty="0" smtClean="0"/>
              <a:t>network.</a:t>
            </a:r>
          </a:p>
          <a:p>
            <a:r>
              <a:rPr lang="en-US" dirty="0" smtClean="0"/>
              <a:t>Following </a:t>
            </a:r>
            <a:r>
              <a:rPr lang="en-US" dirty="0"/>
              <a:t>the SOF is the </a:t>
            </a:r>
            <a:r>
              <a:rPr lang="en-US" b="1" dirty="0"/>
              <a:t>identifier (ID)</a:t>
            </a:r>
            <a:r>
              <a:rPr lang="en-US" dirty="0"/>
              <a:t>. This sets the </a:t>
            </a:r>
            <a:r>
              <a:rPr lang="en-US" b="1" dirty="0"/>
              <a:t>priority</a:t>
            </a:r>
            <a:r>
              <a:rPr lang="en-US" dirty="0"/>
              <a:t> of the data </a:t>
            </a:r>
            <a:r>
              <a:rPr lang="en-US" dirty="0" smtClean="0"/>
              <a:t>frame.</a:t>
            </a:r>
            <a:r>
              <a:rPr lang="en-US" dirty="0"/>
              <a:t/>
            </a:r>
            <a:br>
              <a:rPr lang="en-US" dirty="0"/>
            </a:br>
            <a:r>
              <a:rPr lang="en-US" dirty="0"/>
              <a:t>The IDE bit (Identifier Extension bit) which follows serves to distinguish between standard format and extended format. In standard format the identifier has 11 bits, and in extended format 29 bits</a:t>
            </a:r>
            <a:endParaRPr lang="en-US"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045" y="3276600"/>
            <a:ext cx="76581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299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69532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9576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942975"/>
            <a:ext cx="7153275"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919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073" y="2346665"/>
            <a:ext cx="7460673" cy="1754326"/>
          </a:xfrm>
          <a:prstGeom prst="rect">
            <a:avLst/>
          </a:prstGeom>
        </p:spPr>
        <p:txBody>
          <a:bodyPr wrap="square">
            <a:spAutoFit/>
          </a:bodyPr>
          <a:lstStyle/>
          <a:p>
            <a:r>
              <a:rPr lang="en-US" dirty="0" smtClean="0"/>
              <a:t>Each </a:t>
            </a:r>
            <a:r>
              <a:rPr lang="en-US" dirty="0"/>
              <a:t>receiver steers the </a:t>
            </a:r>
            <a:r>
              <a:rPr lang="en-US" b="1" dirty="0"/>
              <a:t>acknowledgement</a:t>
            </a:r>
            <a:r>
              <a:rPr lang="en-US" dirty="0"/>
              <a:t>, independent of any acceptance filtering. A receiver acknowledges either positively or negatively. A dominant level in the ACK slot represents a positive acknowledgement, while a recessive level represents a negative </a:t>
            </a:r>
            <a:r>
              <a:rPr lang="en-US" dirty="0" smtClean="0"/>
              <a:t>acknowledgement.</a:t>
            </a:r>
          </a:p>
          <a:p>
            <a:endParaRPr lang="en-US" dirty="0"/>
          </a:p>
          <a:p>
            <a:r>
              <a:rPr lang="en-US" dirty="0" smtClean="0"/>
              <a:t>See the Animation</a:t>
            </a:r>
            <a:endParaRPr lang="en-US" dirty="0"/>
          </a:p>
        </p:txBody>
      </p:sp>
      <p:sp>
        <p:nvSpPr>
          <p:cNvPr id="5" name="Rectangle 4"/>
          <p:cNvSpPr/>
          <p:nvPr/>
        </p:nvSpPr>
        <p:spPr>
          <a:xfrm>
            <a:off x="762000" y="1423335"/>
            <a:ext cx="8001000" cy="923330"/>
          </a:xfrm>
          <a:prstGeom prst="rect">
            <a:avLst/>
          </a:prstGeom>
        </p:spPr>
        <p:txBody>
          <a:bodyPr wrap="square">
            <a:spAutoFit/>
          </a:bodyPr>
          <a:lstStyle/>
          <a:p>
            <a:r>
              <a:rPr lang="en-US" dirty="0" smtClean="0"/>
              <a:t>In </a:t>
            </a:r>
            <a:r>
              <a:rPr lang="en-US" dirty="0"/>
              <a:t>the CRC method, a </a:t>
            </a:r>
            <a:r>
              <a:rPr lang="en-US" b="1" dirty="0"/>
              <a:t>CRC sequence</a:t>
            </a:r>
            <a:r>
              <a:rPr lang="en-US" dirty="0"/>
              <a:t> is computed based on the bits to be transmitted (from SOF up to and including the data field) and a </a:t>
            </a:r>
            <a:r>
              <a:rPr lang="en-US" b="1" dirty="0"/>
              <a:t>generator polynomial</a:t>
            </a:r>
            <a:r>
              <a:rPr lang="en-US" dirty="0"/>
              <a:t> G(x) defined by ISO </a:t>
            </a:r>
            <a:r>
              <a:rPr lang="en-US" dirty="0" smtClean="0"/>
              <a:t>11898-1.</a:t>
            </a:r>
            <a:endParaRPr lang="en-US" dirty="0"/>
          </a:p>
        </p:txBody>
      </p:sp>
      <p:sp>
        <p:nvSpPr>
          <p:cNvPr id="7" name="TextBox 6"/>
          <p:cNvSpPr txBox="1"/>
          <p:nvPr/>
        </p:nvSpPr>
        <p:spPr>
          <a:xfrm>
            <a:off x="1066800" y="533400"/>
            <a:ext cx="5715000" cy="523220"/>
          </a:xfrm>
          <a:prstGeom prst="rect">
            <a:avLst/>
          </a:prstGeom>
          <a:noFill/>
        </p:spPr>
        <p:txBody>
          <a:bodyPr wrap="square" rtlCol="0">
            <a:spAutoFit/>
          </a:bodyPr>
          <a:lstStyle/>
          <a:p>
            <a:r>
              <a:rPr lang="en-US" sz="2800" b="1" dirty="0" smtClean="0"/>
              <a:t>CRC and </a:t>
            </a:r>
            <a:r>
              <a:rPr lang="en-US" sz="2800" b="1" dirty="0" err="1" smtClean="0"/>
              <a:t>Ack</a:t>
            </a:r>
            <a:r>
              <a:rPr lang="en-US" sz="2800" b="1" dirty="0" smtClean="0"/>
              <a:t> Errors</a:t>
            </a:r>
            <a:endParaRPr lang="en-US" sz="2800" b="1" dirty="0"/>
          </a:p>
        </p:txBody>
      </p:sp>
    </p:spTree>
    <p:extLst>
      <p:ext uri="{BB962C8B-B14F-4D97-AF65-F5344CB8AC3E}">
        <p14:creationId xmlns:p14="http://schemas.microsoft.com/office/powerpoint/2010/main" val="1121511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Stuffing</a:t>
            </a:r>
            <a:endParaRPr lang="en-US" dirty="0"/>
          </a:p>
        </p:txBody>
      </p:sp>
      <p:sp>
        <p:nvSpPr>
          <p:cNvPr id="3" name="Rectangle 2"/>
          <p:cNvSpPr/>
          <p:nvPr/>
        </p:nvSpPr>
        <p:spPr>
          <a:xfrm>
            <a:off x="381000" y="1524000"/>
            <a:ext cx="8458200" cy="1200329"/>
          </a:xfrm>
          <a:prstGeom prst="rect">
            <a:avLst/>
          </a:prstGeom>
        </p:spPr>
        <p:txBody>
          <a:bodyPr wrap="square">
            <a:spAutoFit/>
          </a:bodyPr>
          <a:lstStyle/>
          <a:p>
            <a:r>
              <a:rPr lang="en-US" dirty="0"/>
              <a:t>A basic prerequisite for correct data transmission is </a:t>
            </a:r>
            <a:r>
              <a:rPr lang="en-US" b="1" dirty="0"/>
              <a:t>synchronized communication partners</a:t>
            </a:r>
            <a:r>
              <a:rPr lang="en-US" dirty="0"/>
              <a:t>. The dominant-to-recessive signal edge of the start bit serves to produce synchronism (Start Of Frame — </a:t>
            </a:r>
            <a:r>
              <a:rPr lang="en-US" b="1" dirty="0"/>
              <a:t>SOF</a:t>
            </a:r>
            <a:r>
              <a:rPr lang="en-US" dirty="0"/>
              <a:t>) of a CAN message. Afterwards, a </a:t>
            </a:r>
            <a:r>
              <a:rPr lang="en-US" b="1" dirty="0"/>
              <a:t>resynchronization mechanism</a:t>
            </a:r>
            <a:r>
              <a:rPr lang="en-US" dirty="0"/>
              <a:t> is used to maintain synchronism up to the end of the message transmission</a:t>
            </a:r>
          </a:p>
        </p:txBody>
      </p:sp>
      <p:sp>
        <p:nvSpPr>
          <p:cNvPr id="4" name="Rectangle 3"/>
          <p:cNvSpPr/>
          <p:nvPr/>
        </p:nvSpPr>
        <p:spPr>
          <a:xfrm>
            <a:off x="533400" y="2971800"/>
            <a:ext cx="8229600" cy="2031325"/>
          </a:xfrm>
          <a:prstGeom prst="rect">
            <a:avLst/>
          </a:prstGeom>
        </p:spPr>
        <p:txBody>
          <a:bodyPr wrap="square">
            <a:spAutoFit/>
          </a:bodyPr>
          <a:lstStyle/>
          <a:p>
            <a:r>
              <a:rPr lang="en-US" dirty="0"/>
              <a:t>The resynchronization mechanism is based on evaluation of recessive-to-dominant signal edges. Such signal edges are assured by the so-called </a:t>
            </a:r>
            <a:r>
              <a:rPr lang="en-US" b="1" dirty="0"/>
              <a:t>bit stuffing mechanism</a:t>
            </a:r>
            <a:r>
              <a:rPr lang="en-US" dirty="0"/>
              <a:t>. ISO 11898-1 prescribes that senders must transmit a complementary bit at the latest after transmitting five homogeneous bits; a stuff bit is added even if a complementary bit followed the five homogeneous bits </a:t>
            </a:r>
            <a:r>
              <a:rPr lang="en-US" dirty="0" smtClean="0"/>
              <a:t>anyway.</a:t>
            </a:r>
          </a:p>
          <a:p>
            <a:endParaRPr lang="en-US" dirty="0"/>
          </a:p>
          <a:p>
            <a:r>
              <a:rPr lang="en-US" dirty="0" smtClean="0"/>
              <a:t>See the animation.</a:t>
            </a:r>
            <a:endParaRPr lang="en-US" dirty="0"/>
          </a:p>
        </p:txBody>
      </p:sp>
    </p:spTree>
    <p:extLst>
      <p:ext uri="{BB962C8B-B14F-4D97-AF65-F5344CB8AC3E}">
        <p14:creationId xmlns:p14="http://schemas.microsoft.com/office/powerpoint/2010/main" val="3597428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 of Bus Access </a:t>
            </a:r>
            <a:br>
              <a:rPr lang="en-US" dirty="0"/>
            </a:br>
            <a:endParaRPr lang="en-US" dirty="0"/>
          </a:p>
        </p:txBody>
      </p:sp>
      <p:sp>
        <p:nvSpPr>
          <p:cNvPr id="3" name="Rectangle 2"/>
          <p:cNvSpPr/>
          <p:nvPr/>
        </p:nvSpPr>
        <p:spPr>
          <a:xfrm>
            <a:off x="914400" y="1295400"/>
            <a:ext cx="7391400" cy="4247317"/>
          </a:xfrm>
          <a:prstGeom prst="rect">
            <a:avLst/>
          </a:prstGeom>
        </p:spPr>
        <p:txBody>
          <a:bodyPr wrap="square">
            <a:spAutoFit/>
          </a:bodyPr>
          <a:lstStyle/>
          <a:p>
            <a:r>
              <a:rPr lang="en-US" dirty="0"/>
              <a:t>ISO 11898-1 defines a </a:t>
            </a:r>
            <a:r>
              <a:rPr lang="en-US" b="1" dirty="0"/>
              <a:t>multi-master architecture</a:t>
            </a:r>
            <a:r>
              <a:rPr lang="en-US" dirty="0"/>
              <a:t> to assure high availability and event-driven data transmission. Each node in the CAN network has the right to access the CAN bus without requiring permission and without prior coordination with other CAN </a:t>
            </a:r>
            <a:r>
              <a:rPr lang="en-US" dirty="0" smtClean="0"/>
              <a:t>nodes</a:t>
            </a:r>
          </a:p>
          <a:p>
            <a:endParaRPr lang="en-US" dirty="0"/>
          </a:p>
          <a:p>
            <a:r>
              <a:rPr lang="en-US" dirty="0" smtClean="0"/>
              <a:t>The </a:t>
            </a:r>
            <a:r>
              <a:rPr lang="en-US" dirty="0"/>
              <a:t>so-called CSMA/CA (Carrier Sense Multiple Access with Collision Avoidance) method is used here. The CSMA/CA method ensures that CAN nodes wishing to send do not access the CAN bus until it is </a:t>
            </a:r>
            <a:r>
              <a:rPr lang="en-US" dirty="0" smtClean="0"/>
              <a:t>available.</a:t>
            </a:r>
          </a:p>
          <a:p>
            <a:endParaRPr lang="en-US" dirty="0"/>
          </a:p>
          <a:p>
            <a:r>
              <a:rPr lang="en-US" dirty="0" smtClean="0"/>
              <a:t>In </a:t>
            </a:r>
            <a:r>
              <a:rPr lang="en-US" dirty="0"/>
              <a:t>case of simultaneous bus access, the CSMA/CA method based on </a:t>
            </a:r>
            <a:r>
              <a:rPr lang="en-US" b="1" dirty="0"/>
              <a:t>bitwise bus arbitration</a:t>
            </a:r>
            <a:r>
              <a:rPr lang="en-US" dirty="0"/>
              <a:t> ensures that the highest priority CAN message among the CAN nodes prevails. In principle, the higher the priority of a CAN message the sooner it can be transmitted on the CAN </a:t>
            </a:r>
            <a:r>
              <a:rPr lang="en-US" dirty="0" smtClean="0"/>
              <a:t>bus.</a:t>
            </a:r>
          </a:p>
          <a:p>
            <a:endParaRPr lang="en-US" dirty="0"/>
          </a:p>
          <a:p>
            <a:r>
              <a:rPr lang="en-US" dirty="0" smtClean="0"/>
              <a:t>See the Animation and Bitwise arbitration</a:t>
            </a:r>
            <a:endParaRPr lang="en-US" dirty="0"/>
          </a:p>
        </p:txBody>
      </p:sp>
    </p:spTree>
    <p:extLst>
      <p:ext uri="{BB962C8B-B14F-4D97-AF65-F5344CB8AC3E}">
        <p14:creationId xmlns:p14="http://schemas.microsoft.com/office/powerpoint/2010/main" val="2987589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PROTECTION</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582" y="2613493"/>
            <a:ext cx="44577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00050" y="1447800"/>
            <a:ext cx="8077200" cy="1200329"/>
          </a:xfrm>
          <a:prstGeom prst="rect">
            <a:avLst/>
          </a:prstGeom>
          <a:noFill/>
        </p:spPr>
        <p:txBody>
          <a:bodyPr wrap="square" rtlCol="0">
            <a:spAutoFit/>
          </a:bodyPr>
          <a:lstStyle/>
          <a:p>
            <a:r>
              <a:rPr lang="en-US" dirty="0"/>
              <a:t>Reliable data transmission is a prerequisite for the safety and reliability of electronic systems in motor vehicles. Therefore, CAN not only has to satisfy strict </a:t>
            </a:r>
            <a:r>
              <a:rPr lang="en-US" b="1" dirty="0"/>
              <a:t>real time</a:t>
            </a:r>
            <a:r>
              <a:rPr lang="en-US" dirty="0"/>
              <a:t> requirements, but must always provide for </a:t>
            </a:r>
            <a:r>
              <a:rPr lang="en-US" b="1" dirty="0"/>
              <a:t>reliable data transmission</a:t>
            </a:r>
            <a:endParaRPr lang="en-US" dirty="0"/>
          </a:p>
          <a:p>
            <a:endParaRPr lang="en-US" dirty="0"/>
          </a:p>
        </p:txBody>
      </p:sp>
    </p:spTree>
    <p:extLst>
      <p:ext uri="{BB962C8B-B14F-4D97-AF65-F5344CB8AC3E}">
        <p14:creationId xmlns:p14="http://schemas.microsoft.com/office/powerpoint/2010/main" val="303023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381000"/>
            <a:ext cx="8382000" cy="2308324"/>
          </a:xfrm>
          <a:prstGeom prst="rect">
            <a:avLst/>
          </a:prstGeom>
        </p:spPr>
        <p:txBody>
          <a:bodyPr wrap="square">
            <a:spAutoFit/>
          </a:bodyPr>
          <a:lstStyle/>
          <a:p>
            <a:endParaRPr lang="en-US" dirty="0" smtClean="0"/>
          </a:p>
          <a:p>
            <a:r>
              <a:rPr lang="en-US" sz="3600" b="1" dirty="0" smtClean="0"/>
              <a:t>Introduction:</a:t>
            </a:r>
            <a:endParaRPr lang="en-US" sz="3600" b="1" dirty="0"/>
          </a:p>
          <a:p>
            <a:endParaRPr lang="en-US" dirty="0" smtClean="0"/>
          </a:p>
          <a:p>
            <a:r>
              <a:rPr lang="en-US" dirty="0" smtClean="0"/>
              <a:t>At </a:t>
            </a:r>
            <a:r>
              <a:rPr lang="en-US" dirty="0"/>
              <a:t>the beginning of the 1980s, Bosch began to develop </a:t>
            </a:r>
            <a:r>
              <a:rPr lang="en-US" dirty="0" smtClean="0"/>
              <a:t>a </a:t>
            </a:r>
            <a:r>
              <a:rPr lang="en-US" dirty="0"/>
              <a:t>serial communication system. It was given the name CAN (Controller Area Network). </a:t>
            </a:r>
            <a:endParaRPr lang="en-US" dirty="0" smtClean="0"/>
          </a:p>
          <a:p>
            <a:r>
              <a:rPr lang="en-US" dirty="0" smtClean="0"/>
              <a:t>CAN </a:t>
            </a:r>
            <a:r>
              <a:rPr lang="en-US" dirty="0"/>
              <a:t>is characterized by </a:t>
            </a:r>
            <a:r>
              <a:rPr lang="en-US" b="1" dirty="0"/>
              <a:t>very reliable data transmission</a:t>
            </a:r>
            <a:r>
              <a:rPr lang="en-US" dirty="0"/>
              <a:t> that satisfies the real-time requirements of target usage </a:t>
            </a:r>
            <a:r>
              <a:rPr lang="en-US" dirty="0" smtClean="0"/>
              <a:t>areas.</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2743200"/>
            <a:ext cx="55245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077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1"/>
            <a:ext cx="9102436"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9599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91599" cy="533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0612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91601" cy="533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667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589818" cy="533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176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528763"/>
            <a:ext cx="8534400" cy="502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3024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66700"/>
            <a:ext cx="49530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14400" y="4953000"/>
            <a:ext cx="7848600" cy="1200329"/>
          </a:xfrm>
          <a:prstGeom prst="rect">
            <a:avLst/>
          </a:prstGeom>
        </p:spPr>
        <p:txBody>
          <a:bodyPr wrap="square">
            <a:spAutoFit/>
          </a:bodyPr>
          <a:lstStyle/>
          <a:p>
            <a:r>
              <a:rPr lang="en-US" dirty="0" smtClean="0"/>
              <a:t>If </a:t>
            </a:r>
            <a:r>
              <a:rPr lang="en-US" dirty="0"/>
              <a:t>a CAN controller fails or if there are extreme accumulations of errors, a state transition is made to the </a:t>
            </a:r>
            <a:r>
              <a:rPr lang="en-US" b="1" dirty="0"/>
              <a:t>Bus Off</a:t>
            </a:r>
            <a:r>
              <a:rPr lang="en-US" dirty="0"/>
              <a:t> state. The CAN controller disconnects from the CAN bus. The Bus-Off state can only be exited by intervention of the host (with a mandatory waiting time of 128 x 11 bits) or by a hardware reset</a:t>
            </a:r>
          </a:p>
        </p:txBody>
      </p:sp>
    </p:spTree>
    <p:extLst>
      <p:ext uri="{BB962C8B-B14F-4D97-AF65-F5344CB8AC3E}">
        <p14:creationId xmlns:p14="http://schemas.microsoft.com/office/powerpoint/2010/main" val="2643637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8586" y="2967335"/>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489490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90800"/>
            <a:ext cx="551497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052945" y="685800"/>
            <a:ext cx="7696200" cy="1200329"/>
          </a:xfrm>
          <a:prstGeom prst="rect">
            <a:avLst/>
          </a:prstGeom>
        </p:spPr>
        <p:txBody>
          <a:bodyPr wrap="square">
            <a:spAutoFit/>
          </a:bodyPr>
          <a:lstStyle/>
          <a:p>
            <a:r>
              <a:rPr lang="en-US" b="1" dirty="0"/>
              <a:t>CAN transceiver</a:t>
            </a:r>
            <a:r>
              <a:rPr lang="en-US" dirty="0"/>
              <a:t> connects the CAN controller to the physical transmission medium. Usually, the two components are electrically isolated by optical or magnetic decoupling, so that although </a:t>
            </a:r>
            <a:r>
              <a:rPr lang="en-US" dirty="0" err="1"/>
              <a:t>overvoltages</a:t>
            </a:r>
            <a:r>
              <a:rPr lang="en-US" dirty="0"/>
              <a:t> on the CAN bus may destroy the CAN transceiver, the CAN controller and the underlying host are preserved.</a:t>
            </a:r>
          </a:p>
        </p:txBody>
      </p:sp>
      <p:sp>
        <p:nvSpPr>
          <p:cNvPr id="5" name="Rectangle 4"/>
          <p:cNvSpPr/>
          <p:nvPr/>
        </p:nvSpPr>
        <p:spPr>
          <a:xfrm>
            <a:off x="1014845" y="1886129"/>
            <a:ext cx="7772400" cy="923330"/>
          </a:xfrm>
          <a:prstGeom prst="rect">
            <a:avLst/>
          </a:prstGeom>
        </p:spPr>
        <p:txBody>
          <a:bodyPr wrap="square">
            <a:spAutoFit/>
          </a:bodyPr>
          <a:lstStyle/>
          <a:p>
            <a:r>
              <a:rPr lang="en-US" dirty="0"/>
              <a:t>The maximum number of CAN nodes is specified as 32 in ISO 11898. In practice, the maximum number of CAN nodes largely depends on the performance of the CAN transceivers used and whether it is a high-speed or low-speed CAN network</a:t>
            </a:r>
          </a:p>
        </p:txBody>
      </p:sp>
    </p:spTree>
    <p:extLst>
      <p:ext uri="{BB962C8B-B14F-4D97-AF65-F5344CB8AC3E}">
        <p14:creationId xmlns:p14="http://schemas.microsoft.com/office/powerpoint/2010/main" val="2889314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74838"/>
            <a:ext cx="396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78873" y="713256"/>
            <a:ext cx="7467600" cy="1477328"/>
          </a:xfrm>
          <a:prstGeom prst="rect">
            <a:avLst/>
          </a:prstGeom>
        </p:spPr>
        <p:txBody>
          <a:bodyPr wrap="square">
            <a:spAutoFit/>
          </a:bodyPr>
          <a:lstStyle/>
          <a:p>
            <a:r>
              <a:rPr lang="en-US" dirty="0" smtClean="0"/>
              <a:t>When </a:t>
            </a:r>
            <a:r>
              <a:rPr lang="en-US" dirty="0"/>
              <a:t>both output transistors are blocking, both CAN lines assume the same potential (0.5*</a:t>
            </a:r>
            <a:r>
              <a:rPr lang="en-US" dirty="0" err="1"/>
              <a:t>Vcc</a:t>
            </a:r>
            <a:r>
              <a:rPr lang="en-US" dirty="0"/>
              <a:t>), and the differential voltage is zero. As soon as both transistors conduct, this produces a differential voltage between the two lines that is a function of the load resistance. According to ISO 11898-2 this difference should be 2 Volt.</a:t>
            </a:r>
          </a:p>
        </p:txBody>
      </p:sp>
    </p:spTree>
    <p:extLst>
      <p:ext uri="{BB962C8B-B14F-4D97-AF65-F5344CB8AC3E}">
        <p14:creationId xmlns:p14="http://schemas.microsoft.com/office/powerpoint/2010/main" val="3199588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54864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38200" y="4705350"/>
            <a:ext cx="7751618" cy="646331"/>
          </a:xfrm>
          <a:prstGeom prst="rect">
            <a:avLst/>
          </a:prstGeom>
        </p:spPr>
        <p:txBody>
          <a:bodyPr wrap="square">
            <a:spAutoFit/>
          </a:bodyPr>
          <a:lstStyle/>
          <a:p>
            <a:r>
              <a:rPr lang="en-US" b="1" dirty="0"/>
              <a:t>differential signal </a:t>
            </a:r>
            <a:r>
              <a:rPr lang="en-US" b="1" dirty="0" err="1" smtClean="0"/>
              <a:t>transmission</a:t>
            </a:r>
            <a:r>
              <a:rPr lang="en-US" dirty="0" err="1"/>
              <a:t>:</a:t>
            </a:r>
            <a:r>
              <a:rPr lang="en-US" dirty="0" err="1" smtClean="0"/>
              <a:t>This</a:t>
            </a:r>
            <a:r>
              <a:rPr lang="en-US" dirty="0" smtClean="0"/>
              <a:t> </a:t>
            </a:r>
            <a:r>
              <a:rPr lang="en-US" dirty="0"/>
              <a:t>effectively eliminates the negative effects of interference voltages induced by motors, ignition systems and switch contacts</a:t>
            </a:r>
          </a:p>
        </p:txBody>
      </p:sp>
      <p:sp>
        <p:nvSpPr>
          <p:cNvPr id="4" name="Rectangle 3"/>
          <p:cNvSpPr/>
          <p:nvPr/>
        </p:nvSpPr>
        <p:spPr>
          <a:xfrm>
            <a:off x="914400" y="5351681"/>
            <a:ext cx="7543800" cy="646331"/>
          </a:xfrm>
          <a:prstGeom prst="rect">
            <a:avLst/>
          </a:prstGeom>
        </p:spPr>
        <p:txBody>
          <a:bodyPr wrap="square">
            <a:spAutoFit/>
          </a:bodyPr>
          <a:lstStyle/>
          <a:p>
            <a:r>
              <a:rPr lang="en-US" dirty="0"/>
              <a:t>Terminating the ends of the communication channel using </a:t>
            </a:r>
            <a:r>
              <a:rPr lang="en-US" b="1" dirty="0"/>
              <a:t>termination </a:t>
            </a:r>
            <a:r>
              <a:rPr lang="en-US" b="1" dirty="0" smtClean="0"/>
              <a:t>resistors </a:t>
            </a:r>
            <a:r>
              <a:rPr lang="en-US" dirty="0"/>
              <a:t>prevents reflections in a high-speed CAN network</a:t>
            </a:r>
          </a:p>
        </p:txBody>
      </p:sp>
    </p:spTree>
    <p:extLst>
      <p:ext uri="{BB962C8B-B14F-4D97-AF65-F5344CB8AC3E}">
        <p14:creationId xmlns:p14="http://schemas.microsoft.com/office/powerpoint/2010/main" val="3484255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2218" y="3886200"/>
            <a:ext cx="8001000" cy="2031325"/>
          </a:xfrm>
          <a:prstGeom prst="rect">
            <a:avLst/>
          </a:prstGeom>
        </p:spPr>
        <p:txBody>
          <a:bodyPr wrap="square">
            <a:spAutoFit/>
          </a:bodyPr>
          <a:lstStyle/>
          <a:p>
            <a:r>
              <a:rPr lang="en-US" dirty="0" smtClean="0"/>
              <a:t>ISO </a:t>
            </a:r>
            <a:r>
              <a:rPr lang="en-US" dirty="0"/>
              <a:t>11898-2 assigns logical “1” to a typical differential voltage of 0 Volt. The logical “0” is assigned with a typical differential voltage of 2 Volt. High-speed CAN transceivers interpret a differential voltage of more than 0.9 Volt as a dominant level </a:t>
            </a:r>
            <a:r>
              <a:rPr lang="en-US" dirty="0" smtClean="0"/>
              <a:t>.</a:t>
            </a:r>
          </a:p>
          <a:p>
            <a:r>
              <a:rPr lang="en-US" dirty="0"/>
              <a:t>The </a:t>
            </a:r>
            <a:r>
              <a:rPr lang="en-US" b="1" dirty="0"/>
              <a:t>dominant bus level</a:t>
            </a:r>
            <a:r>
              <a:rPr lang="en-US" dirty="0"/>
              <a:t> corresponds to logical “0”. The </a:t>
            </a:r>
            <a:r>
              <a:rPr lang="en-US" b="1" dirty="0"/>
              <a:t>recessive bus level</a:t>
            </a:r>
            <a:r>
              <a:rPr lang="en-US" dirty="0"/>
              <a:t> corresponds to logical “1”</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8600"/>
            <a:ext cx="382905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756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952500"/>
            <a:ext cx="638175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918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38238"/>
            <a:ext cx="624840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257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Communication Principle </a:t>
            </a:r>
            <a:br>
              <a:rPr lang="en-US" dirty="0"/>
            </a:br>
            <a:endParaRPr lang="en-US" dirty="0"/>
          </a:p>
        </p:txBody>
      </p:sp>
      <p:sp>
        <p:nvSpPr>
          <p:cNvPr id="3" name="Rectangle 2"/>
          <p:cNvSpPr/>
          <p:nvPr/>
        </p:nvSpPr>
        <p:spPr>
          <a:xfrm>
            <a:off x="609600" y="990600"/>
            <a:ext cx="7772400" cy="3416320"/>
          </a:xfrm>
          <a:prstGeom prst="rect">
            <a:avLst/>
          </a:prstGeom>
        </p:spPr>
        <p:txBody>
          <a:bodyPr wrap="square">
            <a:spAutoFit/>
          </a:bodyPr>
          <a:lstStyle/>
          <a:p>
            <a:pPr marL="285750" indent="-285750">
              <a:buFont typeface="Arial" pitchFamily="34" charset="0"/>
              <a:buChar char="•"/>
            </a:pPr>
            <a:r>
              <a:rPr lang="en-US" dirty="0" smtClean="0"/>
              <a:t>Each </a:t>
            </a:r>
            <a:r>
              <a:rPr lang="en-US" dirty="0"/>
              <a:t>CAN node is authorized to place CAN messages on the bus in a CAN network. </a:t>
            </a:r>
            <a:r>
              <a:rPr lang="en-US" dirty="0" smtClean="0"/>
              <a:t>Every </a:t>
            </a:r>
            <a:r>
              <a:rPr lang="en-US" dirty="0"/>
              <a:t>CAN message is available for every CAN node to receive (</a:t>
            </a:r>
            <a:r>
              <a:rPr lang="en-US" b="1" dirty="0"/>
              <a:t>broadcasting</a:t>
            </a:r>
            <a:r>
              <a:rPr lang="en-US" dirty="0" smtClean="0"/>
              <a:t>)</a:t>
            </a:r>
          </a:p>
          <a:p>
            <a:pPr marL="285750" indent="-285750">
              <a:buFont typeface="Arial" pitchFamily="34" charset="0"/>
              <a:buChar char="•"/>
            </a:pPr>
            <a:r>
              <a:rPr lang="en-US" dirty="0" smtClean="0"/>
              <a:t>Node-specific filtering.</a:t>
            </a:r>
          </a:p>
          <a:p>
            <a:pPr marL="285750" indent="-285750">
              <a:buFont typeface="Arial" pitchFamily="34" charset="0"/>
              <a:buChar char="•"/>
            </a:pPr>
            <a:r>
              <a:rPr lang="en-US" dirty="0" smtClean="0"/>
              <a:t>It </a:t>
            </a:r>
            <a:r>
              <a:rPr lang="en-US" dirty="0"/>
              <a:t>allows integration of additional CAN nodes without requiring modification of the CAN </a:t>
            </a:r>
            <a:r>
              <a:rPr lang="en-US" dirty="0" smtClean="0"/>
              <a:t>network.</a:t>
            </a:r>
            <a:endParaRPr lang="en-US" dirty="0"/>
          </a:p>
          <a:p>
            <a:pPr marL="285750" indent="-285750">
              <a:buFont typeface="Arial" pitchFamily="34" charset="0"/>
              <a:buChar char="•"/>
            </a:pPr>
            <a:endParaRPr lang="en-US" dirty="0" smtClean="0"/>
          </a:p>
          <a:p>
            <a:pPr marL="285750" indent="-285750">
              <a:buFont typeface="Arial" pitchFamily="34" charset="0"/>
              <a:buChar char="•"/>
            </a:pPr>
            <a:r>
              <a:rPr lang="en-US" dirty="0" smtClean="0"/>
              <a:t>See Can Communication principle Animation at following link</a:t>
            </a:r>
          </a:p>
          <a:p>
            <a:endParaRPr lang="en-US" dirty="0" smtClean="0">
              <a:hlinkClick r:id="rId2"/>
            </a:endParaRPr>
          </a:p>
          <a:p>
            <a:r>
              <a:rPr lang="en-US" dirty="0" smtClean="0">
                <a:hlinkClick r:id="rId2"/>
              </a:rPr>
              <a:t>https</a:t>
            </a:r>
            <a:r>
              <a:rPr lang="en-US" dirty="0">
                <a:hlinkClick r:id="rId2"/>
              </a:rPr>
              <a:t>://</a:t>
            </a:r>
            <a:r>
              <a:rPr lang="en-US" dirty="0" smtClean="0">
                <a:hlinkClick r:id="rId2"/>
              </a:rPr>
              <a:t>elearning.vector.com/index.php?seite=vl_can_introduction_en&amp;root=378422&amp;wbt_ls_kapitel_id=489560&amp;wbt_ls_seite_id=522823&amp;d=yes</a:t>
            </a: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720499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529</TotalTime>
  <Words>908</Words>
  <Application>Microsoft Office PowerPoint</Application>
  <PresentationFormat>On-screen Show (4:3)</PresentationFormat>
  <Paragraphs>51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CONTROL AREA NETWORK(CAN)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 Communication Principle  </vt:lpstr>
      <vt:lpstr>CAN FRAME TYPES</vt:lpstr>
      <vt:lpstr>PowerPoint Presentation</vt:lpstr>
      <vt:lpstr>PowerPoint Presentation</vt:lpstr>
      <vt:lpstr>PowerPoint Presentation</vt:lpstr>
      <vt:lpstr>PowerPoint Presentation</vt:lpstr>
      <vt:lpstr>PowerPoint Presentation</vt:lpstr>
      <vt:lpstr>PowerPoint Presentation</vt:lpstr>
      <vt:lpstr>Bit Stuffing</vt:lpstr>
      <vt:lpstr>Principle of Bus Access  </vt:lpstr>
      <vt:lpstr>DATA PROTECTION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Bhaskar</dc:creator>
  <cp:lastModifiedBy>bhagvan</cp:lastModifiedBy>
  <cp:revision>14</cp:revision>
  <dcterms:created xsi:type="dcterms:W3CDTF">2006-08-16T00:00:00Z</dcterms:created>
  <dcterms:modified xsi:type="dcterms:W3CDTF">2015-12-25T12:39:35Z</dcterms:modified>
</cp:coreProperties>
</file>