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video/unknow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97" r:id="rId3"/>
    <p:sldId id="298" r:id="rId4"/>
    <p:sldId id="299" r:id="rId5"/>
    <p:sldId id="279" r:id="rId6"/>
    <p:sldId id="281" r:id="rId7"/>
    <p:sldId id="275" r:id="rId8"/>
    <p:sldId id="283" r:id="rId9"/>
    <p:sldId id="284" r:id="rId10"/>
    <p:sldId id="262" r:id="rId11"/>
    <p:sldId id="277" r:id="rId12"/>
    <p:sldId id="289" r:id="rId13"/>
    <p:sldId id="293" r:id="rId14"/>
    <p:sldId id="300" r:id="rId15"/>
    <p:sldId id="301" r:id="rId16"/>
    <p:sldId id="302" r:id="rId17"/>
    <p:sldId id="303" r:id="rId18"/>
    <p:sldId id="291" r:id="rId19"/>
    <p:sldId id="294" r:id="rId20"/>
    <p:sldId id="278" r:id="rId21"/>
    <p:sldId id="274" r:id="rId22"/>
    <p:sldId id="276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9623" autoAdjust="0"/>
  </p:normalViewPr>
  <p:slideViewPr>
    <p:cSldViewPr>
      <p:cViewPr varScale="1">
        <p:scale>
          <a:sx n="94" d="100"/>
          <a:sy n="94" d="100"/>
        </p:scale>
        <p:origin x="-6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982B-9492-4877-B0DB-1F94E0A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F858-6A61-42D0-8859-DFDAB459F55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aser.com/can-protocol-tutorial/" TargetMode="External"/><Relationship Id="rId7" Type="http://schemas.openxmlformats.org/officeDocument/2006/relationships/hyperlink" Target="http://electrosofts.com/can/index.html" TargetMode="External"/><Relationship Id="rId2" Type="http://schemas.openxmlformats.org/officeDocument/2006/relationships/hyperlink" Target="http://www.kvaser.com/en/about-can/the-can-protoco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anopensolutions.com/english/about_canopen/about_canopen.shtml" TargetMode="External"/><Relationship Id="rId5" Type="http://schemas.openxmlformats.org/officeDocument/2006/relationships/hyperlink" Target="http://www.computer-solutions.co.uk/download/Peak/CAN-Tutorial.pdf" TargetMode="External"/><Relationship Id="rId4" Type="http://schemas.openxmlformats.org/officeDocument/2006/relationships/hyperlink" Target="http://www.can-cia.org/index.php?id=systemdesign-can-physicallay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File:CAN_Bit_Timing2.sv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smtClean="0"/>
              <a:t>Controller Area Networks (CAN)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93051"/>
            <a:ext cx="7696200" cy="2895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Part 2 of 2, E. Zivi, April 1, 2015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303" y="2514600"/>
            <a:ext cx="86856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 CAN Physical Layer Discussion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Microchip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Application Note AN00228a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Controller Area Network (CAN) Implementation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Analog Devices Application Note AN-1123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Controller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CANPRES Version 2.0 ,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Siemens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Microelectronics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Inc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98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www.kvaser.com/en/about-can/the-can-protocol.html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hlinkClick r:id="rId3"/>
              </a:rPr>
              <a:t>http://www.kvaser.com/can-protocol-tutorial/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CAN physical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www.can-cia.org/index.php?id=systemdesign-can-physicallayer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Controller Area Network Physical Layer Requirements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TI SLLA270–January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Tutorial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5"/>
              </a:rPr>
              <a:t>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www.computer-solutions.co.uk/download/Peak/CAN-Tutorial.pdf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CANopen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                                                                                                                     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ref: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http://www.canopensolutions.com/english/about_canopen/about_canopen.shtml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i="1" u="sng" dirty="0" smtClean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sz="1600" i="1" u="sng" dirty="0">
                <a:latin typeface="Times New Roman" pitchFamily="18" charset="0"/>
                <a:cs typeface="Times New Roman" pitchFamily="18" charset="0"/>
              </a:rPr>
              <a:t>Networking with CAN and </a:t>
            </a:r>
            <a:r>
              <a:rPr lang="en-US" sz="1600" i="1" u="sng" dirty="0" err="1" smtClean="0">
                <a:latin typeface="Times New Roman" pitchFamily="18" charset="0"/>
                <a:cs typeface="Times New Roman" pitchFamily="18" charset="0"/>
              </a:rPr>
              <a:t>CANopen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by Pfeiffer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Ayre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Keydel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n-US" sz="1600" i="1" u="sng" dirty="0">
                <a:latin typeface="Times New Roman" pitchFamily="18" charset="0"/>
                <a:cs typeface="Times New Roman" pitchFamily="18" charset="0"/>
              </a:rPr>
              <a:t>CAN open Implementation</a:t>
            </a:r>
            <a:r>
              <a:rPr lang="en-US" sz="1600" i="1" u="sng" dirty="0" smtClean="0">
                <a:latin typeface="Times New Roman" pitchFamily="18" charset="0"/>
                <a:cs typeface="Times New Roman" pitchFamily="18" charset="0"/>
              </a:rPr>
              <a:t>: Applications </a:t>
            </a:r>
            <a:r>
              <a:rPr lang="en-US" sz="1600" i="1" u="sng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i="1" u="sng" dirty="0" smtClean="0">
                <a:latin typeface="Times New Roman" pitchFamily="18" charset="0"/>
                <a:cs typeface="Times New Roman" pitchFamily="18" charset="0"/>
              </a:rPr>
              <a:t>Industrial Networks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by Farsi and Barbosa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CS4700/CS5700 Fundamentals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of Computer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Alan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Mislove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Northeastern University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Controller Area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Networks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7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7"/>
              </a:rPr>
              <a:t>electrosofts.com/can/index.html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CAN Bit Synchronization, Timing &amp; Propagation Delay</a:t>
            </a:r>
            <a:endParaRPr lang="en-US" sz="3000" dirty="0"/>
          </a:p>
        </p:txBody>
      </p:sp>
      <p:pic>
        <p:nvPicPr>
          <p:cNvPr id="5" name="Content Placeholder 4" descr="http://upload.wikimedia.org/wikipedia/commons/thumb/8/8a/CAN_Bit_Timing2.svg/530px-CAN_Bit_Timing2.svg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" y="572506"/>
            <a:ext cx="6591300" cy="24915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99741" y="3124200"/>
            <a:ext cx="7848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signaling is </a:t>
            </a:r>
            <a:r>
              <a:rPr lang="en-US" dirty="0"/>
              <a:t>bit synchronized </a:t>
            </a:r>
            <a:r>
              <a:rPr lang="en-US" dirty="0" smtClean="0"/>
              <a:t>across the entire network during the </a:t>
            </a:r>
            <a:r>
              <a:rPr lang="en-US" b="1" dirty="0" smtClean="0"/>
              <a:t>Sync</a:t>
            </a:r>
            <a:r>
              <a:rPr lang="en-US" dirty="0" smtClean="0"/>
              <a:t> portion which is the time required for each node to synchronize with the leading edge of a recessive </a:t>
            </a:r>
            <a:r>
              <a:rPr lang="en-US" dirty="0"/>
              <a:t>to dominant edge </a:t>
            </a:r>
            <a:r>
              <a:rPr lang="en-US" dirty="0" smtClean="0"/>
              <a:t>transition.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Signal Propagation</a:t>
            </a:r>
            <a:r>
              <a:rPr lang="en-US" dirty="0" smtClean="0"/>
              <a:t> is the time for the bit signal to propagate throughout the network.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Longer networks result in longer </a:t>
            </a:r>
            <a:r>
              <a:rPr lang="en-US" b="1" dirty="0"/>
              <a:t>Signal Propagation</a:t>
            </a:r>
            <a:r>
              <a:rPr lang="en-US" dirty="0"/>
              <a:t> </a:t>
            </a:r>
            <a:r>
              <a:rPr lang="en-US" dirty="0" smtClean="0"/>
              <a:t>delays which require longer bits resulting in slower data rates.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Phase 1 </a:t>
            </a:r>
            <a:r>
              <a:rPr lang="en-US" dirty="0" smtClean="0"/>
              <a:t>portion delays sampling so that the bit signal can settle to a stable value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674620" y="1447740"/>
            <a:ext cx="4339200" cy="1141243"/>
            <a:chOff x="2590800" y="2704034"/>
            <a:chExt cx="4339200" cy="1141243"/>
          </a:xfrm>
        </p:grpSpPr>
        <p:sp>
          <p:nvSpPr>
            <p:cNvPr id="6" name="Rectangle 5"/>
            <p:cNvSpPr/>
            <p:nvPr/>
          </p:nvSpPr>
          <p:spPr>
            <a:xfrm>
              <a:off x="3276600" y="2819400"/>
              <a:ext cx="609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39415" y="2704034"/>
              <a:ext cx="137159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Signal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 smtClean="0"/>
                <a:t>Propagation</a:t>
              </a:r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3243375"/>
              <a:ext cx="1371599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Propagation delay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90800" y="3276600"/>
              <a:ext cx="0" cy="4572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15765" y="3289935"/>
              <a:ext cx="0" cy="4572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590800" y="35814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910965" y="357759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189095" y="3254346"/>
              <a:ext cx="1371599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 smtClean="0">
                  <a:solidFill>
                    <a:srgbClr val="002060"/>
                  </a:solidFill>
                </a:rPr>
                <a:t>Settling time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217670" y="3579495"/>
              <a:ext cx="304800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132070" y="3579495"/>
              <a:ext cx="304800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454015" y="3308985"/>
              <a:ext cx="0" cy="501015"/>
            </a:xfrm>
            <a:prstGeom prst="straightConnector1">
              <a:avLst/>
            </a:prstGeom>
            <a:ln w="38100">
              <a:solidFill>
                <a:srgbClr val="0066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486400" y="3475945"/>
              <a:ext cx="1443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6666"/>
                  </a:solidFill>
                </a:rPr>
                <a:t>Sample Point</a:t>
              </a:r>
              <a:endParaRPr lang="en-US" dirty="0">
                <a:solidFill>
                  <a:srgbClr val="006666"/>
                </a:solidFill>
              </a:endParaRP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035" y="5867400"/>
            <a:ext cx="7999306" cy="369332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Faster </a:t>
            </a:r>
            <a:r>
              <a:rPr lang="en-US" dirty="0"/>
              <a:t>bit rates require shorter propagation delays and therefore, smaller networks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"/>
            <a:ext cx="8229600" cy="1143000"/>
          </a:xfrm>
        </p:spPr>
        <p:txBody>
          <a:bodyPr/>
          <a:lstStyle/>
          <a:p>
            <a:r>
              <a:rPr lang="en-US" dirty="0" smtClean="0"/>
              <a:t>CAN Bit Rate Versus Bus Length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47365" r="9745" b="4979"/>
          <a:stretch/>
        </p:blipFill>
        <p:spPr bwMode="auto">
          <a:xfrm>
            <a:off x="228600" y="2895600"/>
            <a:ext cx="6324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37736"/>
            <a:ext cx="838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CAN bus, the signaling rate is determined from the total system delay – down and back between the two most distant nodes of a system and the sum of the delays into and out of the nodes on a bus with the typical 5ns/m prop delay of a twisted-pair cable.  A conservative rule of thumb for bus lengths over 100 m is: </a:t>
            </a: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sz="2400" b="1" dirty="0" smtClean="0"/>
              <a:t>Signaling </a:t>
            </a:r>
            <a:r>
              <a:rPr lang="en-US" sz="2400" b="1" dirty="0"/>
              <a:t>Rate (Mbps) × Bus Length (m) ≤ 50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80063"/>
              </p:ext>
            </p:extLst>
          </p:nvPr>
        </p:nvGraphicFramePr>
        <p:xfrm>
          <a:off x="5562600" y="2819400"/>
          <a:ext cx="285750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573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Bus Length (m)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Signaling Rate </a:t>
                      </a:r>
                      <a:r>
                        <a:rPr lang="en-US" sz="2000" i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(Kbps</a:t>
                      </a:r>
                      <a:r>
                        <a:rPr lang="en-US" sz="2000" i="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)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40</a:t>
                      </a:r>
                      <a:endParaRPr lang="en-US" sz="2000" i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1,000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100</a:t>
                      </a:r>
                      <a:endParaRPr lang="en-US" sz="2000" i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500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200</a:t>
                      </a:r>
                      <a:endParaRPr lang="en-US" sz="2000" i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250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500</a:t>
                      </a:r>
                      <a:endParaRPr lang="en-US" sz="2000" i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100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1000</a:t>
                      </a:r>
                      <a:endParaRPr lang="en-US" sz="2000" i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</a:rPr>
                        <a:t>50</a:t>
                      </a:r>
                      <a:endParaRPr lang="en-US" sz="20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7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Synchronization Via Bit Stuffing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72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CAN </a:t>
            </a:r>
            <a:r>
              <a:rPr lang="en-US" sz="2000" dirty="0"/>
              <a:t>nodes use Recessive to Dominant edges </a:t>
            </a:r>
            <a:r>
              <a:rPr lang="en-US" sz="2000" dirty="0" smtClean="0"/>
              <a:t>to maintain bit synchronization.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Bit </a:t>
            </a:r>
            <a:r>
              <a:rPr lang="en-US" sz="2000" dirty="0"/>
              <a:t>Stuffing ensures sufficient Recessive to Dominant </a:t>
            </a:r>
            <a:r>
              <a:rPr lang="en-US" sz="2000" dirty="0" smtClean="0"/>
              <a:t>edges to maintain bit synchronization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A stuff </a:t>
            </a:r>
            <a:r>
              <a:rPr lang="en-US" sz="2000" dirty="0"/>
              <a:t>Bit inserted after 5 consecutive bits at the same state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 Stuff </a:t>
            </a:r>
            <a:r>
              <a:rPr lang="en-US" sz="2000" dirty="0"/>
              <a:t>Bit is </a:t>
            </a:r>
            <a:r>
              <a:rPr lang="en-US" sz="2000" dirty="0" smtClean="0"/>
              <a:t>the inverse </a:t>
            </a:r>
            <a:r>
              <a:rPr lang="en-US" sz="2000" dirty="0"/>
              <a:t>of previous </a:t>
            </a:r>
            <a:r>
              <a:rPr lang="en-US" sz="2000" dirty="0" smtClean="0"/>
              <a:t>bits and is discarded by the receiver</a:t>
            </a:r>
            <a:endParaRPr lang="en-US" sz="2000" dirty="0"/>
          </a:p>
        </p:txBody>
      </p:sp>
      <p:pic>
        <p:nvPicPr>
          <p:cNvPr id="9219" name="Picture 3" descr="L:\Lacie\ES485C\Cyber 4 Systems Brief\bit stuffing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94776"/>
            <a:ext cx="7354545" cy="417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Picture 53" descr="L:\Lacie\ES485C\CAN\graphics\CAN Sign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914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3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MicroMod</a:t>
            </a:r>
            <a:r>
              <a:rPr lang="en-US" sz="3600" b="1" dirty="0"/>
              <a:t> TPDO 2 Transmit on Analog In Change of State Message </a:t>
            </a:r>
            <a:r>
              <a:rPr lang="en-US" sz="3600" b="1" dirty="0">
                <a:solidFill>
                  <a:srgbClr val="C00000"/>
                </a:solidFill>
              </a:rPr>
              <a:t>(40 </a:t>
            </a:r>
            <a:r>
              <a:rPr lang="en-US" sz="3600" b="1" dirty="0" err="1">
                <a:solidFill>
                  <a:srgbClr val="C00000"/>
                </a:solidFill>
              </a:rPr>
              <a:t>μS</a:t>
            </a:r>
            <a:r>
              <a:rPr lang="en-US" sz="3600" b="1" dirty="0">
                <a:solidFill>
                  <a:srgbClr val="C00000"/>
                </a:solidFill>
              </a:rPr>
              <a:t> / Division</a:t>
            </a:r>
            <a:r>
              <a:rPr lang="en-US" sz="3600" b="1" dirty="0" smtClean="0">
                <a:solidFill>
                  <a:srgbClr val="C00000"/>
                </a:solidFill>
              </a:rPr>
              <a:t>):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7981"/>
            <a:ext cx="7965692" cy="526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7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MicroMod</a:t>
            </a:r>
            <a:r>
              <a:rPr lang="en-US" sz="3600" b="1" dirty="0"/>
              <a:t> Heartbeat, Note ACK bit transmitted by </a:t>
            </a:r>
            <a:r>
              <a:rPr lang="en-US" sz="3600" b="1" dirty="0" smtClean="0"/>
              <a:t>Receiving Node </a:t>
            </a:r>
            <a:r>
              <a:rPr lang="en-US" sz="3600" b="1" dirty="0" smtClean="0">
                <a:solidFill>
                  <a:srgbClr val="C00000"/>
                </a:solidFill>
              </a:rPr>
              <a:t>(40 </a:t>
            </a:r>
            <a:r>
              <a:rPr lang="en-US" sz="3600" b="1" dirty="0" err="1">
                <a:solidFill>
                  <a:srgbClr val="C00000"/>
                </a:solidFill>
              </a:rPr>
              <a:t>μS</a:t>
            </a:r>
            <a:r>
              <a:rPr lang="en-US" sz="3600" b="1" dirty="0">
                <a:solidFill>
                  <a:srgbClr val="C00000"/>
                </a:solidFill>
              </a:rPr>
              <a:t> / Division</a:t>
            </a:r>
            <a:r>
              <a:rPr lang="en-US" sz="3600" b="1" dirty="0" smtClean="0">
                <a:solidFill>
                  <a:srgbClr val="C00000"/>
                </a:solidFill>
              </a:rPr>
              <a:t>):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05800" cy="548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867400" y="1916853"/>
            <a:ext cx="397955" cy="795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04660" y="1916853"/>
            <a:ext cx="629540" cy="3491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0132" y="598197"/>
            <a:ext cx="6652462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    </a:t>
            </a:r>
            <a:r>
              <a:rPr lang="en-US" alt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TPDO 2 Analog Input Transited on change of state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altLang="en-US" sz="11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 Words, 2 Bytes each, little endian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39" y="38100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PCAN-</a:t>
            </a:r>
            <a:r>
              <a:rPr lang="en-US" sz="3200" b="1" dirty="0" err="1"/>
              <a:t>Diag</a:t>
            </a:r>
            <a:r>
              <a:rPr lang="en-US" sz="3200" b="1" dirty="0"/>
              <a:t> Hand Held Diagnostic Scope </a:t>
            </a:r>
            <a:r>
              <a:rPr lang="en-US" sz="2400" b="1" dirty="0" smtClean="0">
                <a:solidFill>
                  <a:srgbClr val="C00000"/>
                </a:solidFill>
              </a:rPr>
              <a:t>(40 </a:t>
            </a:r>
            <a:r>
              <a:rPr lang="en-US" sz="2400" b="1" dirty="0" err="1">
                <a:solidFill>
                  <a:srgbClr val="C00000"/>
                </a:solidFill>
              </a:rPr>
              <a:t>μS</a:t>
            </a:r>
            <a:r>
              <a:rPr lang="en-US" sz="2400" b="1" dirty="0">
                <a:solidFill>
                  <a:srgbClr val="C00000"/>
                </a:solidFill>
              </a:rPr>
              <a:t> / </a:t>
            </a:r>
            <a:r>
              <a:rPr lang="en-US" sz="2400" b="1" dirty="0" smtClean="0">
                <a:solidFill>
                  <a:srgbClr val="C00000"/>
                </a:solidFill>
              </a:rPr>
              <a:t>Div.)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7" descr="PCAN-diag MicroMod TPDO 2_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5" y="1499370"/>
            <a:ext cx="5524579" cy="5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4995" y="1395428"/>
            <a:ext cx="1054888" cy="568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93413" y="990600"/>
            <a:ext cx="401082" cy="427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55681" y="1388865"/>
            <a:ext cx="349329" cy="568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11" y="1333081"/>
            <a:ext cx="323452" cy="1424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37072" y="1866893"/>
            <a:ext cx="2778328" cy="4462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10-bit Analog Input Conversion Factor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 V / 1023 counts =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0.0048876 V / count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0x023b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571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2.791 V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0x017a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378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1.847 V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0x0174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372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1.818 V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0x0169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361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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1.764 V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3326" y="569651"/>
            <a:ext cx="250926" cy="76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326" y="1423895"/>
            <a:ext cx="12420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-152400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MicroMod</a:t>
            </a:r>
            <a:r>
              <a:rPr lang="en-US" sz="3200" b="1" dirty="0"/>
              <a:t> Heartbeat, </a:t>
            </a:r>
            <a:r>
              <a:rPr lang="en-US" sz="3200" b="1" dirty="0" smtClean="0"/>
              <a:t>with </a:t>
            </a:r>
            <a:r>
              <a:rPr lang="en-US" sz="3200" b="1" dirty="0"/>
              <a:t>ACK bit </a:t>
            </a:r>
            <a:r>
              <a:rPr lang="en-US" sz="2400" b="1" dirty="0" smtClean="0">
                <a:solidFill>
                  <a:srgbClr val="C00000"/>
                </a:solidFill>
              </a:rPr>
              <a:t>(40 </a:t>
            </a:r>
            <a:r>
              <a:rPr lang="en-US" sz="2400" b="1" dirty="0" err="1">
                <a:solidFill>
                  <a:srgbClr val="C00000"/>
                </a:solidFill>
              </a:rPr>
              <a:t>μS</a:t>
            </a:r>
            <a:r>
              <a:rPr lang="en-US" sz="2400" b="1" dirty="0">
                <a:solidFill>
                  <a:srgbClr val="C00000"/>
                </a:solidFill>
              </a:rPr>
              <a:t> / </a:t>
            </a:r>
            <a:r>
              <a:rPr lang="en-US" sz="2400" b="1" dirty="0" smtClean="0">
                <a:solidFill>
                  <a:srgbClr val="C00000"/>
                </a:solidFill>
              </a:rPr>
              <a:t>Div.)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6235" y="-381000"/>
            <a:ext cx="12115800" cy="6925291"/>
            <a:chOff x="0" y="0"/>
            <a:chExt cx="9144000" cy="3419475"/>
          </a:xfrm>
        </p:grpSpPr>
        <p:sp>
          <p:nvSpPr>
            <p:cNvPr id="14" name="Oval 13"/>
            <p:cNvSpPr/>
            <p:nvPr/>
          </p:nvSpPr>
          <p:spPr>
            <a:xfrm>
              <a:off x="4389408" y="1881001"/>
              <a:ext cx="1185257" cy="26193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221163" y="1117600"/>
              <a:ext cx="1958975" cy="2159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CANopen</a:t>
              </a: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Heartbeat Messages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0: Boot-up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4: Stopped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5: Operational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127: Pre-operational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121" name="Picture 8" descr="PCAN-diag MicroMod Heartbeat 2_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4400"/>
              <a:ext cx="4067175" cy="25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H="1">
              <a:off x="1029335" y="715055"/>
              <a:ext cx="302260" cy="1492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79500" y="871900"/>
              <a:ext cx="274955" cy="2749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29945" y="870630"/>
              <a:ext cx="257175" cy="2749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372235" y="715055"/>
              <a:ext cx="591820" cy="2393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44145" y="517494"/>
              <a:ext cx="3048000" cy="197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Heartbeat    1 Byte       Node Status   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0" y="91440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532656" y="708705"/>
              <a:ext cx="151127" cy="1492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48728" y="871900"/>
              <a:ext cx="435054" cy="2673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78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Five Types </a:t>
            </a:r>
            <a:r>
              <a:rPr lang="en-US" sz="4000" dirty="0"/>
              <a:t>of </a:t>
            </a:r>
            <a:r>
              <a:rPr lang="en-US" sz="4000" dirty="0" smtClean="0"/>
              <a:t>CAN Error Checking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Bit </a:t>
            </a:r>
            <a:r>
              <a:rPr lang="en-US" sz="2800" b="1" dirty="0"/>
              <a:t>error</a:t>
            </a:r>
            <a:r>
              <a:rPr lang="en-US" sz="2800" dirty="0"/>
              <a:t>: </a:t>
            </a:r>
            <a:r>
              <a:rPr lang="en-US" sz="2800" dirty="0" smtClean="0"/>
              <a:t>Transmitting node compares transmitted &amp; received bit value.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Stuff error: </a:t>
            </a:r>
            <a:r>
              <a:rPr lang="en-US" sz="2800" dirty="0" smtClean="0"/>
              <a:t>More than </a:t>
            </a:r>
            <a:r>
              <a:rPr lang="en-US" sz="2800" dirty="0"/>
              <a:t>5 </a:t>
            </a:r>
            <a:r>
              <a:rPr lang="en-US" sz="2800" dirty="0" smtClean="0"/>
              <a:t>successive recessive </a:t>
            </a:r>
            <a:r>
              <a:rPr lang="en-US" sz="2800" dirty="0"/>
              <a:t>or dominant bits </a:t>
            </a:r>
            <a:r>
              <a:rPr lang="en-US" sz="2800" dirty="0" smtClean="0"/>
              <a:t>without a “Stuff Bit”.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CRC error</a:t>
            </a:r>
            <a:r>
              <a:rPr lang="en-US" sz="2800" dirty="0"/>
              <a:t>: </a:t>
            </a:r>
            <a:r>
              <a:rPr lang="en-US" sz="2800" dirty="0" smtClean="0"/>
              <a:t>Sender CRC </a:t>
            </a:r>
            <a:r>
              <a:rPr lang="en-US" sz="2800" dirty="0"/>
              <a:t>value </a:t>
            </a:r>
            <a:r>
              <a:rPr lang="en-US" sz="2800" dirty="0" smtClean="0"/>
              <a:t>in message does not match receiver CRC calculation.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Form error: </a:t>
            </a:r>
            <a:r>
              <a:rPr lang="en-US" sz="2800" dirty="0" smtClean="0"/>
              <a:t>Frame is not formatted properly.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Acknowledgement error: </a:t>
            </a:r>
            <a:r>
              <a:rPr lang="en-US" sz="2800" dirty="0" smtClean="0"/>
              <a:t>Transmitter sends recessive ACK bit.  At least one receiver node must assert a dominant ACK reply into sender message.</a:t>
            </a:r>
            <a:endParaRPr lang="en-US" sz="2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91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7" name="Picture 315" descr="L:\Lacie\ES485C\CAN\graphics\CRC erro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8"/>
          <a:stretch/>
        </p:blipFill>
        <p:spPr bwMode="auto">
          <a:xfrm>
            <a:off x="990600" y="1143000"/>
            <a:ext cx="7168904" cy="331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7" name="TextBox 3356"/>
          <p:cNvSpPr txBox="1"/>
          <p:nvPr/>
        </p:nvSpPr>
        <p:spPr>
          <a:xfrm>
            <a:off x="533400" y="5181600"/>
            <a:ext cx="75457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cyclic </a:t>
            </a:r>
            <a:r>
              <a:rPr lang="en-US" b="1" dirty="0"/>
              <a:t>redundancy check (CRC) method is used for detection of bit errors. </a:t>
            </a:r>
            <a:endParaRPr lang="en-US" b="1" dirty="0" smtClean="0"/>
          </a:p>
          <a:p>
            <a:pPr>
              <a:spcAft>
                <a:spcPts val="1200"/>
              </a:spcAft>
            </a:pPr>
            <a:r>
              <a:rPr lang="en-US" b="1" dirty="0" smtClean="0"/>
              <a:t>The </a:t>
            </a:r>
            <a:r>
              <a:rPr lang="en-US" b="1" dirty="0" smtClean="0"/>
              <a:t>binary polynomial </a:t>
            </a:r>
            <a:r>
              <a:rPr lang="en-US" b="1" dirty="0"/>
              <a:t>used in CAN 2.0 is: </a:t>
            </a:r>
          </a:p>
          <a:p>
            <a:r>
              <a:rPr lang="en-US" b="1" dirty="0"/>
              <a:t>  </a:t>
            </a:r>
            <a:r>
              <a:rPr lang="en-US" b="1" dirty="0" err="1"/>
              <a:t>gCAN</a:t>
            </a:r>
            <a:r>
              <a:rPr lang="en-US" b="1" dirty="0"/>
              <a:t> (x) = x15 + x14 + x10 + x8 + x7 + x4 + x3 + 1  = 1100 0101 1001 10012</a:t>
            </a:r>
          </a:p>
          <a:p>
            <a:endParaRPr lang="en-US" b="1" dirty="0"/>
          </a:p>
        </p:txBody>
      </p:sp>
      <p:sp>
        <p:nvSpPr>
          <p:cNvPr id="31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CAN Cyclic Redundancy Check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239000" y="4461588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“Bit Bucket”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4061936"/>
            <a:ext cx="5188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 Frame is a superposition of 6 to 12 consecutive</a:t>
            </a:r>
          </a:p>
          <a:p>
            <a:r>
              <a:rPr lang="en-US" b="1" dirty="0" smtClean="0"/>
              <a:t>Bits asserted by nodes that detect an error.  Note </a:t>
            </a:r>
          </a:p>
          <a:p>
            <a:r>
              <a:rPr lang="en-US" b="1" dirty="0" smtClean="0"/>
              <a:t>that Error Frame breaks bit stuffing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440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Review: </a:t>
            </a:r>
            <a:r>
              <a:rPr lang="en-US" sz="2800" b="1" dirty="0" smtClean="0"/>
              <a:t>CAN is the “Nervous System” of Many Complex Systems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838200"/>
            <a:ext cx="8382000" cy="5737446"/>
            <a:chOff x="381000" y="1143000"/>
            <a:chExt cx="8382000" cy="573744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143000"/>
              <a:ext cx="8382000" cy="287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014972"/>
              <a:ext cx="8382000" cy="286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791200" y="5791200"/>
            <a:ext cx="2667000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cars typically contain 50 to 100 microcontrollers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Example Physical Network Layout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L:\Lacie\ES485C\CAN Cyber 4 Systems Brief\graphics\CAN top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2039"/>
            <a:ext cx="8839200" cy="33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231" y="2458"/>
            <a:ext cx="8229600" cy="1143000"/>
          </a:xfrm>
        </p:spPr>
        <p:txBody>
          <a:bodyPr/>
          <a:lstStyle/>
          <a:p>
            <a:r>
              <a:rPr lang="en-US" dirty="0" smtClean="0"/>
              <a:t>Typical Differential CAN Cabling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0" b="4783"/>
          <a:stretch/>
        </p:blipFill>
        <p:spPr bwMode="auto">
          <a:xfrm>
            <a:off x="990600" y="914400"/>
            <a:ext cx="7010400" cy="40898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95400" y="5257800"/>
            <a:ext cx="6575262" cy="923330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Differential signaling minimizes common mode noise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Twisting cables minimizes effects of electromagnetic interference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Optional cable shielding protects against electrostatic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Typical Physical Layer Connector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2"/>
          <a:stretch/>
        </p:blipFill>
        <p:spPr bwMode="auto">
          <a:xfrm>
            <a:off x="1905000" y="1295400"/>
            <a:ext cx="5480050" cy="22458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14400" y="3740719"/>
            <a:ext cx="7197725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has a variety of connectors for various applications. The sub-D connector, shown above, is often used in laboratory setups.  Only CAN_H and CAN_L are required, the other signals are optional.  Note that CAN cables can distribute power to remote nodes.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/>
              <a:t>Characteristic </a:t>
            </a:r>
            <a:r>
              <a:rPr lang="en-US" sz="3200" b="1" dirty="0" smtClean="0"/>
              <a:t>Impedance of CAN Twisted Cable</a:t>
            </a:r>
            <a:endParaRPr lang="en-US" sz="3200" dirty="0"/>
          </a:p>
        </p:txBody>
      </p:sp>
      <p:pic>
        <p:nvPicPr>
          <p:cNvPr id="1026" name="Picture 6" descr="http://sub.allaboutcircuits.com/images/023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t="11374" r="31890"/>
          <a:stretch/>
        </p:blipFill>
        <p:spPr bwMode="auto">
          <a:xfrm>
            <a:off x="799320" y="1789490"/>
            <a:ext cx="3324225" cy="22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http://sub.allaboutcircuits.com/images/0236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67"/>
          <a:stretch/>
        </p:blipFill>
        <p:spPr bwMode="auto">
          <a:xfrm>
            <a:off x="5302120" y="1789490"/>
            <a:ext cx="266700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095" y="4167626"/>
            <a:ext cx="715657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Voltage charges capacitance, current charges inductance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as wave travels down transmission line.</a:t>
            </a:r>
            <a:endParaRPr kumimoji="0" lang="en-US" alt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772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7724" y="22098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≈</a:t>
            </a:r>
            <a:endParaRPr lang="en-US" sz="4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112927"/>
              </p:ext>
            </p:extLst>
          </p:nvPr>
        </p:nvGraphicFramePr>
        <p:xfrm>
          <a:off x="822325" y="5257800"/>
          <a:ext cx="7172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3759120" imgH="431640" progId="Equation.DSMT4">
                  <p:embed/>
                </p:oleObj>
              </mc:Choice>
              <mc:Fallback>
                <p:oleObj name="Equation" r:id="rId5" imgW="37591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257800"/>
                        <a:ext cx="7172325" cy="8239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73522" y="1058071"/>
            <a:ext cx="378020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Transmission line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inductance</a:t>
            </a:r>
            <a:r>
              <a:rPr kumimoji="0" lang="en-US" altLang="en-US" sz="2400" b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&amp; capacitance </a:t>
            </a:r>
            <a:endParaRPr kumimoji="0" lang="en-US" alt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13376" y="1143000"/>
            <a:ext cx="258275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Equivalent Circuit</a:t>
            </a:r>
            <a:endParaRPr kumimoji="0" lang="en-US" alt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9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I:\Lacie\CAN\info\CAN in ISO OSI 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1361"/>
            <a:ext cx="70312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295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Review:</a:t>
            </a:r>
            <a:r>
              <a:rPr lang="en-US" sz="2800" dirty="0" smtClean="0"/>
              <a:t> CAN &amp; International Standards Organization (ISO) Open Systems Interconnect (OSI) Reference Model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081" y="5993603"/>
            <a:ext cx="8540736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High level CAN Protocols implement Application layer and skip the four intervening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396" y="152400"/>
            <a:ext cx="6019800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In Future Classes </a:t>
            </a:r>
            <a:r>
              <a:rPr lang="en-US" sz="2800" dirty="0" smtClean="0"/>
              <a:t>We’ll Introduce</a:t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 err="1" smtClean="0"/>
              <a:t>CANopen</a:t>
            </a:r>
            <a:r>
              <a:rPr lang="en-US" sz="2800" dirty="0" smtClean="0"/>
              <a:t> Application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081" y="5993603"/>
            <a:ext cx="8626529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High level CAN Protocols implement Application layers and skip the four intervening layers</a:t>
            </a:r>
            <a:endParaRPr lang="en-US" dirty="0"/>
          </a:p>
        </p:txBody>
      </p:sp>
      <p:pic>
        <p:nvPicPr>
          <p:cNvPr id="1026" name="Picture 2" descr="L:\Lacie\ES432\CANopen\ISO 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3505200"/>
            <a:ext cx="968375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989606" y="1676400"/>
            <a:ext cx="87594" cy="87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40461" y="1676400"/>
            <a:ext cx="87594" cy="87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91316" y="1676400"/>
            <a:ext cx="87594" cy="87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1511" y="4888468"/>
            <a:ext cx="4159666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 11898 CAN Data Link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1511" y="5257800"/>
            <a:ext cx="4159666" cy="3693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 11898 CAN Physical Layer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77391" y="2538036"/>
            <a:ext cx="1889722" cy="119576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003929" y="3991106"/>
            <a:ext cx="1863184" cy="17657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81200" y="4888468"/>
            <a:ext cx="1920311" cy="17883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85010" y="5257800"/>
            <a:ext cx="1916502" cy="762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981200" y="5604510"/>
            <a:ext cx="1894675" cy="2262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96604" y="3707130"/>
            <a:ext cx="1036373" cy="307777"/>
            <a:chOff x="1045844" y="3333196"/>
            <a:chExt cx="1036373" cy="307777"/>
          </a:xfrm>
        </p:grpSpPr>
        <p:sp>
          <p:nvSpPr>
            <p:cNvPr id="33" name="TextBox 32"/>
            <p:cNvSpPr txBox="1"/>
            <p:nvPr/>
          </p:nvSpPr>
          <p:spPr>
            <a:xfrm>
              <a:off x="1108735" y="3352800"/>
              <a:ext cx="910590" cy="2685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5844" y="3333196"/>
              <a:ext cx="1036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Application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55989" y="1201566"/>
            <a:ext cx="5590731" cy="2966117"/>
            <a:chOff x="2398876" y="1348155"/>
            <a:chExt cx="5590731" cy="2966117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3667941"/>
              <a:ext cx="4179606" cy="64633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301 </a:t>
              </a:r>
              <a:r>
                <a:rPr lang="en-US" dirty="0" err="1" smtClean="0"/>
                <a:t>CANopen</a:t>
              </a:r>
              <a:r>
                <a:rPr lang="en-US" dirty="0" smtClean="0"/>
                <a:t> Application Layer &amp; Communication Profile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3048260"/>
              <a:ext cx="4179606" cy="64633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302 </a:t>
              </a:r>
              <a:r>
                <a:rPr lang="en-US" dirty="0" err="1" smtClean="0"/>
                <a:t>CANopen</a:t>
              </a:r>
              <a:r>
                <a:rPr lang="en-US" dirty="0" smtClean="0"/>
                <a:t> Framework for </a:t>
              </a:r>
              <a:r>
                <a:rPr lang="en-US" dirty="0" err="1" smtClean="0"/>
                <a:t>CANopen</a:t>
              </a:r>
              <a:r>
                <a:rPr lang="en-US" dirty="0" smtClean="0"/>
                <a:t> Managers &amp; Programmable Devices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1" y="2678928"/>
              <a:ext cx="41796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4xx Device Profiles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8876" y="1348155"/>
              <a:ext cx="1752600" cy="9233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401</a:t>
              </a:r>
            </a:p>
            <a:p>
              <a:pPr algn="ctr"/>
              <a:r>
                <a:rPr lang="en-US" dirty="0" smtClean="0"/>
                <a:t>Generic I/O</a:t>
              </a:r>
            </a:p>
            <a:p>
              <a:pPr algn="ctr"/>
              <a:r>
                <a:rPr lang="en-US" dirty="0" smtClean="0"/>
                <a:t>Profile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7203" y="1348155"/>
              <a:ext cx="1752600" cy="9233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402</a:t>
              </a:r>
            </a:p>
            <a:p>
              <a:pPr algn="ctr"/>
              <a:r>
                <a:rPr lang="en-US" dirty="0" smtClean="0"/>
                <a:t>Motion Control Profile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9803" y="1348155"/>
              <a:ext cx="1752600" cy="9233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IEC 61131-3</a:t>
              </a:r>
            </a:p>
            <a:p>
              <a:pPr algn="ctr"/>
              <a:r>
                <a:rPr lang="en-US" dirty="0" smtClean="0"/>
                <a:t>Programmable Devices Profile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5772310" y="2271485"/>
              <a:ext cx="1003793" cy="40744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2"/>
            </p:cNvCxnSpPr>
            <p:nvPr/>
          </p:nvCxnSpPr>
          <p:spPr>
            <a:xfrm>
              <a:off x="5023503" y="2271485"/>
              <a:ext cx="748807" cy="41314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2"/>
            </p:cNvCxnSpPr>
            <p:nvPr/>
          </p:nvCxnSpPr>
          <p:spPr>
            <a:xfrm>
              <a:off x="3275176" y="2271485"/>
              <a:ext cx="2497133" cy="41314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>
            <a:off x="1988688" y="4022527"/>
            <a:ext cx="109024" cy="101429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1904" y="4345007"/>
            <a:ext cx="377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 Implemented by CAN or </a:t>
            </a:r>
            <a:r>
              <a:rPr lang="en-US" dirty="0" err="1" smtClean="0">
                <a:solidFill>
                  <a:srgbClr val="C00000"/>
                </a:solidFill>
              </a:rPr>
              <a:t>CANopen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Review:</a:t>
            </a:r>
            <a:r>
              <a:rPr lang="en-US" sz="3600" dirty="0" smtClean="0"/>
              <a:t> CAN Differential Bus Interface Transceivers 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327593" y="3810000"/>
            <a:ext cx="8488813" cy="2462213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The CAN idle state presents a recessive state, signaled by a small differential voltage across CANH and CANL.  With the indicated split termination, this idle voltage will be halfway between </a:t>
            </a:r>
            <a:r>
              <a:rPr lang="en-US" sz="1600" dirty="0"/>
              <a:t>VDD (positive supply) and VSS (ground</a:t>
            </a:r>
            <a:r>
              <a:rPr lang="en-US" sz="1600" dirty="0" smtClean="0"/>
              <a:t>).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The CAN dominant state occurs when one or more transceivers simultaneously close the </a:t>
            </a:r>
            <a:r>
              <a:rPr lang="en-US" sz="1600" dirty="0"/>
              <a:t>indicated transistor switches </a:t>
            </a:r>
            <a:r>
              <a:rPr lang="en-US" sz="1600" dirty="0" smtClean="0"/>
              <a:t>driving CANH and </a:t>
            </a:r>
            <a:r>
              <a:rPr lang="en-US" sz="1600" dirty="0"/>
              <a:t>CANL toward </a:t>
            </a:r>
            <a:r>
              <a:rPr lang="en-US" sz="1600" dirty="0" smtClean="0"/>
              <a:t>VDD </a:t>
            </a:r>
            <a:r>
              <a:rPr lang="en-US" sz="1600" dirty="0"/>
              <a:t>and </a:t>
            </a:r>
            <a:r>
              <a:rPr lang="en-US" sz="1600" dirty="0" smtClean="0"/>
              <a:t>VSS, respectively.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open collector transistor </a:t>
            </a:r>
            <a:r>
              <a:rPr lang="en-US" sz="1600" dirty="0" smtClean="0"/>
              <a:t>switch configuration is referred to as a </a:t>
            </a:r>
            <a:r>
              <a:rPr lang="en-US" sz="1600" b="1" dirty="0" smtClean="0"/>
              <a:t>“</a:t>
            </a:r>
            <a:r>
              <a:rPr lang="en-US" sz="1600" b="1" dirty="0"/>
              <a:t>wired </a:t>
            </a:r>
            <a:r>
              <a:rPr lang="en-US" sz="1600" b="1" dirty="0" smtClean="0"/>
              <a:t>or” </a:t>
            </a:r>
            <a:r>
              <a:rPr lang="en-US" sz="1600" dirty="0" smtClean="0"/>
              <a:t>since any node transmitting </a:t>
            </a:r>
            <a:r>
              <a:rPr lang="en-US" sz="1600" dirty="0"/>
              <a:t>a dominant bit </a:t>
            </a:r>
            <a:r>
              <a:rPr lang="en-US" sz="1600" dirty="0" smtClean="0"/>
              <a:t>always overrides a </a:t>
            </a:r>
            <a:r>
              <a:rPr lang="en-US" sz="1600" dirty="0"/>
              <a:t>recessive </a:t>
            </a:r>
            <a:r>
              <a:rPr lang="en-US" sz="1600" dirty="0" smtClean="0"/>
              <a:t>bit.  Since a </a:t>
            </a:r>
            <a:r>
              <a:rPr lang="en-US" sz="1600" dirty="0"/>
              <a:t>dominant </a:t>
            </a:r>
            <a:r>
              <a:rPr lang="en-US" sz="1600" dirty="0" smtClean="0"/>
              <a:t>bit represents a logic 0, this arrangement is </a:t>
            </a:r>
            <a:r>
              <a:rPr lang="en-US" sz="1600" dirty="0"/>
              <a:t>sometimes referred to as </a:t>
            </a:r>
            <a:r>
              <a:rPr lang="en-US" sz="1600" b="1" dirty="0" smtClean="0"/>
              <a:t>“wired and”  </a:t>
            </a:r>
            <a:r>
              <a:rPr lang="en-US" sz="1600" dirty="0" smtClean="0"/>
              <a:t>since bus a logic “1” state is achieved only if all nodes (node 1 </a:t>
            </a:r>
            <a:r>
              <a:rPr lang="en-US" sz="1600" b="1" dirty="0" smtClean="0"/>
              <a:t>AND</a:t>
            </a:r>
            <a:r>
              <a:rPr lang="en-US" sz="1600" dirty="0" smtClean="0"/>
              <a:t> node 2 </a:t>
            </a:r>
            <a:r>
              <a:rPr lang="en-US" sz="1600" b="1" dirty="0" smtClean="0"/>
              <a:t>AND</a:t>
            </a:r>
            <a:r>
              <a:rPr lang="en-US" sz="1600" dirty="0" smtClean="0"/>
              <a:t> node 3 …) signal logic “</a:t>
            </a:r>
            <a:r>
              <a:rPr lang="en-US" sz="1600" dirty="0"/>
              <a:t>1” </a:t>
            </a:r>
            <a:r>
              <a:rPr lang="en-US" sz="1600" dirty="0" smtClean="0"/>
              <a:t>recessive bits).</a:t>
            </a:r>
            <a:endParaRPr lang="en-US" sz="1600" dirty="0"/>
          </a:p>
        </p:txBody>
      </p:sp>
      <p:grpSp>
        <p:nvGrpSpPr>
          <p:cNvPr id="2063" name="Group 2062"/>
          <p:cNvGrpSpPr/>
          <p:nvPr/>
        </p:nvGrpSpPr>
        <p:grpSpPr>
          <a:xfrm>
            <a:off x="327593" y="805314"/>
            <a:ext cx="8488814" cy="2953587"/>
            <a:chOff x="381000" y="913665"/>
            <a:chExt cx="8488814" cy="2953587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00" y="913665"/>
              <a:ext cx="6562119" cy="2845236"/>
              <a:chOff x="793679" y="877411"/>
              <a:chExt cx="6562119" cy="2845236"/>
            </a:xfrm>
          </p:grpSpPr>
          <p:pic>
            <p:nvPicPr>
              <p:cNvPr id="1026" name="Picture 2" descr="I:\Cyber 4 Systems Brief\CAN simple transceive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300" y="906788"/>
                <a:ext cx="3581400" cy="2742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93679" y="1611128"/>
                <a:ext cx="1201996" cy="707886"/>
              </a:xfrm>
              <a:prstGeom prst="rect">
                <a:avLst/>
              </a:prstGeom>
              <a:noFill/>
              <a:ln w="12700">
                <a:solidFill>
                  <a:srgbClr val="006666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6666"/>
                    </a:solidFill>
                  </a:rPr>
                  <a:t>Micro-</a:t>
                </a:r>
              </a:p>
              <a:p>
                <a:pPr algn="ctr"/>
                <a:r>
                  <a:rPr lang="en-US" sz="2000" dirty="0" smtClean="0">
                    <a:solidFill>
                      <a:srgbClr val="006666"/>
                    </a:solidFill>
                  </a:rPr>
                  <a:t>controller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000250" y="1719713"/>
                <a:ext cx="400050" cy="0"/>
              </a:xfrm>
              <a:prstGeom prst="straightConnector1">
                <a:avLst/>
              </a:prstGeom>
              <a:ln w="19050">
                <a:solidFill>
                  <a:srgbClr val="0066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2000250" y="2302132"/>
                <a:ext cx="400050" cy="0"/>
              </a:xfrm>
              <a:prstGeom prst="straightConnector1">
                <a:avLst/>
              </a:prstGeom>
              <a:ln w="19050">
                <a:solidFill>
                  <a:srgbClr val="0066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945130" y="2900813"/>
                <a:ext cx="13914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Transceiver</a:t>
                </a:r>
                <a:endParaRPr lang="en-US" sz="20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826345" y="2169648"/>
                <a:ext cx="1527072" cy="1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825490" y="2503023"/>
                <a:ext cx="1530308" cy="36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650823" y="3014761"/>
                <a:ext cx="1695528" cy="707886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Additional</a:t>
                </a:r>
              </a:p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Transceivers …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Up-Down Arrow 44"/>
              <p:cNvSpPr/>
              <p:nvPr/>
            </p:nvSpPr>
            <p:spPr>
              <a:xfrm>
                <a:off x="6346186" y="2527123"/>
                <a:ext cx="304800" cy="457200"/>
              </a:xfrm>
              <a:prstGeom prst="upDownArrow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739640" y="1416822"/>
                <a:ext cx="400050" cy="388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747606" y="2820455"/>
                <a:ext cx="400050" cy="388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99911" y="877411"/>
                <a:ext cx="1203279" cy="70788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Transistor</a:t>
                </a:r>
              </a:p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Switches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5147657" y="1219200"/>
                <a:ext cx="567343" cy="2829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5088160" y="1238596"/>
                <a:ext cx="597745" cy="158945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flipH="1">
              <a:off x="7574033" y="1901102"/>
              <a:ext cx="5714" cy="944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533076" y="1994088"/>
              <a:ext cx="81914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33076" y="2451288"/>
              <a:ext cx="81914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6939082" y="1901102"/>
              <a:ext cx="655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937205" y="2537177"/>
              <a:ext cx="5714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362" y="2373834"/>
              <a:ext cx="377825" cy="1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Connector 42"/>
            <p:cNvCxnSpPr>
              <a:endCxn id="50" idx="0"/>
            </p:cNvCxnSpPr>
            <p:nvPr/>
          </p:nvCxnSpPr>
          <p:spPr>
            <a:xfrm>
              <a:off x="7965003" y="2374399"/>
              <a:ext cx="1184" cy="156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274" y="2585263"/>
              <a:ext cx="377825" cy="1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274" y="2530827"/>
              <a:ext cx="377825" cy="1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>
              <a:off x="7820571" y="2679199"/>
              <a:ext cx="291231" cy="133693"/>
              <a:chOff x="7848600" y="2835726"/>
              <a:chExt cx="291231" cy="13369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895573" y="2902573"/>
                <a:ext cx="1972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956115" y="2969419"/>
                <a:ext cx="76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48600" y="2835726"/>
                <a:ext cx="2912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>
              <a:off x="7966187" y="2589618"/>
              <a:ext cx="1184" cy="895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993330" y="1978552"/>
              <a:ext cx="529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60</a:t>
              </a:r>
              <a:r>
                <a:rPr lang="el-GR" sz="1600" dirty="0" smtClean="0"/>
                <a:t>Ω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91901" y="2434411"/>
              <a:ext cx="529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60</a:t>
              </a:r>
              <a:r>
                <a:rPr lang="el-GR" sz="1600" dirty="0" smtClean="0"/>
                <a:t>Ω</a:t>
              </a:r>
              <a:endParaRPr lang="en-US" sz="1600" dirty="0"/>
            </a:p>
          </p:txBody>
        </p:sp>
        <p:cxnSp>
          <p:nvCxnSpPr>
            <p:cNvPr id="2055" name="Straight Connector 2054"/>
            <p:cNvCxnSpPr/>
            <p:nvPr/>
          </p:nvCxnSpPr>
          <p:spPr>
            <a:xfrm flipH="1">
              <a:off x="6939082" y="1901102"/>
              <a:ext cx="6378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/>
            <p:cNvCxnSpPr/>
            <p:nvPr/>
          </p:nvCxnSpPr>
          <p:spPr>
            <a:xfrm flipH="1">
              <a:off x="6939082" y="2849343"/>
              <a:ext cx="6349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556827" y="1281929"/>
              <a:ext cx="131298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Split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Termination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Example</a:t>
              </a:r>
            </a:p>
            <a:p>
              <a:pPr algn="ctr"/>
              <a:endParaRPr lang="en-US" dirty="0" smtClean="0">
                <a:solidFill>
                  <a:srgbClr val="009999"/>
                </a:solidFill>
              </a:endParaRPr>
            </a:p>
            <a:p>
              <a:pPr algn="ctr"/>
              <a:endParaRPr lang="en-US" dirty="0">
                <a:solidFill>
                  <a:srgbClr val="009999"/>
                </a:solidFill>
              </a:endParaRPr>
            </a:p>
            <a:p>
              <a:pPr algn="ctr"/>
              <a:endParaRPr lang="en-US" dirty="0" smtClean="0">
                <a:solidFill>
                  <a:srgbClr val="009999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Capacitive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coupling 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to ground</a:t>
              </a:r>
              <a:endParaRPr lang="en-US" dirty="0">
                <a:solidFill>
                  <a:srgbClr val="009999"/>
                </a:solidFill>
              </a:endParaRPr>
            </a:p>
          </p:txBody>
        </p:sp>
      </p:grp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:\Lacie\ES485C\Cyber 4 Systems Brief\CAN ISO11898 Nominal Bus Level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9338"/>
            <a:ext cx="7543800" cy="55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Review: </a:t>
            </a:r>
            <a:r>
              <a:rPr lang="en-US" sz="3600" dirty="0" smtClean="0"/>
              <a:t>CAN ISO11898 </a:t>
            </a:r>
            <a:r>
              <a:rPr lang="en-US" sz="3600" dirty="0"/>
              <a:t>5V </a:t>
            </a:r>
            <a:r>
              <a:rPr lang="en-US" sz="3600" dirty="0" smtClean="0"/>
              <a:t>Nominal Bus Levels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4600" y="4038600"/>
            <a:ext cx="4114800" cy="0"/>
          </a:xfrm>
          <a:prstGeom prst="line">
            <a:avLst/>
          </a:prstGeom>
          <a:ln w="28575">
            <a:solidFill>
              <a:srgbClr val="00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67000" y="5960806"/>
            <a:ext cx="3962400" cy="0"/>
          </a:xfrm>
          <a:prstGeom prst="line">
            <a:avLst/>
          </a:prstGeom>
          <a:ln w="28575">
            <a:solidFill>
              <a:srgbClr val="00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881093"/>
            <a:ext cx="592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Assuming Split Termination </a:t>
            </a:r>
            <a:r>
              <a:rPr lang="en-US" sz="2000" dirty="0" smtClean="0">
                <a:sym typeface="Symbol"/>
              </a:rPr>
              <a:t> Recessive voltage ≈ 2.5V</a:t>
            </a:r>
            <a:endParaRPr lang="en-US" sz="20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CAN Sample Signaling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0" b="39453"/>
          <a:stretch/>
        </p:blipFill>
        <p:spPr bwMode="auto">
          <a:xfrm>
            <a:off x="304800" y="15240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2025134"/>
            <a:ext cx="283994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Dominant bus state = logic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4724400"/>
            <a:ext cx="2808526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Recessive bus state = logic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37726" y="3581400"/>
            <a:ext cx="544274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0" y="2209800"/>
            <a:ext cx="48053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259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Review:</a:t>
            </a:r>
            <a:r>
              <a:rPr lang="en-US" dirty="0" smtClean="0"/>
              <a:t> </a:t>
            </a:r>
            <a:r>
              <a:rPr lang="en-US" b="1" dirty="0" smtClean="0"/>
              <a:t>“Wired OR”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1787" y="4953000"/>
            <a:ext cx="8448299" cy="1354217"/>
          </a:xfrm>
          <a:prstGeom prst="rect">
            <a:avLst/>
          </a:prstGeom>
          <a:solidFill>
            <a:srgbClr val="CCECF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smtClean="0"/>
              <a:t>Closing Node A switch </a:t>
            </a:r>
            <a:r>
              <a:rPr lang="en-US" sz="2400" b="1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closing Node B switch turns on the light.</a:t>
            </a:r>
          </a:p>
          <a:p>
            <a:pPr algn="ctr"/>
            <a:r>
              <a:rPr lang="en-US" sz="2400" dirty="0" smtClean="0"/>
              <a:t>Conversely, the light is off unless </a:t>
            </a:r>
            <a:r>
              <a:rPr lang="en-US" sz="2400" dirty="0"/>
              <a:t>Node A </a:t>
            </a:r>
            <a:r>
              <a:rPr lang="en-US" sz="2400" dirty="0" smtClean="0"/>
              <a:t>switch is open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2400" dirty="0" smtClean="0"/>
              <a:t>Node B switch is also open. </a:t>
            </a:r>
            <a:endParaRPr lang="en-US" sz="2400" dirty="0"/>
          </a:p>
        </p:txBody>
      </p:sp>
      <p:pic>
        <p:nvPicPr>
          <p:cNvPr id="4099" name="Picture 3" descr="L:\Lacie\ES485C\Cyber 4 Systems Brief\wired 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784975" cy="36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Review:</a:t>
            </a:r>
            <a:r>
              <a:rPr lang="en-US" dirty="0" smtClean="0"/>
              <a:t> CAN Arbitration Animation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827" y="5752321"/>
            <a:ext cx="8305479" cy="461665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Mouse over  graphic to control animated bus arbitration example</a:t>
            </a: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9</a:t>
            </a:fld>
            <a:endParaRPr lang="en-US"/>
          </a:p>
        </p:txBody>
      </p:sp>
      <p:pic>
        <p:nvPicPr>
          <p:cNvPr id="8" name="CANarbitr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8536" y="1676400"/>
            <a:ext cx="6540063" cy="3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1162</Words>
  <Application>Microsoft Office PowerPoint</Application>
  <PresentationFormat>On-screen Show (4:3)</PresentationFormat>
  <Paragraphs>162</Paragraphs>
  <Slides>23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Intro to  Controller Area Networks (CAN)</vt:lpstr>
      <vt:lpstr>Review: CAN is the “Nervous System” of Many Complex Systems</vt:lpstr>
      <vt:lpstr>Review: CAN &amp; International Standards Organization (ISO) Open Systems Interconnect (OSI) Reference Model</vt:lpstr>
      <vt:lpstr>In Future Classes We’ll Introduce The CANopen Application</vt:lpstr>
      <vt:lpstr>Review: CAN Differential Bus Interface Transceivers </vt:lpstr>
      <vt:lpstr>Review: CAN ISO11898 5V Nominal Bus Levels</vt:lpstr>
      <vt:lpstr>Example CAN Sample Signaling</vt:lpstr>
      <vt:lpstr>Review: “Wired OR”</vt:lpstr>
      <vt:lpstr>Review: CAN Arbitration Animation</vt:lpstr>
      <vt:lpstr>CAN Bit Synchronization, Timing &amp; Propagation Delay</vt:lpstr>
      <vt:lpstr>CAN Bit Rate Versus Bus Length</vt:lpstr>
      <vt:lpstr>CAN Synchronization Via Bit Stuffing</vt:lpstr>
      <vt:lpstr>PowerPoint Presentation</vt:lpstr>
      <vt:lpstr>MicroMod TPDO 2 Transmit on Analog In Change of State Message (40 μS / Division):</vt:lpstr>
      <vt:lpstr>MicroMod Heartbeat, Note ACK bit transmitted by Receiving Node (40 μS / Division):</vt:lpstr>
      <vt:lpstr>PCAN-Diag Hand Held Diagnostic Scope (40 μS / Div.)</vt:lpstr>
      <vt:lpstr>MicroMod Heartbeat, with ACK bit (40 μS / Div.)</vt:lpstr>
      <vt:lpstr>Five Types of CAN Error Checking</vt:lpstr>
      <vt:lpstr>CAN Cyclic Redundancy Check</vt:lpstr>
      <vt:lpstr>CAN Example Physical Network Layout</vt:lpstr>
      <vt:lpstr>Typical Differential CAN Cabling</vt:lpstr>
      <vt:lpstr>CAN Typical Physical Layer Connector</vt:lpstr>
      <vt:lpstr>Characteristic Impedance of CAN Twisted Cable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Ed Zivi</cp:lastModifiedBy>
  <cp:revision>121</cp:revision>
  <dcterms:created xsi:type="dcterms:W3CDTF">2013-03-21T16:49:37Z</dcterms:created>
  <dcterms:modified xsi:type="dcterms:W3CDTF">2015-04-15T18:43:04Z</dcterms:modified>
</cp:coreProperties>
</file>