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0" r:id="rId3"/>
    <p:sldId id="288" r:id="rId4"/>
    <p:sldId id="295" r:id="rId5"/>
    <p:sldId id="280" r:id="rId6"/>
    <p:sldId id="268" r:id="rId7"/>
    <p:sldId id="297" r:id="rId8"/>
    <p:sldId id="269" r:id="rId9"/>
    <p:sldId id="285" r:id="rId10"/>
    <p:sldId id="258" r:id="rId11"/>
    <p:sldId id="279" r:id="rId12"/>
    <p:sldId id="283" r:id="rId13"/>
    <p:sldId id="275" r:id="rId14"/>
    <p:sldId id="282" r:id="rId15"/>
    <p:sldId id="290" r:id="rId16"/>
    <p:sldId id="284" r:id="rId17"/>
    <p:sldId id="296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  <a:srgbClr val="CCECFF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9623" autoAdjust="0"/>
  </p:normalViewPr>
  <p:slideViewPr>
    <p:cSldViewPr>
      <p:cViewPr varScale="1">
        <p:scale>
          <a:sx n="94" d="100"/>
          <a:sy n="94" d="100"/>
        </p:scale>
        <p:origin x="-63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E. Zivi April 1, 2015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Intro to CAN part 1 of 2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BEB982B-9492-4877-B0DB-1F94E0AAB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6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E. Zivi April 1, 2015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Intro to CAN part 1 of 2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BEB982B-9492-4877-B0DB-1F94E0AAB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E. Zivi April 1, 2015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Intro to CAN part 1 of 2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BEB982B-9492-4877-B0DB-1F94E0AAB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E. Zivi April 1, 2015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Intro to CAN part 1 of 2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BEB982B-9492-4877-B0DB-1F94E0AAB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E. Zivi April 1, 2015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Intro to CAN part 1 of 2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BEB982B-9492-4877-B0DB-1F94E0AAB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0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E. Zivi April 1,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Intro to CAN part 1 of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BEB982B-9492-4877-B0DB-1F94E0AAB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0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vaser.com/can-protocol-tutorial/" TargetMode="External"/><Relationship Id="rId7" Type="http://schemas.openxmlformats.org/officeDocument/2006/relationships/hyperlink" Target="http://electrosofts.com/can/index.html" TargetMode="External"/><Relationship Id="rId2" Type="http://schemas.openxmlformats.org/officeDocument/2006/relationships/hyperlink" Target="http://www.kvaser.com/en/about-can/the-can-protoco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anopensolutions.com/english/about_canopen/about_canopen.shtml" TargetMode="External"/><Relationship Id="rId5" Type="http://schemas.openxmlformats.org/officeDocument/2006/relationships/hyperlink" Target="http://www.computer-solutions.co.uk/download/Peak/CAN-Tutorial.pdf" TargetMode="External"/><Relationship Id="rId4" Type="http://schemas.openxmlformats.org/officeDocument/2006/relationships/hyperlink" Target="http://www.can-cia.org/index.php?id=systemdesign-can-physicallay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 smtClean="0"/>
              <a:t>Intro to </a:t>
            </a:r>
            <a:br>
              <a:rPr lang="en-US" dirty="0" smtClean="0"/>
            </a:br>
            <a:r>
              <a:rPr lang="en-US" dirty="0" smtClean="0"/>
              <a:t>Controller Area Networks (CAN)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793051"/>
            <a:ext cx="7696200" cy="2895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Part </a:t>
            </a:r>
            <a:r>
              <a:rPr lang="en-US" sz="2800" dirty="0" smtClean="0">
                <a:solidFill>
                  <a:srgbClr val="C00000"/>
                </a:solidFill>
              </a:rPr>
              <a:t>1 </a:t>
            </a:r>
            <a:r>
              <a:rPr lang="en-US" sz="2800" dirty="0">
                <a:solidFill>
                  <a:srgbClr val="C00000"/>
                </a:solidFill>
              </a:rPr>
              <a:t>of 2, E. Zivi, April 1, 2015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303" y="2438400"/>
            <a:ext cx="868564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 CAN Physical Layer Discussion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Microchip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Application Note AN00228a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Controller Area Network (CAN) Implementation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Analog Devices Application Note AN-1123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Controller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CANPRES Version 2.0 ,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Siemens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Microelectronics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, Inc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fr-FR" sz="1600" dirty="0" err="1" smtClean="0">
                <a:latin typeface="Times New Roman" pitchFamily="18" charset="0"/>
                <a:cs typeface="Times New Roman" pitchFamily="18" charset="0"/>
              </a:rPr>
              <a:t>October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, 1998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www.kvaser.com/en/about-can/the-can-protocol.html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  <a:hlinkClick r:id="rId3"/>
              </a:rPr>
              <a:t>http://www.kvaser.com/can-protocol-tutorial/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CAN physical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layer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4"/>
              </a:rPr>
              <a:t>http://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4"/>
              </a:rPr>
              <a:t>www.can-cia.org/index.php?id=systemdesign-can-physicallayer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Controller Area Network Physical Layer Requirements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TI SLLA270–January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2008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Tutorial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5"/>
              </a:rPr>
              <a:t>://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5"/>
              </a:rPr>
              <a:t>www.computer-solutions.co.uk/download/Peak/CAN-Tutorial.pdf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CANopen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                                                                                                                     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ref: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http://www.canopensolutions.com/english/about_canopen/about_canopen.shtml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i="1" u="sng" dirty="0" smtClean="0">
                <a:latin typeface="Times New Roman" pitchFamily="18" charset="0"/>
                <a:cs typeface="Times New Roman" pitchFamily="18" charset="0"/>
              </a:rPr>
              <a:t>Embedded </a:t>
            </a:r>
            <a:r>
              <a:rPr lang="en-US" sz="1600" i="1" u="sng" dirty="0">
                <a:latin typeface="Times New Roman" pitchFamily="18" charset="0"/>
                <a:cs typeface="Times New Roman" pitchFamily="18" charset="0"/>
              </a:rPr>
              <a:t>Networking with CAN and </a:t>
            </a:r>
            <a:r>
              <a:rPr lang="en-US" sz="1600" i="1" u="sng" dirty="0" err="1" smtClean="0">
                <a:latin typeface="Times New Roman" pitchFamily="18" charset="0"/>
                <a:cs typeface="Times New Roman" pitchFamily="18" charset="0"/>
              </a:rPr>
              <a:t>CANopen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by Pfeiffer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Ayre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Keydel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n-US" sz="1600" i="1" u="sng" dirty="0">
                <a:latin typeface="Times New Roman" pitchFamily="18" charset="0"/>
                <a:cs typeface="Times New Roman" pitchFamily="18" charset="0"/>
              </a:rPr>
              <a:t>CAN open Implementation</a:t>
            </a:r>
            <a:r>
              <a:rPr lang="en-US" sz="1600" i="1" u="sng" dirty="0" smtClean="0">
                <a:latin typeface="Times New Roman" pitchFamily="18" charset="0"/>
                <a:cs typeface="Times New Roman" pitchFamily="18" charset="0"/>
              </a:rPr>
              <a:t>: Applications </a:t>
            </a:r>
            <a:r>
              <a:rPr lang="en-US" sz="1600" i="1" u="sng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600" i="1" u="sng" dirty="0" smtClean="0">
                <a:latin typeface="Times New Roman" pitchFamily="18" charset="0"/>
                <a:cs typeface="Times New Roman" pitchFamily="18" charset="0"/>
              </a:rPr>
              <a:t>Industrial Networks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by Farsi and Barbosa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CS4700/CS5700 Fundamentals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of Computer Networks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Alan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Mislove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Northeastern University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Controller Area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Networks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hlinkClick r:id="rId7"/>
              </a:rPr>
              <a:t>http://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hlinkClick r:id="rId7"/>
              </a:rPr>
              <a:t>electrosofts.com/can/index.html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 startAt="9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7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Typical High-Speed Physical Layer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810000"/>
            <a:ext cx="44242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CAN uses differential signaling to improve signal to noise ratio.  Termination resistors reduce signal reflection.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Idle bus state is </a:t>
            </a:r>
            <a:r>
              <a:rPr lang="en-US" b="1" dirty="0" smtClean="0"/>
              <a:t>Recessive</a:t>
            </a:r>
            <a:r>
              <a:rPr lang="en-US" dirty="0" smtClean="0"/>
              <a:t> with no applied differential signal: V</a:t>
            </a:r>
            <a:r>
              <a:rPr lang="en-US" baseline="-25000" dirty="0" smtClean="0"/>
              <a:t>CAN_H</a:t>
            </a:r>
            <a:r>
              <a:rPr lang="en-US" dirty="0" smtClean="0"/>
              <a:t> </a:t>
            </a:r>
            <a:r>
              <a:rPr lang="en-US" sz="2000" dirty="0" smtClean="0"/>
              <a:t>≈</a:t>
            </a:r>
            <a:r>
              <a:rPr lang="en-US" dirty="0" smtClean="0"/>
              <a:t> V</a:t>
            </a:r>
            <a:r>
              <a:rPr lang="en-US" baseline="-25000" dirty="0" smtClean="0"/>
              <a:t>CAN_L</a:t>
            </a:r>
            <a:endParaRPr lang="en-US" b="1" dirty="0" smtClean="0"/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/>
              <a:t>Dominant </a:t>
            </a:r>
            <a:r>
              <a:rPr lang="en-US" dirty="0" smtClean="0"/>
              <a:t>state occurs when one or more nodes drive the bus state to: V</a:t>
            </a:r>
            <a:r>
              <a:rPr lang="en-US" baseline="-25000" dirty="0" smtClean="0"/>
              <a:t>DIFF</a:t>
            </a:r>
            <a:endParaRPr lang="en-US" dirty="0"/>
          </a:p>
        </p:txBody>
      </p:sp>
      <p:pic>
        <p:nvPicPr>
          <p:cNvPr id="1026" name="Picture 2" descr="L:\Lacie\ES485C\Cyber 4 Systems Brief\CAN differential 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34" y="1012419"/>
            <a:ext cx="7888287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78" y="3613666"/>
            <a:ext cx="3859643" cy="301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CAN Differential Bus Interface Transceivers 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327593" y="3810000"/>
            <a:ext cx="8488813" cy="2462213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/>
              <a:t>The CAN idle state presents a recessive state, signaled by a small differential voltage across CANH and CANL.  With the indicated split termination, this idle voltage will be halfway between </a:t>
            </a:r>
            <a:r>
              <a:rPr lang="en-US" sz="1600" dirty="0"/>
              <a:t>VDD (positive supply) and VSS (ground</a:t>
            </a:r>
            <a:r>
              <a:rPr lang="en-US" sz="1600" dirty="0" smtClean="0"/>
              <a:t>).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/>
              <a:t>The CAN dominant state occurs when one or more transceivers simultaneously close the </a:t>
            </a:r>
            <a:r>
              <a:rPr lang="en-US" sz="1600" dirty="0"/>
              <a:t>indicated transistor switches </a:t>
            </a:r>
            <a:r>
              <a:rPr lang="en-US" sz="1600" dirty="0" smtClean="0"/>
              <a:t>driving CANH and </a:t>
            </a:r>
            <a:r>
              <a:rPr lang="en-US" sz="1600" dirty="0"/>
              <a:t>CANL toward </a:t>
            </a:r>
            <a:r>
              <a:rPr lang="en-US" sz="1600" dirty="0" smtClean="0"/>
              <a:t>VDD </a:t>
            </a:r>
            <a:r>
              <a:rPr lang="en-US" sz="1600" dirty="0"/>
              <a:t>and </a:t>
            </a:r>
            <a:r>
              <a:rPr lang="en-US" sz="1600" dirty="0" smtClean="0"/>
              <a:t>VSS, respectively. 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600" dirty="0" smtClean="0"/>
              <a:t>This </a:t>
            </a:r>
            <a:r>
              <a:rPr lang="en-US" sz="1600" dirty="0"/>
              <a:t>open collector transistor </a:t>
            </a:r>
            <a:r>
              <a:rPr lang="en-US" sz="1600" dirty="0" smtClean="0"/>
              <a:t>switch configuration is referred to as a </a:t>
            </a:r>
            <a:r>
              <a:rPr lang="en-US" sz="1600" b="1" dirty="0" smtClean="0"/>
              <a:t>“</a:t>
            </a:r>
            <a:r>
              <a:rPr lang="en-US" sz="1600" b="1" dirty="0"/>
              <a:t>wired </a:t>
            </a:r>
            <a:r>
              <a:rPr lang="en-US" sz="1600" b="1" dirty="0" smtClean="0"/>
              <a:t>or” </a:t>
            </a:r>
            <a:r>
              <a:rPr lang="en-US" sz="1600" dirty="0" smtClean="0"/>
              <a:t>since any node transmitting </a:t>
            </a:r>
            <a:r>
              <a:rPr lang="en-US" sz="1600" dirty="0"/>
              <a:t>a dominant bit </a:t>
            </a:r>
            <a:r>
              <a:rPr lang="en-US" sz="1600" dirty="0" smtClean="0"/>
              <a:t>always overrides a </a:t>
            </a:r>
            <a:r>
              <a:rPr lang="en-US" sz="1600" dirty="0"/>
              <a:t>recessive </a:t>
            </a:r>
            <a:r>
              <a:rPr lang="en-US" sz="1600" dirty="0" smtClean="0"/>
              <a:t>bit.  Since a </a:t>
            </a:r>
            <a:r>
              <a:rPr lang="en-US" sz="1600" dirty="0"/>
              <a:t>dominant </a:t>
            </a:r>
            <a:r>
              <a:rPr lang="en-US" sz="1600" dirty="0" smtClean="0"/>
              <a:t>bit represents a logic 0, this arrangement is </a:t>
            </a:r>
            <a:r>
              <a:rPr lang="en-US" sz="1600" dirty="0"/>
              <a:t>sometimes referred to as </a:t>
            </a:r>
            <a:r>
              <a:rPr lang="en-US" sz="1600" b="1" dirty="0" smtClean="0"/>
              <a:t>“wired and”  </a:t>
            </a:r>
            <a:r>
              <a:rPr lang="en-US" sz="1600" dirty="0" smtClean="0"/>
              <a:t>since bus a logic “1” state is achieved only if all nodes (node 1 </a:t>
            </a:r>
            <a:r>
              <a:rPr lang="en-US" sz="1600" b="1" dirty="0" smtClean="0"/>
              <a:t>AND</a:t>
            </a:r>
            <a:r>
              <a:rPr lang="en-US" sz="1600" dirty="0" smtClean="0"/>
              <a:t> node 2 </a:t>
            </a:r>
            <a:r>
              <a:rPr lang="en-US" sz="1600" b="1" dirty="0" smtClean="0"/>
              <a:t>AND</a:t>
            </a:r>
            <a:r>
              <a:rPr lang="en-US" sz="1600" dirty="0" smtClean="0"/>
              <a:t> node 3 …) signal logic “</a:t>
            </a:r>
            <a:r>
              <a:rPr lang="en-US" sz="1600" dirty="0"/>
              <a:t>1” </a:t>
            </a:r>
            <a:r>
              <a:rPr lang="en-US" sz="1600" dirty="0" smtClean="0"/>
              <a:t>recessive bits).</a:t>
            </a:r>
            <a:endParaRPr lang="en-US" sz="1600" dirty="0"/>
          </a:p>
        </p:txBody>
      </p:sp>
      <p:grpSp>
        <p:nvGrpSpPr>
          <p:cNvPr id="2063" name="Group 2062"/>
          <p:cNvGrpSpPr/>
          <p:nvPr/>
        </p:nvGrpSpPr>
        <p:grpSpPr>
          <a:xfrm>
            <a:off x="327593" y="805314"/>
            <a:ext cx="8488814" cy="2953587"/>
            <a:chOff x="381000" y="913665"/>
            <a:chExt cx="8488814" cy="2953587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00" y="913665"/>
              <a:ext cx="6562119" cy="2845236"/>
              <a:chOff x="793679" y="877411"/>
              <a:chExt cx="6562119" cy="2845236"/>
            </a:xfrm>
          </p:grpSpPr>
          <p:pic>
            <p:nvPicPr>
              <p:cNvPr id="1026" name="Picture 2" descr="I:\Cyber 4 Systems Brief\CAN simple transceiver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0300" y="906788"/>
                <a:ext cx="3581400" cy="27421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93679" y="1611128"/>
                <a:ext cx="1201996" cy="707886"/>
              </a:xfrm>
              <a:prstGeom prst="rect">
                <a:avLst/>
              </a:prstGeom>
              <a:noFill/>
              <a:ln w="12700">
                <a:solidFill>
                  <a:srgbClr val="006666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6666"/>
                    </a:solidFill>
                  </a:rPr>
                  <a:t>Micro-</a:t>
                </a:r>
              </a:p>
              <a:p>
                <a:pPr algn="ctr"/>
                <a:r>
                  <a:rPr lang="en-US" sz="2000" dirty="0" smtClean="0">
                    <a:solidFill>
                      <a:srgbClr val="006666"/>
                    </a:solidFill>
                  </a:rPr>
                  <a:t>controller</a:t>
                </a:r>
                <a:endParaRPr lang="en-US" sz="2000" dirty="0">
                  <a:solidFill>
                    <a:srgbClr val="006666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2000250" y="1719713"/>
                <a:ext cx="400050" cy="0"/>
              </a:xfrm>
              <a:prstGeom prst="straightConnector1">
                <a:avLst/>
              </a:prstGeom>
              <a:ln w="19050">
                <a:solidFill>
                  <a:srgbClr val="0066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>
                <a:off x="2000250" y="2302132"/>
                <a:ext cx="400050" cy="0"/>
              </a:xfrm>
              <a:prstGeom prst="straightConnector1">
                <a:avLst/>
              </a:prstGeom>
              <a:ln w="19050">
                <a:solidFill>
                  <a:srgbClr val="0066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945130" y="2900813"/>
                <a:ext cx="13914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Transceiver</a:t>
                </a:r>
                <a:endParaRPr lang="en-US" sz="2000" b="1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826345" y="2169648"/>
                <a:ext cx="1527072" cy="12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825490" y="2503023"/>
                <a:ext cx="1530308" cy="36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650823" y="3014761"/>
                <a:ext cx="1695528" cy="707886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002060"/>
                    </a:solidFill>
                  </a:rPr>
                  <a:t>Additional</a:t>
                </a:r>
              </a:p>
              <a:p>
                <a:pPr algn="ctr"/>
                <a:r>
                  <a:rPr lang="en-US" sz="2000" dirty="0" smtClean="0">
                    <a:solidFill>
                      <a:srgbClr val="002060"/>
                    </a:solidFill>
                  </a:rPr>
                  <a:t>Transceivers …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Up-Down Arrow 44"/>
              <p:cNvSpPr/>
              <p:nvPr/>
            </p:nvSpPr>
            <p:spPr>
              <a:xfrm>
                <a:off x="6346186" y="2527123"/>
                <a:ext cx="304800" cy="457200"/>
              </a:xfrm>
              <a:prstGeom prst="upDownArrow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739640" y="1416822"/>
                <a:ext cx="400050" cy="388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747606" y="2820455"/>
                <a:ext cx="400050" cy="38861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99911" y="877411"/>
                <a:ext cx="1203279" cy="70788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Transistor</a:t>
                </a:r>
              </a:p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Switches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>
                <a:off x="5147657" y="1219200"/>
                <a:ext cx="567343" cy="2829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5088160" y="1238596"/>
                <a:ext cx="597745" cy="158945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 flipH="1">
              <a:off x="7574033" y="1901102"/>
              <a:ext cx="5714" cy="944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533076" y="1994088"/>
              <a:ext cx="81914" cy="30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533076" y="2451288"/>
              <a:ext cx="81914" cy="30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6939082" y="1901102"/>
              <a:ext cx="6550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937205" y="2537177"/>
              <a:ext cx="5714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362" y="2373834"/>
              <a:ext cx="377825" cy="1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Connector 42"/>
            <p:cNvCxnSpPr>
              <a:endCxn id="50" idx="0"/>
            </p:cNvCxnSpPr>
            <p:nvPr/>
          </p:nvCxnSpPr>
          <p:spPr>
            <a:xfrm>
              <a:off x="7965003" y="2374399"/>
              <a:ext cx="1184" cy="1564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274" y="2585263"/>
              <a:ext cx="377825" cy="1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274" y="2530827"/>
              <a:ext cx="377825" cy="12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9" name="Group 28"/>
            <p:cNvGrpSpPr/>
            <p:nvPr/>
          </p:nvGrpSpPr>
          <p:grpSpPr>
            <a:xfrm>
              <a:off x="7820571" y="2679199"/>
              <a:ext cx="291231" cy="133693"/>
              <a:chOff x="7848600" y="2835726"/>
              <a:chExt cx="291231" cy="133693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7895573" y="2902573"/>
                <a:ext cx="19728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956115" y="2969419"/>
                <a:ext cx="76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848600" y="2835726"/>
                <a:ext cx="29123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>
              <a:off x="7966187" y="2589618"/>
              <a:ext cx="1184" cy="895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993330" y="1978552"/>
              <a:ext cx="529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60</a:t>
              </a:r>
              <a:r>
                <a:rPr lang="el-GR" sz="1600" dirty="0" smtClean="0"/>
                <a:t>Ω</a:t>
              </a:r>
              <a:endParaRPr lang="en-US" sz="16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91901" y="2434411"/>
              <a:ext cx="529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60</a:t>
              </a:r>
              <a:r>
                <a:rPr lang="el-GR" sz="1600" dirty="0" smtClean="0"/>
                <a:t>Ω</a:t>
              </a:r>
              <a:endParaRPr lang="en-US" sz="1600" dirty="0"/>
            </a:p>
          </p:txBody>
        </p:sp>
        <p:cxnSp>
          <p:nvCxnSpPr>
            <p:cNvPr id="2055" name="Straight Connector 2054"/>
            <p:cNvCxnSpPr/>
            <p:nvPr/>
          </p:nvCxnSpPr>
          <p:spPr>
            <a:xfrm flipH="1">
              <a:off x="6939082" y="1901102"/>
              <a:ext cx="63780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Connector 2056"/>
            <p:cNvCxnSpPr/>
            <p:nvPr/>
          </p:nvCxnSpPr>
          <p:spPr>
            <a:xfrm flipH="1">
              <a:off x="6939082" y="2849343"/>
              <a:ext cx="6349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0" name="TextBox 2059"/>
            <p:cNvSpPr txBox="1"/>
            <p:nvPr/>
          </p:nvSpPr>
          <p:spPr>
            <a:xfrm>
              <a:off x="7556827" y="1281929"/>
              <a:ext cx="131298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Split</a:t>
              </a:r>
            </a:p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Termination</a:t>
              </a:r>
            </a:p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Example</a:t>
              </a:r>
            </a:p>
            <a:p>
              <a:pPr algn="ctr"/>
              <a:endParaRPr lang="en-US" dirty="0" smtClean="0">
                <a:solidFill>
                  <a:srgbClr val="009999"/>
                </a:solidFill>
              </a:endParaRPr>
            </a:p>
            <a:p>
              <a:pPr algn="ctr"/>
              <a:endParaRPr lang="en-US" dirty="0">
                <a:solidFill>
                  <a:srgbClr val="009999"/>
                </a:solidFill>
              </a:endParaRPr>
            </a:p>
            <a:p>
              <a:pPr algn="ctr"/>
              <a:endParaRPr lang="en-US" dirty="0" smtClean="0">
                <a:solidFill>
                  <a:srgbClr val="009999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Capacitive</a:t>
              </a:r>
            </a:p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coupling </a:t>
              </a:r>
            </a:p>
            <a:p>
              <a:pPr algn="ctr"/>
              <a:r>
                <a:rPr lang="en-US" dirty="0" smtClean="0">
                  <a:solidFill>
                    <a:srgbClr val="009999"/>
                  </a:solidFill>
                </a:rPr>
                <a:t>to ground</a:t>
              </a:r>
              <a:endParaRPr lang="en-US" dirty="0">
                <a:solidFill>
                  <a:srgbClr val="009999"/>
                </a:solidFill>
              </a:endParaRPr>
            </a:p>
          </p:txBody>
        </p:sp>
      </p:grpSp>
      <p:sp>
        <p:nvSpPr>
          <p:cNvPr id="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259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of a </a:t>
            </a:r>
            <a:r>
              <a:rPr lang="en-US" b="1" dirty="0" smtClean="0"/>
              <a:t>“Wired OR”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1787" y="4953000"/>
            <a:ext cx="8448299" cy="1354217"/>
          </a:xfrm>
          <a:prstGeom prst="rect">
            <a:avLst/>
          </a:prstGeom>
          <a:solidFill>
            <a:srgbClr val="CCECFF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smtClean="0"/>
              <a:t>Closing Node A switch </a:t>
            </a:r>
            <a:r>
              <a:rPr lang="en-US" sz="2400" b="1" dirty="0" smtClean="0">
                <a:solidFill>
                  <a:srgbClr val="FF0000"/>
                </a:solidFill>
              </a:rPr>
              <a:t>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closing Node B switch turns on the light.</a:t>
            </a:r>
          </a:p>
          <a:p>
            <a:pPr algn="ctr"/>
            <a:r>
              <a:rPr lang="en-US" sz="2400" dirty="0" smtClean="0"/>
              <a:t>Conversely, the light is off unless </a:t>
            </a:r>
            <a:r>
              <a:rPr lang="en-US" sz="2400" dirty="0"/>
              <a:t>Node A </a:t>
            </a:r>
            <a:r>
              <a:rPr lang="en-US" sz="2400" dirty="0" smtClean="0"/>
              <a:t>switch is open </a:t>
            </a:r>
            <a:r>
              <a:rPr lang="en-US" sz="2400" b="1" dirty="0" smtClean="0">
                <a:solidFill>
                  <a:srgbClr val="FF0000"/>
                </a:solidFill>
              </a:rPr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</a:p>
          <a:p>
            <a:pPr algn="ctr"/>
            <a:r>
              <a:rPr lang="en-US" sz="2400" dirty="0" smtClean="0"/>
              <a:t>Node B switch is also open. </a:t>
            </a:r>
            <a:endParaRPr lang="en-US" sz="2400" dirty="0"/>
          </a:p>
        </p:txBody>
      </p:sp>
      <p:pic>
        <p:nvPicPr>
          <p:cNvPr id="4099" name="Picture 3" descr="L:\Lacie\ES485C\Cyber 4 Systems Brief\wired 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784975" cy="368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CAN Sample Signaling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0" b="39453"/>
          <a:stretch/>
        </p:blipFill>
        <p:spPr bwMode="auto">
          <a:xfrm>
            <a:off x="304800" y="1524000"/>
            <a:ext cx="8610600" cy="4114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2025134"/>
            <a:ext cx="2839945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Dominant bus state = logic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4724400"/>
            <a:ext cx="2808526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Recessive bus state = logic 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837726" y="3581400"/>
            <a:ext cx="544274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57600" y="2209800"/>
            <a:ext cx="480532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CAN Logic &amp;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525963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/>
              <a:t>CAN 2.0A messages begin with an 11-bit message ID which identifies the message type and also establishes the message priority.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/>
              <a:t>As with many computer interfaces, the CAN transceivers invert the microcontroller signal.  Thus, the </a:t>
            </a:r>
            <a:r>
              <a:rPr lang="en-US" sz="2000" b="1" dirty="0" smtClean="0"/>
              <a:t>dominant</a:t>
            </a:r>
            <a:r>
              <a:rPr lang="en-US" sz="2000" dirty="0" smtClean="0"/>
              <a:t> bus state occurs when a </a:t>
            </a:r>
            <a:r>
              <a:rPr lang="en-US" sz="2000" b="1" dirty="0" smtClean="0"/>
              <a:t>logic “0”</a:t>
            </a:r>
            <a:r>
              <a:rPr lang="en-US" sz="2000" dirty="0" smtClean="0"/>
              <a:t> is transmitted and the </a:t>
            </a:r>
            <a:r>
              <a:rPr lang="en-US" sz="2000" b="1" dirty="0" smtClean="0"/>
              <a:t>recessive</a:t>
            </a:r>
            <a:r>
              <a:rPr lang="en-US" sz="2000" dirty="0" smtClean="0"/>
              <a:t> state occurs when a </a:t>
            </a:r>
            <a:r>
              <a:rPr lang="en-US" sz="2000" b="1" dirty="0" smtClean="0"/>
              <a:t>logic “1” </a:t>
            </a:r>
            <a:r>
              <a:rPr lang="en-US" sz="2000" dirty="0" smtClean="0"/>
              <a:t>is transmitted.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/>
              <a:t>CAN uses the message ID to perform bus access arbitration between nodes.  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/>
              <a:t>Each node waits for an idle bus state then begins to transmit its message ID.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/>
              <a:t>Each node also listens to the bus to see if the bus state match its transmission.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/>
              <a:t>If a node detects a dominant bus state while transmitting a recessive message ID bit (logic “1”), it drops out of the current arbitration round and will try again the next time the bus is idle</a:t>
            </a:r>
            <a:endParaRPr lang="en-US" sz="2200" dirty="0" smtClean="0"/>
          </a:p>
          <a:p>
            <a:pPr marL="514350" indent="-51435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766315"/>
            <a:ext cx="8230715" cy="461665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Coming up: CANarbitration.gif animated bus arbitration example</a:t>
            </a:r>
            <a:endParaRPr lang="en-US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497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/>
              <a:t>7-bit </a:t>
            </a:r>
            <a:r>
              <a:rPr lang="en-US" sz="3600" dirty="0" err="1"/>
              <a:t>CANopen</a:t>
            </a:r>
            <a:r>
              <a:rPr lang="en-US" sz="3600" dirty="0"/>
              <a:t> Node ID </a:t>
            </a:r>
            <a:r>
              <a:rPr lang="en-US" sz="3600" dirty="0" smtClean="0"/>
              <a:t>Arbitration Example </a:t>
            </a:r>
            <a:endParaRPr lang="en-US" sz="3600" dirty="0"/>
          </a:p>
        </p:txBody>
      </p:sp>
      <p:pic>
        <p:nvPicPr>
          <p:cNvPr id="10242" name="Picture 2" descr="L:\Lacie\ES485C\Cyber 4 Systems Brief\arbitration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451725" cy="514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5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CAN Arbitration Animation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827" y="5752321"/>
            <a:ext cx="8305479" cy="461665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Mouse over  graphic to control animated bus arbitration example</a:t>
            </a:r>
            <a:endParaRPr lang="en-US" sz="24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16</a:t>
            </a:fld>
            <a:endParaRPr lang="en-US"/>
          </a:p>
        </p:txBody>
      </p:sp>
      <p:pic>
        <p:nvPicPr>
          <p:cNvPr id="8" name="CANarbitration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08536" y="1676400"/>
            <a:ext cx="6540063" cy="35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Advantages of CAN Bus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Fast &amp; deterministic.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Highest priority message gets immediate  access once the bus is available.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Arbitration is essential “free” since message ID encodes message priority.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Unlike Carrier Sense Multiple Access with Collision Detect (CSMA/CD) arbitration propagation delays never cause message collisions.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62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9958"/>
            <a:ext cx="8839200" cy="615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CAN Data Frame Format</a:t>
            </a:r>
            <a:endParaRPr lang="en-US" sz="36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CAN History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181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b="1" dirty="0" smtClean="0"/>
              <a:t>1985</a:t>
            </a:r>
            <a:r>
              <a:rPr lang="en-US" sz="2000" dirty="0" smtClean="0"/>
              <a:t> Bosch </a:t>
            </a:r>
            <a:r>
              <a:rPr lang="en-US" sz="2000" dirty="0"/>
              <a:t>originally developed CAN, a high-integrity serial bus system for networking intelligent devices, to replace automotive point-to-point wiring </a:t>
            </a:r>
            <a:r>
              <a:rPr lang="en-US" sz="2000" dirty="0" smtClean="0"/>
              <a:t>systems.   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As vehicle electronics became pervasive, complex wire harnesses which were heavy, expensive and bulky were replaced with CAN throughout the automotive industry</a:t>
            </a:r>
            <a:r>
              <a:rPr lang="en-US" sz="2000" dirty="0" smtClean="0"/>
              <a:t>. 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b="1" dirty="0" smtClean="0"/>
              <a:t>1993</a:t>
            </a:r>
            <a:r>
              <a:rPr lang="en-US" sz="2000" dirty="0" smtClean="0"/>
              <a:t> CAN became the international standard known as ISO 11898.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Since </a:t>
            </a:r>
            <a:r>
              <a:rPr lang="en-US" sz="2000" b="1" dirty="0"/>
              <a:t>1994</a:t>
            </a:r>
            <a:r>
              <a:rPr lang="en-US" sz="2000" dirty="0"/>
              <a:t>, several widely used higher-level protocols have been standardized on top of CAN, such as </a:t>
            </a:r>
            <a:r>
              <a:rPr lang="en-US" sz="2000" b="1" dirty="0" err="1">
                <a:solidFill>
                  <a:srgbClr val="FF0000"/>
                </a:solidFill>
              </a:rPr>
              <a:t>CANopen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and </a:t>
            </a:r>
            <a:r>
              <a:rPr lang="en-US" sz="2000" dirty="0" err="1"/>
              <a:t>DeviceNet</a:t>
            </a:r>
            <a:r>
              <a:rPr lang="en-US" sz="2000" dirty="0"/>
              <a:t>. 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In </a:t>
            </a:r>
            <a:r>
              <a:rPr lang="en-US" sz="2000" b="1" dirty="0"/>
              <a:t>1996</a:t>
            </a:r>
            <a:r>
              <a:rPr lang="en-US" sz="2000" dirty="0"/>
              <a:t> the </a:t>
            </a:r>
            <a:r>
              <a:rPr lang="en-US" sz="2000" dirty="0" err="1"/>
              <a:t>OnBoard</a:t>
            </a:r>
            <a:r>
              <a:rPr lang="en-US" sz="2000" dirty="0"/>
              <a:t> Diagnostics OBD-II standard which incorporates CAN </a:t>
            </a:r>
            <a:r>
              <a:rPr lang="en-US" sz="2000" dirty="0" smtClean="0"/>
              <a:t>becomes </a:t>
            </a:r>
            <a:r>
              <a:rPr lang="en-US" sz="2000" dirty="0"/>
              <a:t>mandatory for all cars and light trucks sold in the United States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smtClean="0"/>
              <a:t>Today</a:t>
            </a:r>
            <a:r>
              <a:rPr lang="en-US" sz="2000" dirty="0" smtClean="0"/>
              <a:t> markets </a:t>
            </a:r>
            <a:r>
              <a:rPr lang="en-US" sz="2000" dirty="0"/>
              <a:t>including surface transportation, industrial automation, maritime and avionics systems have widely adopted CAN.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smtClean="0"/>
              <a:t>Today</a:t>
            </a:r>
            <a:r>
              <a:rPr lang="en-US" sz="2000" dirty="0" smtClean="0"/>
              <a:t> CAN is incorporated into many microcontrollers                                      (our </a:t>
            </a:r>
            <a:r>
              <a:rPr lang="en-US" sz="2000" dirty="0" err="1" smtClean="0"/>
              <a:t>mbed</a:t>
            </a:r>
            <a:r>
              <a:rPr lang="en-US" sz="2000" dirty="0" smtClean="0"/>
              <a:t> has two CAN ports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 smtClean="0"/>
              <a:t> </a:t>
            </a:r>
            <a:r>
              <a:rPr lang="en-US" sz="1800" b="1" dirty="0">
                <a:solidFill>
                  <a:srgbClr val="FF0000"/>
                </a:solidFill>
              </a:rPr>
              <a:t>*</a:t>
            </a:r>
            <a:r>
              <a:rPr lang="en-US" sz="1800" dirty="0"/>
              <a:t> </a:t>
            </a:r>
            <a:r>
              <a:rPr lang="en-US" sz="1800" dirty="0" smtClean="0"/>
              <a:t>We’ll investigate this higher level protocol once we cover the CAN basics</a:t>
            </a:r>
            <a:endParaRPr lang="en-US" sz="1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57" y="152400"/>
            <a:ext cx="3243943" cy="6400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Vehicles Before CAN: </a:t>
            </a:r>
            <a:r>
              <a:rPr lang="en-US" sz="2800" dirty="0" smtClean="0"/>
              <a:t>Expensive, bulky point to point wiring, wiring harnesses and many connectors.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Vehicles After CAN: </a:t>
            </a:r>
            <a:r>
              <a:rPr lang="en-US" sz="2800" dirty="0" smtClean="0"/>
              <a:t>Systems of Systems with multiple CAN busses, simplified wiring harnesses and many Fewer connectors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8774"/>
            <a:ext cx="5520689" cy="291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3742566"/>
            <a:ext cx="5520689" cy="291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59149" y="71566"/>
            <a:ext cx="136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Before CAN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5479" y="3373234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After CAN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CAN is Now Central to Automotive Networks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838200"/>
            <a:ext cx="8382000" cy="5737446"/>
            <a:chOff x="381000" y="1143000"/>
            <a:chExt cx="8382000" cy="573744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143000"/>
              <a:ext cx="8382000" cy="287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014972"/>
              <a:ext cx="8382000" cy="2865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791200" y="5791200"/>
            <a:ext cx="2667000" cy="646331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cars typically contain 50 to 100 microcontrollers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318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Advantages of CAN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924800" cy="5334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Low </a:t>
            </a:r>
            <a:r>
              <a:rPr lang="en-US" sz="2400" dirty="0" smtClean="0"/>
              <a:t>cost network infrastructure which is </a:t>
            </a:r>
            <a:r>
              <a:rPr lang="en-US" sz="2400" dirty="0"/>
              <a:t>often built into </a:t>
            </a:r>
            <a:r>
              <a:rPr lang="en-US" sz="2400" dirty="0" smtClean="0"/>
              <a:t>microcontrollers.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Large </a:t>
            </a:r>
            <a:r>
              <a:rPr lang="en-US" sz="2400" dirty="0"/>
              <a:t>market segment </a:t>
            </a:r>
            <a:r>
              <a:rPr lang="en-US" sz="2400" dirty="0" smtClean="0"/>
              <a:t>with broad availability of hardware, software and systems engineering tools.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Light weight, low latency, highly deterministic design specifically for real-time embedded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Reliable with strong error </a:t>
            </a:r>
            <a:r>
              <a:rPr lang="en-US" sz="2400" dirty="0" smtClean="0"/>
              <a:t>detection, fault </a:t>
            </a:r>
            <a:r>
              <a:rPr lang="en-US" sz="2400" dirty="0"/>
              <a:t>tolerant versions </a:t>
            </a:r>
            <a:r>
              <a:rPr lang="en-US" sz="2400" dirty="0" smtClean="0"/>
              <a:t>available.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Flexible and highly configurable with various higher level application protocols.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Foundation </a:t>
            </a:r>
            <a:r>
              <a:rPr lang="en-US" sz="2400" dirty="0" smtClean="0"/>
              <a:t>for </a:t>
            </a:r>
            <a:r>
              <a:rPr lang="en-US" sz="2400" dirty="0"/>
              <a:t>next generation </a:t>
            </a:r>
            <a:r>
              <a:rPr lang="en-US" sz="2400" dirty="0" smtClean="0"/>
              <a:t>technology</a:t>
            </a:r>
            <a:r>
              <a:rPr lang="en-US" sz="2400" dirty="0"/>
              <a:t> </a:t>
            </a:r>
            <a:r>
              <a:rPr lang="en-US" sz="2400" dirty="0" smtClean="0"/>
              <a:t>controller area networks.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I:\Lacie\CAN\info\CAN in ISO OSI con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1361"/>
            <a:ext cx="703129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129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CAN &amp; International Standards Organization (ISO) Open Systems Interconnect (OSI) Reference Model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081" y="5993603"/>
            <a:ext cx="8540736" cy="369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High level CAN Protocols implement Application layer and skip the four intervening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396" y="152400"/>
            <a:ext cx="6019800" cy="838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 Future Classes </a:t>
            </a:r>
            <a:r>
              <a:rPr lang="en-US" sz="2800" dirty="0" smtClean="0"/>
              <a:t>We’ll Introduce</a:t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 err="1" smtClean="0"/>
              <a:t>CANopen</a:t>
            </a:r>
            <a:r>
              <a:rPr lang="en-US" sz="2800" dirty="0" smtClean="0"/>
              <a:t> Application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2081" y="5993603"/>
            <a:ext cx="8626529" cy="3693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High level CAN Protocols implement Application layers and skip the four intervening layers</a:t>
            </a:r>
            <a:endParaRPr lang="en-US" dirty="0"/>
          </a:p>
        </p:txBody>
      </p:sp>
      <p:pic>
        <p:nvPicPr>
          <p:cNvPr id="1026" name="Picture 2" descr="L:\Lacie\ES432\CANopen\ISO 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4" y="3505200"/>
            <a:ext cx="968375" cy="21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7989606" y="1676400"/>
            <a:ext cx="87594" cy="875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40461" y="1676400"/>
            <a:ext cx="87594" cy="875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491316" y="1676400"/>
            <a:ext cx="87594" cy="875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1511" y="4888468"/>
            <a:ext cx="4159666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ISO 11898 CAN Data Link Layer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01511" y="5257800"/>
            <a:ext cx="4159666" cy="36933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ISO 11898 CAN Physical Layer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977391" y="2538036"/>
            <a:ext cx="1889722" cy="119576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003929" y="3991106"/>
            <a:ext cx="1863184" cy="17657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981200" y="4888468"/>
            <a:ext cx="1920311" cy="17883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985010" y="5257800"/>
            <a:ext cx="1916502" cy="762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981200" y="5604510"/>
            <a:ext cx="1894675" cy="2262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96604" y="3707130"/>
            <a:ext cx="1036373" cy="307777"/>
            <a:chOff x="1045844" y="3333196"/>
            <a:chExt cx="1036373" cy="307777"/>
          </a:xfrm>
        </p:grpSpPr>
        <p:sp>
          <p:nvSpPr>
            <p:cNvPr id="33" name="TextBox 32"/>
            <p:cNvSpPr txBox="1"/>
            <p:nvPr/>
          </p:nvSpPr>
          <p:spPr>
            <a:xfrm>
              <a:off x="1108735" y="3352800"/>
              <a:ext cx="910590" cy="26856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45844" y="3333196"/>
              <a:ext cx="1036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Application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55989" y="1201566"/>
            <a:ext cx="5590731" cy="2966117"/>
            <a:chOff x="2398876" y="1348155"/>
            <a:chExt cx="5590731" cy="2966117"/>
          </a:xfrm>
        </p:grpSpPr>
        <p:sp>
          <p:nvSpPr>
            <p:cNvPr id="5" name="TextBox 4"/>
            <p:cNvSpPr txBox="1"/>
            <p:nvPr/>
          </p:nvSpPr>
          <p:spPr>
            <a:xfrm>
              <a:off x="3810000" y="3667941"/>
              <a:ext cx="4179606" cy="64633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CiA</a:t>
              </a:r>
              <a:r>
                <a:rPr lang="en-US" dirty="0" smtClean="0"/>
                <a:t> 301 </a:t>
              </a:r>
              <a:r>
                <a:rPr lang="en-US" dirty="0" err="1" smtClean="0"/>
                <a:t>CANopen</a:t>
              </a:r>
              <a:r>
                <a:rPr lang="en-US" dirty="0" smtClean="0"/>
                <a:t> Application Layer &amp; Communication Profile 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0" y="3048260"/>
              <a:ext cx="4179606" cy="64633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CiA</a:t>
              </a:r>
              <a:r>
                <a:rPr lang="en-US" dirty="0" smtClean="0"/>
                <a:t> 302 </a:t>
              </a:r>
              <a:r>
                <a:rPr lang="en-US" dirty="0" err="1" smtClean="0"/>
                <a:t>CANopen</a:t>
              </a:r>
              <a:r>
                <a:rPr lang="en-US" dirty="0" smtClean="0"/>
                <a:t> Framework for </a:t>
              </a:r>
              <a:r>
                <a:rPr lang="en-US" dirty="0" err="1" smtClean="0"/>
                <a:t>CANopen</a:t>
              </a:r>
              <a:r>
                <a:rPr lang="en-US" dirty="0" smtClean="0"/>
                <a:t> Managers &amp; Programmable Devices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1" y="2678928"/>
              <a:ext cx="4179606" cy="3693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CiA</a:t>
              </a:r>
              <a:r>
                <a:rPr lang="en-US" dirty="0" smtClean="0"/>
                <a:t> 4xx Device Profiles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98876" y="1348155"/>
              <a:ext cx="1752600" cy="92333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CiA</a:t>
              </a:r>
              <a:r>
                <a:rPr lang="en-US" dirty="0" smtClean="0"/>
                <a:t> 401</a:t>
              </a:r>
            </a:p>
            <a:p>
              <a:pPr algn="ctr"/>
              <a:r>
                <a:rPr lang="en-US" dirty="0" smtClean="0"/>
                <a:t>Generic I/O</a:t>
              </a:r>
            </a:p>
            <a:p>
              <a:pPr algn="ctr"/>
              <a:r>
                <a:rPr lang="en-US" dirty="0" smtClean="0"/>
                <a:t>Profile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7203" y="1348155"/>
              <a:ext cx="1752600" cy="92333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CiA</a:t>
              </a:r>
              <a:r>
                <a:rPr lang="en-US" dirty="0" smtClean="0"/>
                <a:t> 402</a:t>
              </a:r>
            </a:p>
            <a:p>
              <a:pPr algn="ctr"/>
              <a:r>
                <a:rPr lang="en-US" dirty="0" smtClean="0"/>
                <a:t>Motion Control Profile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99803" y="1348155"/>
              <a:ext cx="1752600" cy="92333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IEC 61131-3</a:t>
              </a:r>
            </a:p>
            <a:p>
              <a:pPr algn="ctr"/>
              <a:r>
                <a:rPr lang="en-US" dirty="0" smtClean="0"/>
                <a:t>Programmable Devices Profile</a:t>
              </a:r>
              <a:endParaRPr lang="en-US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5772310" y="2271485"/>
              <a:ext cx="1003793" cy="40744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1" idx="2"/>
            </p:cNvCxnSpPr>
            <p:nvPr/>
          </p:nvCxnSpPr>
          <p:spPr>
            <a:xfrm>
              <a:off x="5023503" y="2271485"/>
              <a:ext cx="748807" cy="41314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0" idx="2"/>
            </p:cNvCxnSpPr>
            <p:nvPr/>
          </p:nvCxnSpPr>
          <p:spPr>
            <a:xfrm>
              <a:off x="3275176" y="2271485"/>
              <a:ext cx="2497133" cy="41314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Brace 38"/>
          <p:cNvSpPr/>
          <p:nvPr/>
        </p:nvSpPr>
        <p:spPr>
          <a:xfrm>
            <a:off x="1988688" y="4022527"/>
            <a:ext cx="109024" cy="1014293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61904" y="4345007"/>
            <a:ext cx="377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 Implemented by CAN or </a:t>
            </a:r>
            <a:r>
              <a:rPr lang="en-US" dirty="0" err="1" smtClean="0">
                <a:solidFill>
                  <a:srgbClr val="C00000"/>
                </a:solidFill>
              </a:rPr>
              <a:t>CANopen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CAN Data-Flow Model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4393300"/>
            <a:ext cx="8001000" cy="2308324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One node transmits, all nodes listen and processor data frames selectively.</a:t>
            </a:r>
          </a:p>
          <a:p>
            <a:r>
              <a:rPr lang="en-US" dirty="0" smtClean="0"/>
              <a:t>Message filtering is typically performed in transceiver hardware.  This data flow supports a broad range of network communication models:</a:t>
            </a:r>
          </a:p>
          <a:p>
            <a:pPr marL="455613" lvl="2" indent="-342900">
              <a:buFont typeface="+mj-lt"/>
              <a:buAutoNum type="arabicPeriod"/>
            </a:pPr>
            <a:r>
              <a:rPr lang="en-US" dirty="0" smtClean="0"/>
              <a:t>Master / Slave : All communications initialed by master node</a:t>
            </a:r>
          </a:p>
          <a:p>
            <a:pPr marL="455613" lvl="2" indent="-342900">
              <a:buFont typeface="+mj-lt"/>
              <a:buAutoNum type="arabicPeriod"/>
            </a:pPr>
            <a:r>
              <a:rPr lang="en-US" dirty="0" smtClean="0"/>
              <a:t>Peer-to-Peer :  Nodes interact with autonomously with equal authority</a:t>
            </a:r>
          </a:p>
          <a:p>
            <a:pPr marL="455613" lvl="2" indent="-342900">
              <a:buFont typeface="+mj-lt"/>
              <a:buAutoNum type="arabicPeriod"/>
            </a:pPr>
            <a:r>
              <a:rPr lang="en-US" dirty="0" smtClean="0"/>
              <a:t>Producer / Consumer :  Producer nodes broadcast (push) messages to Consumer nodes</a:t>
            </a:r>
          </a:p>
          <a:p>
            <a:pPr marL="455613" lvl="2" indent="-342900">
              <a:buFont typeface="+mj-lt"/>
              <a:buAutoNum type="arabicPeriod"/>
            </a:pPr>
            <a:r>
              <a:rPr lang="en-US" dirty="0" smtClean="0"/>
              <a:t>Client / Server :  Client nodes request (pull) data from Server nodes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28675" y="838200"/>
            <a:ext cx="7486650" cy="3419657"/>
            <a:chOff x="828675" y="1295218"/>
            <a:chExt cx="7486650" cy="3419657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2143125"/>
              <a:ext cx="7486650" cy="2571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1022985" y="1295218"/>
              <a:ext cx="7164705" cy="2691946"/>
              <a:chOff x="1022985" y="1295218"/>
              <a:chExt cx="7164705" cy="269194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22985" y="2529840"/>
                <a:ext cx="1558290" cy="1449705"/>
              </a:xfrm>
              <a:prstGeom prst="rect">
                <a:avLst/>
              </a:prstGeom>
              <a:noFill/>
              <a:ln>
                <a:solidFill>
                  <a:srgbClr val="00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819400" y="2529840"/>
                <a:ext cx="1558290" cy="14497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613910" y="2518410"/>
                <a:ext cx="1558290" cy="14497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629400" y="2537459"/>
                <a:ext cx="1558290" cy="1449705"/>
              </a:xfrm>
              <a:prstGeom prst="rect">
                <a:avLst/>
              </a:prstGeom>
              <a:noFill/>
              <a:ln>
                <a:solidFill>
                  <a:srgbClr val="0066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306830" y="1310460"/>
                <a:ext cx="1131570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6666"/>
                    </a:solidFill>
                  </a:rPr>
                  <a:t>CAN NODE 1</a:t>
                </a:r>
              </a:p>
              <a:p>
                <a:pPr algn="ctr"/>
                <a:r>
                  <a:rPr lang="en-US" dirty="0" smtClean="0">
                    <a:solidFill>
                      <a:srgbClr val="006666"/>
                    </a:solidFill>
                  </a:rPr>
                  <a:t>Receives</a:t>
                </a:r>
              </a:p>
              <a:p>
                <a:pPr algn="ctr"/>
                <a:r>
                  <a:rPr lang="en-US" dirty="0" smtClean="0">
                    <a:solidFill>
                      <a:srgbClr val="006666"/>
                    </a:solidFill>
                  </a:rPr>
                  <a:t>Message</a:t>
                </a:r>
                <a:endParaRPr lang="en-US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32760" y="1295400"/>
                <a:ext cx="1131570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CAN NODE 2</a:t>
                </a: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Transmits</a:t>
                </a:r>
              </a:p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Message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815840" y="1295218"/>
                <a:ext cx="1131570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CAN NODE 3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Ignores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Message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58000" y="1295400"/>
                <a:ext cx="1131570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006666"/>
                    </a:solidFill>
                  </a:rPr>
                  <a:t>CAN NODE 4</a:t>
                </a:r>
              </a:p>
              <a:p>
                <a:pPr algn="ctr"/>
                <a:r>
                  <a:rPr lang="en-US" dirty="0" smtClean="0">
                    <a:solidFill>
                      <a:srgbClr val="006666"/>
                    </a:solidFill>
                  </a:rPr>
                  <a:t>Receives</a:t>
                </a:r>
              </a:p>
              <a:p>
                <a:pPr algn="ctr"/>
                <a:r>
                  <a:rPr lang="en-US" dirty="0" smtClean="0">
                    <a:solidFill>
                      <a:srgbClr val="006666"/>
                    </a:solidFill>
                  </a:rPr>
                  <a:t>Message</a:t>
                </a:r>
                <a:endParaRPr lang="en-US" dirty="0">
                  <a:solidFill>
                    <a:srgbClr val="006666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77000" y="20574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BEB982B-9492-4877-B0DB-1F94E0AAB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CAN Bus Broadcast Animation</a:t>
            </a:r>
            <a:endParaRPr lang="en-US" dirty="0"/>
          </a:p>
        </p:txBody>
      </p:sp>
      <p:pic>
        <p:nvPicPr>
          <p:cNvPr id="4" name="CANbroadcas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9200" y="1723103"/>
            <a:ext cx="6668814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827" y="5752321"/>
            <a:ext cx="8082854" cy="461665"/>
          </a:xfrm>
          <a:prstGeom prst="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Mouse over  graphic to control animated CAN message 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17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</TotalTime>
  <Words>1090</Words>
  <Application>Microsoft Office PowerPoint</Application>
  <PresentationFormat>On-screen Show (4:3)</PresentationFormat>
  <Paragraphs>140</Paragraphs>
  <Slides>18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 to  Controller Area Networks (CAN)</vt:lpstr>
      <vt:lpstr>CAN History</vt:lpstr>
      <vt:lpstr> Vehicles Before CAN: Expensive, bulky point to point wiring, wiring harnesses and many connectors.   Vehicles After CAN: Systems of Systems with multiple CAN busses, simplified wiring harnesses and many Fewer connectors</vt:lpstr>
      <vt:lpstr>CAN is Now Central to Automotive Networks</vt:lpstr>
      <vt:lpstr>Advantages of CAN</vt:lpstr>
      <vt:lpstr>CAN &amp; International Standards Organization (ISO) Open Systems Interconnect (OSI) Reference Model</vt:lpstr>
      <vt:lpstr>In Future Classes We’ll Introduce The CANopen Application</vt:lpstr>
      <vt:lpstr>CAN Data-Flow Model</vt:lpstr>
      <vt:lpstr>CAN Bus Broadcast Animation</vt:lpstr>
      <vt:lpstr>CAN Typical High-Speed Physical Layer</vt:lpstr>
      <vt:lpstr>CAN Differential Bus Interface Transceivers </vt:lpstr>
      <vt:lpstr>Example of a “Wired OR”</vt:lpstr>
      <vt:lpstr>Example CAN Sample Signaling</vt:lpstr>
      <vt:lpstr>CAN Logic &amp; Arbitration</vt:lpstr>
      <vt:lpstr>7-bit CANopen Node ID Arbitration Example </vt:lpstr>
      <vt:lpstr>CAN Arbitration Animation</vt:lpstr>
      <vt:lpstr>Key Advantages of CAN Bus Arbitration</vt:lpstr>
      <vt:lpstr>CAN Data Frame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Ed Zivi</cp:lastModifiedBy>
  <cp:revision>120</cp:revision>
  <dcterms:created xsi:type="dcterms:W3CDTF">2013-03-21T16:49:37Z</dcterms:created>
  <dcterms:modified xsi:type="dcterms:W3CDTF">2015-04-01T14:36:13Z</dcterms:modified>
</cp:coreProperties>
</file>