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p:cViewPr>
        <p:scale>
          <a:sx n="75" d="100"/>
          <a:sy n="75" d="100"/>
        </p:scale>
        <p:origin x="946" y="21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CBA8B06D-F988-487E-9405-7FC4186DA86B}" type="datetimeFigureOut">
              <a:rPr lang="en-IN" smtClean="0"/>
              <a:t>04-04-2024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3C7D40C1-2988-4B45-805C-F9092ED350E3}" type="slidenum">
              <a:rPr lang="en-IN" smtClean="0"/>
              <a:t>‹#›</a:t>
            </a:fld>
            <a:endParaRPr lang="en-IN"/>
          </a:p>
        </p:txBody>
      </p:sp>
    </p:spTree>
    <p:extLst>
      <p:ext uri="{BB962C8B-B14F-4D97-AF65-F5344CB8AC3E}">
        <p14:creationId xmlns:p14="http://schemas.microsoft.com/office/powerpoint/2010/main" val="15254758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C7D40C1-2988-4B45-805C-F9092ED350E3}" type="slidenum">
              <a:rPr lang="en-IN" smtClean="0"/>
              <a:t>5</a:t>
            </a:fld>
            <a:endParaRPr lang="en-IN"/>
          </a:p>
        </p:txBody>
      </p:sp>
    </p:spTree>
    <p:extLst>
      <p:ext uri="{BB962C8B-B14F-4D97-AF65-F5344CB8AC3E}">
        <p14:creationId xmlns:p14="http://schemas.microsoft.com/office/powerpoint/2010/main" val="22881335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52400" y="825356"/>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4800600" y="137898"/>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1381125" y="4100986"/>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rot="10800000" flipV="1">
            <a:off x="-1708986" y="1851080"/>
            <a:ext cx="13019171" cy="1124667"/>
          </a:xfrm>
          <a:prstGeom prst="rect">
            <a:avLst/>
          </a:prstGeom>
        </p:spPr>
        <p:txBody>
          <a:bodyPr vert="horz" wrap="square" lIns="0" tIns="16510" rIns="0" bIns="0" rtlCol="0">
            <a:spAutoFit/>
          </a:bodyPr>
          <a:lstStyle/>
          <a:p>
            <a:pPr marL="3213735">
              <a:spcBef>
                <a:spcPts val="130"/>
              </a:spcBef>
            </a:pPr>
            <a:r>
              <a:rPr lang="en-IN" sz="4000" b="1" i="0" dirty="0">
                <a:solidFill>
                  <a:schemeClr val="tx1">
                    <a:lumMod val="95000"/>
                    <a:lumOff val="5000"/>
                  </a:schemeClr>
                </a:solidFill>
                <a:effectLst/>
                <a:latin typeface="system-ui"/>
              </a:rPr>
              <a:t>Face Aging Using Conditional GAN</a:t>
            </a:r>
            <a:br>
              <a:rPr lang="en-IN" sz="3200" b="1" i="0" dirty="0">
                <a:solidFill>
                  <a:schemeClr val="tx1">
                    <a:lumMod val="95000"/>
                    <a:lumOff val="5000"/>
                  </a:schemeClr>
                </a:solidFill>
                <a:effectLst/>
                <a:highlight>
                  <a:srgbClr val="FFFF00"/>
                </a:highlight>
                <a:latin typeface="system-ui"/>
              </a:rPr>
            </a:br>
            <a:endParaRPr spc="15" dirty="0"/>
          </a:p>
        </p:txBody>
      </p:sp>
      <p:sp>
        <p:nvSpPr>
          <p:cNvPr id="8" name="object 8"/>
          <p:cNvSpPr txBox="1"/>
          <p:nvPr/>
        </p:nvSpPr>
        <p:spPr>
          <a:xfrm>
            <a:off x="5257800" y="3994489"/>
            <a:ext cx="2286000" cy="1146468"/>
          </a:xfrm>
          <a:prstGeom prst="rect">
            <a:avLst/>
          </a:prstGeom>
        </p:spPr>
        <p:txBody>
          <a:bodyPr vert="horz" wrap="square" lIns="0" tIns="12700" rIns="0" bIns="0" rtlCol="0">
            <a:spAutoFit/>
          </a:bodyPr>
          <a:lstStyle/>
          <a:p>
            <a:pPr marL="12700">
              <a:lnSpc>
                <a:spcPct val="100000"/>
              </a:lnSpc>
              <a:spcBef>
                <a:spcPts val="100"/>
              </a:spcBef>
            </a:pPr>
            <a:r>
              <a:rPr lang="en-IN" sz="2400" b="1" spc="10" dirty="0">
                <a:solidFill>
                  <a:srgbClr val="2D936B"/>
                </a:solidFill>
                <a:latin typeface="Trebuchet MS"/>
                <a:cs typeface="Trebuchet MS"/>
              </a:rPr>
              <a:t>Presented By:</a:t>
            </a:r>
          </a:p>
          <a:p>
            <a:pPr marL="12700">
              <a:lnSpc>
                <a:spcPct val="100000"/>
              </a:lnSpc>
              <a:spcBef>
                <a:spcPts val="100"/>
              </a:spcBef>
            </a:pPr>
            <a:endParaRPr lang="en-IN" sz="2400" b="1" spc="10" dirty="0">
              <a:solidFill>
                <a:srgbClr val="2D936B"/>
              </a:solidFill>
              <a:latin typeface="Trebuchet MS"/>
              <a:cs typeface="Trebuchet MS"/>
            </a:endParaRPr>
          </a:p>
          <a:p>
            <a:pPr marL="12700">
              <a:lnSpc>
                <a:spcPct val="100000"/>
              </a:lnSpc>
              <a:spcBef>
                <a:spcPts val="100"/>
              </a:spcBef>
            </a:pPr>
            <a:endParaRPr lang="en-IN" sz="2400" b="1" spc="10" dirty="0">
              <a:solidFill>
                <a:srgbClr val="2D936B"/>
              </a:solidFill>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B33277A4-D9B0-ECFF-843B-A2EB563725D3}"/>
              </a:ext>
            </a:extLst>
          </p:cNvPr>
          <p:cNvSpPr txBox="1"/>
          <p:nvPr/>
        </p:nvSpPr>
        <p:spPr>
          <a:xfrm>
            <a:off x="5238964" y="4376645"/>
            <a:ext cx="4948720" cy="1538883"/>
          </a:xfrm>
          <a:prstGeom prst="rect">
            <a:avLst/>
          </a:prstGeom>
          <a:noFill/>
        </p:spPr>
        <p:txBody>
          <a:bodyPr wrap="square" rtlCol="0">
            <a:spAutoFit/>
          </a:bodyPr>
          <a:lstStyle/>
          <a:p>
            <a:pPr marL="342900" indent="-342900">
              <a:buFont typeface="Wingdings" panose="05000000000000000000" pitchFamily="2" charset="2"/>
              <a:buChar char="q"/>
            </a:pPr>
            <a:r>
              <a:rPr lang="en-IN" sz="2000" dirty="0"/>
              <a:t>BHAGAVATHI T</a:t>
            </a:r>
          </a:p>
          <a:p>
            <a:pPr marL="342900" indent="-342900">
              <a:buFont typeface="Wingdings" panose="05000000000000000000" pitchFamily="2" charset="2"/>
              <a:buChar char="q"/>
            </a:pPr>
            <a:r>
              <a:rPr lang="en-IN" sz="2000" dirty="0"/>
              <a:t>513121104705</a:t>
            </a:r>
          </a:p>
          <a:p>
            <a:pPr marL="285750" indent="-285750">
              <a:buFont typeface="Wingdings" panose="05000000000000000000" pitchFamily="2" charset="2"/>
              <a:buChar char="q"/>
            </a:pPr>
            <a:r>
              <a:rPr lang="en-US" dirty="0">
                <a:latin typeface="Trebuchet MS" pitchFamily="34" charset="0"/>
              </a:rPr>
              <a:t>THANTHAI PERIYAR GOVERNMENT INSTITUTEOF TECHNOLOGY VELLORE  </a:t>
            </a:r>
          </a:p>
          <a:p>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pic>
        <p:nvPicPr>
          <p:cNvPr id="1026" name="Picture 2" descr="Face Aging">
            <a:extLst>
              <a:ext uri="{FF2B5EF4-FFF2-40B4-BE49-F238E27FC236}">
                <a16:creationId xmlns:a16="http://schemas.microsoft.com/office/drawing/2014/main" id="{4D91826F-C4AE-CFEC-D198-A27442EBAD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332" y="1447800"/>
            <a:ext cx="5026602" cy="3481387"/>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35EF134B-E7BE-2DD7-344A-9501B191C8C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81318" y="928370"/>
            <a:ext cx="5410200" cy="488632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Thank You Images – Browse 280,279 Stock Photos, Vectors, and Video | Adobe  Stock">
            <a:extLst>
              <a:ext uri="{FF2B5EF4-FFF2-40B4-BE49-F238E27FC236}">
                <a16:creationId xmlns:a16="http://schemas.microsoft.com/office/drawing/2014/main" id="{080D6B42-E42F-3008-67C8-A34E8FF4EA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1524000"/>
            <a:ext cx="6086475"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89582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6EDD7BEC-5F80-4C3F-00A7-DD7E9F30139C}"/>
              </a:ext>
            </a:extLst>
          </p:cNvPr>
          <p:cNvSpPr txBox="1"/>
          <p:nvPr/>
        </p:nvSpPr>
        <p:spPr>
          <a:xfrm>
            <a:off x="2441448" y="2932807"/>
            <a:ext cx="6590348" cy="1569660"/>
          </a:xfrm>
          <a:prstGeom prst="rect">
            <a:avLst/>
          </a:prstGeom>
          <a:noFill/>
        </p:spPr>
        <p:txBody>
          <a:bodyPr wrap="square" rtlCol="0">
            <a:spAutoFit/>
          </a:bodyPr>
          <a:lstStyle/>
          <a:p>
            <a:pPr marL="685800" indent="-685800" algn="l">
              <a:buFont typeface="Wingdings" panose="05000000000000000000" pitchFamily="2" charset="2"/>
              <a:buChar char="v"/>
            </a:pPr>
            <a:r>
              <a:rPr lang="en-IN" sz="4800" b="1" i="0" dirty="0">
                <a:solidFill>
                  <a:schemeClr val="tx1">
                    <a:lumMod val="95000"/>
                    <a:lumOff val="5000"/>
                  </a:schemeClr>
                </a:solidFill>
                <a:effectLst/>
                <a:latin typeface="system-ui"/>
              </a:rPr>
              <a:t>Face Aging Using Conditional GAN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8869F763-71F1-7340-7EF0-8A115C888AFB}"/>
              </a:ext>
            </a:extLst>
          </p:cNvPr>
          <p:cNvSpPr txBox="1"/>
          <p:nvPr/>
        </p:nvSpPr>
        <p:spPr>
          <a:xfrm>
            <a:off x="2453325" y="1895472"/>
            <a:ext cx="4743450" cy="3429000"/>
          </a:xfrm>
          <a:prstGeom prst="rect">
            <a:avLst/>
          </a:prstGeom>
          <a:noFill/>
        </p:spPr>
        <p:txBody>
          <a:bodyPr wrap="square" rtlCol="0">
            <a:spAutoFit/>
          </a:bodyPr>
          <a:lstStyle/>
          <a:p>
            <a:pPr marL="457200" lvl="0" indent="-457200">
              <a:buFont typeface="+mj-lt"/>
              <a:buAutoNum type="arabicPeriod"/>
            </a:pPr>
            <a:r>
              <a:rPr lang="en-US" sz="2400" dirty="0">
                <a:solidFill>
                  <a:prstClr val="black"/>
                </a:solidFill>
                <a:latin typeface="Trebuchet MS" panose="020B0603020202020204" pitchFamily="34" charset="0"/>
              </a:rPr>
              <a:t>Problem Statement</a:t>
            </a:r>
          </a:p>
          <a:p>
            <a:pPr marL="457200" lvl="0" indent="-457200">
              <a:buFont typeface="+mj-lt"/>
              <a:buAutoNum type="arabicPeriod"/>
            </a:pPr>
            <a:r>
              <a:rPr lang="en-US" sz="2400" dirty="0">
                <a:solidFill>
                  <a:prstClr val="black"/>
                </a:solidFill>
                <a:latin typeface="Trebuchet MS" panose="020B0603020202020204" pitchFamily="34" charset="0"/>
              </a:rPr>
              <a:t>Project overview</a:t>
            </a:r>
          </a:p>
          <a:p>
            <a:pPr marL="457200" lvl="0" indent="-457200">
              <a:buFont typeface="+mj-lt"/>
              <a:buAutoNum type="arabicPeriod"/>
            </a:pPr>
            <a:r>
              <a:rPr lang="en-US" sz="2400" dirty="0">
                <a:solidFill>
                  <a:prstClr val="black"/>
                </a:solidFill>
                <a:latin typeface="Trebuchet MS" panose="020B0603020202020204" pitchFamily="34" charset="0"/>
              </a:rPr>
              <a:t>End Users</a:t>
            </a:r>
          </a:p>
          <a:p>
            <a:pPr marL="457200" lvl="0" indent="-457200">
              <a:buFont typeface="+mj-lt"/>
              <a:buAutoNum type="arabicPeriod"/>
            </a:pPr>
            <a:r>
              <a:rPr lang="en-US" sz="2400" dirty="0">
                <a:solidFill>
                  <a:prstClr val="black"/>
                </a:solidFill>
                <a:latin typeface="Trebuchet MS" panose="020B0603020202020204" pitchFamily="34" charset="0"/>
              </a:rPr>
              <a:t>Solution and its proposition</a:t>
            </a:r>
          </a:p>
          <a:p>
            <a:pPr marL="457200" lvl="0" indent="-457200">
              <a:buFont typeface="+mj-lt"/>
              <a:buAutoNum type="arabicPeriod"/>
            </a:pPr>
            <a:r>
              <a:rPr lang="en-US" sz="2400" dirty="0">
                <a:solidFill>
                  <a:prstClr val="black"/>
                </a:solidFill>
                <a:latin typeface="Trebuchet MS" panose="020B0603020202020204" pitchFamily="34" charset="0"/>
              </a:rPr>
              <a:t>The WOW in the solution</a:t>
            </a:r>
          </a:p>
          <a:p>
            <a:pPr marL="457200" lvl="0" indent="-457200">
              <a:buFont typeface="+mj-lt"/>
              <a:buAutoNum type="arabicPeriod"/>
            </a:pPr>
            <a:r>
              <a:rPr lang="en-US" sz="2400" dirty="0">
                <a:solidFill>
                  <a:prstClr val="black"/>
                </a:solidFill>
                <a:latin typeface="Trebuchet MS" panose="020B0603020202020204" pitchFamily="34" charset="0"/>
              </a:rPr>
              <a:t>Modeling</a:t>
            </a:r>
          </a:p>
          <a:p>
            <a:pPr marL="457200" lvl="0" indent="-457200">
              <a:buFont typeface="+mj-lt"/>
              <a:buAutoNum type="arabicPeriod"/>
            </a:pPr>
            <a:r>
              <a:rPr lang="en-US" sz="2400" dirty="0">
                <a:solidFill>
                  <a:prstClr val="black"/>
                </a:solidFill>
                <a:latin typeface="Trebuchet MS" panose="020B0603020202020204" pitchFamily="34" charset="0"/>
              </a:rPr>
              <a:t>Results</a:t>
            </a:r>
          </a:p>
          <a:p>
            <a:pPr marL="457200" lvl="0" indent="-457200">
              <a:buFont typeface="+mj-lt"/>
              <a:buAutoNum type="arabicPeriod"/>
            </a:pPr>
            <a:r>
              <a:rPr lang="en-US" sz="2400" dirty="0">
                <a:solidFill>
                  <a:prstClr val="black"/>
                </a:solidFill>
                <a:latin typeface="Trebuchet MS" panose="020B0603020202020204" pitchFamily="34" charset="0"/>
              </a:rPr>
              <a:t>Conclusion</a:t>
            </a:r>
          </a:p>
          <a:p>
            <a:endParaRPr lang="en-IN"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8686800" y="1310171"/>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2952DFE8-AE39-89E2-1E51-31BC781049AA}"/>
              </a:ext>
            </a:extLst>
          </p:cNvPr>
          <p:cNvSpPr txBox="1"/>
          <p:nvPr/>
        </p:nvSpPr>
        <p:spPr>
          <a:xfrm>
            <a:off x="966788" y="1552031"/>
            <a:ext cx="6467475" cy="3170099"/>
          </a:xfrm>
          <a:prstGeom prst="rect">
            <a:avLst/>
          </a:prstGeom>
          <a:noFill/>
        </p:spPr>
        <p:txBody>
          <a:bodyPr wrap="square" rtlCol="0">
            <a:spAutoFit/>
          </a:bodyPr>
          <a:lstStyle/>
          <a:p>
            <a:pPr marL="285750" indent="-285750">
              <a:buFont typeface="Wingdings" panose="05000000000000000000" pitchFamily="2" charset="2"/>
              <a:buChar char="§"/>
            </a:pPr>
            <a:r>
              <a:rPr lang="en-IN" sz="2000" b="0" i="0" dirty="0">
                <a:solidFill>
                  <a:srgbClr val="0D0D0D"/>
                </a:solidFill>
                <a:effectLst/>
                <a:highlight>
                  <a:srgbClr val="FFFFFF"/>
                </a:highlight>
                <a:latin typeface="Söhne"/>
              </a:rPr>
              <a:t>Face aging is a complex phenomenon influenced by genetic factors, lifestyle choices, and environmental exposures. While humans are adept at recognizing age progression in faces, developing accurate and efficient computational models for predicting facial aging remains a challenging task. This problem statement addresses the need for a robust machine learning approach to predict facial aging accurately, aiding various applications such as forensic analysis, age progression estimation in missing person cases, and personalized cosmetic treatments</a:t>
            </a:r>
            <a:endParaRPr lang="en-IN"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3"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187642" y="0"/>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4"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Rectangle 2">
            <a:extLst>
              <a:ext uri="{FF2B5EF4-FFF2-40B4-BE49-F238E27FC236}">
                <a16:creationId xmlns:a16="http://schemas.microsoft.com/office/drawing/2014/main" id="{E974843E-1DB9-961B-74C8-3AFB1B99CB3C}"/>
              </a:ext>
            </a:extLst>
          </p:cNvPr>
          <p:cNvSpPr>
            <a:spLocks noChangeArrowheads="1"/>
          </p:cNvSpPr>
          <p:nvPr/>
        </p:nvSpPr>
        <p:spPr bwMode="auto">
          <a:xfrm>
            <a:off x="762000" y="918180"/>
            <a:ext cx="8370631" cy="926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IN" b="1" i="0" dirty="0">
                <a:solidFill>
                  <a:srgbClr val="0D0D0D"/>
                </a:solidFill>
                <a:effectLst/>
                <a:highlight>
                  <a:srgbClr val="FFFFFF"/>
                </a:highlight>
                <a:latin typeface="Söhne"/>
              </a:rPr>
              <a:t>Data Collection and Preparation:</a:t>
            </a:r>
            <a:r>
              <a:rPr lang="en-IN" b="0" i="0" dirty="0">
                <a:solidFill>
                  <a:srgbClr val="0D0D0D"/>
                </a:solidFill>
                <a:effectLst/>
                <a:highlight>
                  <a:srgbClr val="FFFFFF"/>
                </a:highlight>
                <a:latin typeface="Söhne"/>
              </a:rPr>
              <a:t> Gather a diverse dataset of facial images spanning different age groups, ethnicities, and genders. Preprocess the images to ensure consistency in resolution, lighting, and facial expressions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IN" b="0" i="0" dirty="0">
              <a:solidFill>
                <a:srgbClr val="0D0D0D"/>
              </a:solidFill>
              <a:effectLst/>
              <a:highlight>
                <a:srgbClr val="FFFFFF"/>
              </a:highlight>
              <a:latin typeface="Söhne"/>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IN" b="1" i="0" dirty="0">
                <a:solidFill>
                  <a:srgbClr val="0D0D0D"/>
                </a:solidFill>
                <a:effectLst/>
                <a:highlight>
                  <a:srgbClr val="FFFFFF"/>
                </a:highlight>
                <a:latin typeface="Söhne"/>
              </a:rPr>
              <a:t>Model Development:</a:t>
            </a:r>
            <a:r>
              <a:rPr lang="en-IN" b="0" i="0" dirty="0">
                <a:solidFill>
                  <a:srgbClr val="0D0D0D"/>
                </a:solidFill>
                <a:effectLst/>
                <a:highlight>
                  <a:srgbClr val="FFFFFF"/>
                </a:highlight>
                <a:latin typeface="Söhne"/>
              </a:rPr>
              <a:t> Experiment with various machine learning algorithms such as support vector machines (SVM), random forests, and deep neural networks (DNNs) to develop predictive models for face aging</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IN" altLang="en-US" u="none" strike="noStrike" cap="none" normalizeH="0" baseline="0" dirty="0">
              <a:ln>
                <a:noFill/>
              </a:ln>
              <a:solidFill>
                <a:srgbClr val="0D0D0D"/>
              </a:solidFill>
              <a:highlight>
                <a:srgbClr val="FFFFFF"/>
              </a:highlight>
              <a:latin typeface="Söhne"/>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IN" b="1" i="0" dirty="0">
                <a:solidFill>
                  <a:srgbClr val="0D0D0D"/>
                </a:solidFill>
                <a:effectLst/>
                <a:highlight>
                  <a:srgbClr val="FFFFFF"/>
                </a:highlight>
                <a:latin typeface="Söhne"/>
              </a:rPr>
              <a:t>Objective</a:t>
            </a:r>
            <a:r>
              <a:rPr lang="en-IN" b="0" i="0" dirty="0">
                <a:solidFill>
                  <a:srgbClr val="0D0D0D"/>
                </a:solidFill>
                <a:effectLst/>
                <a:highlight>
                  <a:srgbClr val="FFFFFF"/>
                </a:highlight>
                <a:latin typeface="Söhne"/>
              </a:rPr>
              <a:t>: Develop a deep learning model to predict how a person's face will age over time</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IN" b="0" i="0" dirty="0">
              <a:solidFill>
                <a:srgbClr val="0D0D0D"/>
              </a:solidFill>
              <a:effectLst/>
              <a:highlight>
                <a:srgbClr val="FFFFFF"/>
              </a:highlight>
              <a:latin typeface="Söhne"/>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IN" b="1" dirty="0">
                <a:solidFill>
                  <a:srgbClr val="0D0D0D"/>
                </a:solidFill>
                <a:highlight>
                  <a:srgbClr val="FFFFFF"/>
                </a:highlight>
                <a:latin typeface="Söhne"/>
              </a:rPr>
              <a:t> Impact</a:t>
            </a:r>
            <a:r>
              <a:rPr lang="en-IN" b="0" i="0" dirty="0">
                <a:solidFill>
                  <a:srgbClr val="0D0D0D"/>
                </a:solidFill>
                <a:effectLst/>
                <a:highlight>
                  <a:srgbClr val="FFFFFF"/>
                </a:highlight>
                <a:latin typeface="Söhne"/>
              </a:rPr>
              <a:t>: Facilitates research in various fields including forensics and cosmetics.               Provides individuals with a tool to visualize potential future appearance</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IN" altLang="en-US" b="0" i="0" dirty="0">
              <a:solidFill>
                <a:srgbClr val="0D0D0D"/>
              </a:solidFill>
              <a:effectLst/>
              <a:highlight>
                <a:srgbClr val="FFFFFF"/>
              </a:highlight>
              <a:latin typeface="Söhne"/>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IN" b="1" i="0" dirty="0">
                <a:solidFill>
                  <a:srgbClr val="0D0D0D"/>
                </a:solidFill>
                <a:effectLst/>
                <a:highlight>
                  <a:srgbClr val="FFFFFF"/>
                </a:highlight>
                <a:latin typeface="Söhne"/>
              </a:rPr>
              <a:t>Evaluation:</a:t>
            </a:r>
            <a:r>
              <a:rPr lang="en-IN" b="0" i="0" dirty="0">
                <a:solidFill>
                  <a:srgbClr val="0D0D0D"/>
                </a:solidFill>
                <a:effectLst/>
                <a:highlight>
                  <a:srgbClr val="FFFFFF"/>
                </a:highlight>
                <a:latin typeface="Söhne"/>
              </a:rPr>
              <a:t> Assess the performance of developed models using standard evaluation metrics such as mean absolute error (MAE), root mean square error (RMSE), and age estimation accuracy</a:t>
            </a:r>
            <a:endParaRPr kumimoji="0" lang="en-US" altLang="en-US" b="0" i="0" u="none" strike="noStrike" cap="none" normalizeH="0" baseline="0" dirty="0">
              <a:ln>
                <a:noFill/>
              </a:ln>
              <a:solidFill>
                <a:schemeClr val="tx1"/>
              </a:solidFill>
              <a:effectLst/>
              <a:latin typeface="Arial" panose="020B0604020202020204" pitchFamily="34" charset="0"/>
            </a:endParaRPr>
          </a:p>
          <a:p>
            <a:pPr algn="l"/>
            <a:endParaRPr lang="en-IN" dirty="0">
              <a:solidFill>
                <a:srgbClr val="0D0D0D"/>
              </a:solidFill>
              <a:highlight>
                <a:srgbClr val="FFFFFF"/>
              </a:highlight>
              <a:latin typeface="Söhne"/>
            </a:endParaRPr>
          </a:p>
          <a:p>
            <a:pPr marL="285750" indent="-285750" algn="l">
              <a:buFont typeface="Arial" panose="020B0604020202020204" pitchFamily="34" charset="0"/>
              <a:buChar char="•"/>
            </a:pPr>
            <a:r>
              <a:rPr lang="en-IN" b="1" i="0" dirty="0">
                <a:solidFill>
                  <a:srgbClr val="0D0D0D"/>
                </a:solidFill>
                <a:effectLst/>
                <a:highlight>
                  <a:srgbClr val="FFFFFF"/>
                </a:highlight>
                <a:latin typeface="Söhne"/>
              </a:rPr>
              <a:t> Future </a:t>
            </a:r>
            <a:r>
              <a:rPr lang="en-IN" b="1" i="0" dirty="0" err="1">
                <a:solidFill>
                  <a:srgbClr val="0D0D0D"/>
                </a:solidFill>
                <a:effectLst/>
                <a:highlight>
                  <a:srgbClr val="FFFFFF"/>
                </a:highlight>
                <a:latin typeface="Söhne"/>
              </a:rPr>
              <a:t>Directions</a:t>
            </a:r>
            <a:r>
              <a:rPr lang="en-IN" b="0" i="0" dirty="0" err="1">
                <a:solidFill>
                  <a:srgbClr val="0D0D0D"/>
                </a:solidFill>
                <a:effectLst/>
                <a:highlight>
                  <a:srgbClr val="FFFFFF"/>
                </a:highlight>
                <a:latin typeface="Söhne"/>
              </a:rPr>
              <a:t>:Incorporate</a:t>
            </a:r>
            <a:r>
              <a:rPr lang="en-IN" b="0" i="0" dirty="0">
                <a:solidFill>
                  <a:srgbClr val="0D0D0D"/>
                </a:solidFill>
                <a:effectLst/>
                <a:highlight>
                  <a:srgbClr val="FFFFFF"/>
                </a:highlight>
                <a:latin typeface="Söhne"/>
              </a:rPr>
              <a:t> additional factors such as ethnicity and gender.           Explore ethical implications and collaborate across disciplines for deeper understanding.</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IN" altLang="en-US" sz="1600" b="0" i="0" dirty="0">
              <a:solidFill>
                <a:srgbClr val="0D0D0D"/>
              </a:solidFill>
              <a:effectLst/>
              <a:highlight>
                <a:srgbClr val="FFFFFF"/>
              </a:highlight>
              <a:latin typeface="Söhne"/>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IN" altLang="en-US" sz="1600" u="none" strike="noStrike" cap="none" normalizeH="0" baseline="0" dirty="0">
              <a:ln>
                <a:noFill/>
              </a:ln>
              <a:solidFill>
                <a:srgbClr val="0D0D0D"/>
              </a:solidFill>
              <a:highlight>
                <a:srgbClr val="FFFFFF"/>
              </a:highlight>
              <a:latin typeface="Söhne"/>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IN" altLang="en-US" sz="1600" b="0" i="0" dirty="0">
              <a:solidFill>
                <a:srgbClr val="0D0D0D"/>
              </a:solidFill>
              <a:effectLst/>
              <a:highlight>
                <a:srgbClr val="FFFFFF"/>
              </a:highlight>
              <a:latin typeface="Söhne"/>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IN" altLang="en-US" sz="1600" u="none" strike="noStrike" cap="none" normalizeH="0" baseline="0" dirty="0">
              <a:ln>
                <a:noFill/>
              </a:ln>
              <a:solidFill>
                <a:srgbClr val="0D0D0D"/>
              </a:solidFill>
              <a:highlight>
                <a:srgbClr val="FFFFFF"/>
              </a:highlight>
              <a:latin typeface="Söhne"/>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IN" altLang="en-US" sz="1600" b="0" i="0" dirty="0">
              <a:solidFill>
                <a:srgbClr val="0D0D0D"/>
              </a:solidFill>
              <a:effectLst/>
              <a:highlight>
                <a:srgbClr val="FFFFFF"/>
              </a:highlight>
              <a:latin typeface="Söhne"/>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IN" altLang="en-US" sz="1600" u="none" strike="noStrike" cap="none" normalizeH="0" baseline="0" dirty="0">
              <a:ln>
                <a:noFill/>
              </a:ln>
              <a:solidFill>
                <a:srgbClr val="0D0D0D"/>
              </a:solidFill>
              <a:highlight>
                <a:srgbClr val="FFFFFF"/>
              </a:highlight>
              <a:latin typeface="Söhne"/>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IN" altLang="en-US" sz="1600" b="0" i="0" dirty="0">
              <a:solidFill>
                <a:srgbClr val="0D0D0D"/>
              </a:solidFill>
              <a:effectLst/>
              <a:highlight>
                <a:srgbClr val="FFFFFF"/>
              </a:highlight>
              <a:latin typeface="Söhne"/>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IN" altLang="en-US" sz="1600" u="none" strike="noStrike" cap="none" normalizeH="0" baseline="0" dirty="0">
              <a:ln>
                <a:noFill/>
              </a:ln>
              <a:solidFill>
                <a:srgbClr val="0D0D0D"/>
              </a:solidFill>
              <a:highlight>
                <a:srgbClr val="FFFFFF"/>
              </a:highlight>
              <a:latin typeface="Söhne"/>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IN" altLang="en-US" sz="1600" b="0" i="0" dirty="0">
              <a:solidFill>
                <a:srgbClr val="0D0D0D"/>
              </a:solidFill>
              <a:effectLst/>
              <a:highlight>
                <a:srgbClr val="FFFFFF"/>
              </a:highlight>
              <a:latin typeface="Söhne"/>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IN" altLang="en-US" sz="1600" u="none" strike="noStrike" cap="none" normalizeH="0" baseline="0" dirty="0">
              <a:ln>
                <a:noFill/>
              </a:ln>
              <a:solidFill>
                <a:srgbClr val="0D0D0D"/>
              </a:solidFill>
              <a:highlight>
                <a:srgbClr val="FFFFFF"/>
              </a:highlight>
              <a:latin typeface="Söhne"/>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IN" altLang="en-US" sz="1600" b="0" i="0" dirty="0">
              <a:solidFill>
                <a:srgbClr val="0D0D0D"/>
              </a:solidFill>
              <a:effectLst/>
              <a:highlight>
                <a:srgbClr val="FFFFFF"/>
              </a:highlight>
              <a:latin typeface="Söhne"/>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IN" altLang="en-US" sz="1600" u="none" strike="noStrike" cap="none" normalizeH="0" baseline="0" dirty="0">
              <a:ln>
                <a:noFill/>
              </a:ln>
              <a:solidFill>
                <a:srgbClr val="0D0D0D"/>
              </a:solidFill>
              <a:highlight>
                <a:srgbClr val="FFFFFF"/>
              </a:highlight>
              <a:latin typeface="Söhne"/>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IN" altLang="en-US" sz="1600" b="0" i="0" dirty="0">
              <a:solidFill>
                <a:srgbClr val="0D0D0D"/>
              </a:solidFill>
              <a:effectLst/>
              <a:highlight>
                <a:srgbClr val="FFFFFF"/>
              </a:highlight>
              <a:latin typeface="Söhne"/>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IN" altLang="en-US" sz="1600" u="none" strike="noStrike" cap="none" normalizeH="0" baseline="0" dirty="0">
              <a:ln>
                <a:noFill/>
              </a:ln>
              <a:solidFill>
                <a:srgbClr val="0D0D0D"/>
              </a:solidFill>
              <a:highlight>
                <a:srgbClr val="FFFFFF"/>
              </a:highlight>
              <a:latin typeface="Söhne"/>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457200" y="228600"/>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 name="TextBox 9">
            <a:extLst>
              <a:ext uri="{FF2B5EF4-FFF2-40B4-BE49-F238E27FC236}">
                <a16:creationId xmlns:a16="http://schemas.microsoft.com/office/drawing/2014/main" id="{90BB9C0A-332E-1775-DF20-39A0649A1D17}"/>
              </a:ext>
            </a:extLst>
          </p:cNvPr>
          <p:cNvSpPr txBox="1"/>
          <p:nvPr/>
        </p:nvSpPr>
        <p:spPr>
          <a:xfrm>
            <a:off x="685800" y="838200"/>
            <a:ext cx="8215947" cy="5570756"/>
          </a:xfrm>
          <a:prstGeom prst="rect">
            <a:avLst/>
          </a:prstGeom>
          <a:noFill/>
        </p:spPr>
        <p:txBody>
          <a:bodyPr wrap="square">
            <a:spAutoFit/>
          </a:bodyPr>
          <a:lstStyle/>
          <a:p>
            <a:pPr algn="l"/>
            <a:r>
              <a:rPr lang="en-IN" sz="1600" b="1" i="0" dirty="0">
                <a:solidFill>
                  <a:srgbClr val="0D0D0D"/>
                </a:solidFill>
                <a:effectLst/>
                <a:highlight>
                  <a:srgbClr val="FFFFFF"/>
                </a:highlight>
                <a:latin typeface="Söhne"/>
              </a:rPr>
              <a:t>Individuals:</a:t>
            </a:r>
            <a:endParaRPr lang="en-IN" sz="1600" b="0" i="0" dirty="0">
              <a:solidFill>
                <a:srgbClr val="0D0D0D"/>
              </a:solidFill>
              <a:effectLst/>
              <a:highlight>
                <a:srgbClr val="FFFFFF"/>
              </a:highlight>
              <a:latin typeface="Söhne"/>
            </a:endParaRPr>
          </a:p>
          <a:p>
            <a:pPr algn="l">
              <a:buFont typeface="Arial" panose="020B0604020202020204" pitchFamily="34" charset="0"/>
              <a:buChar char="•"/>
            </a:pPr>
            <a:r>
              <a:rPr lang="en-IN" sz="1600" b="0" i="0" dirty="0">
                <a:solidFill>
                  <a:srgbClr val="0D0D0D"/>
                </a:solidFill>
                <a:effectLst/>
                <a:highlight>
                  <a:srgbClr val="FFFFFF"/>
                </a:highlight>
                <a:latin typeface="Söhne"/>
              </a:rPr>
              <a:t>General users interested in visualizing their future appearance.</a:t>
            </a:r>
          </a:p>
          <a:p>
            <a:pPr algn="l">
              <a:buFont typeface="Arial" panose="020B0604020202020204" pitchFamily="34" charset="0"/>
              <a:buChar char="•"/>
            </a:pPr>
            <a:r>
              <a:rPr lang="en-IN" sz="1600" b="0" i="0" dirty="0">
                <a:solidFill>
                  <a:srgbClr val="0D0D0D"/>
                </a:solidFill>
                <a:effectLst/>
                <a:highlight>
                  <a:srgbClr val="FFFFFF"/>
                </a:highlight>
                <a:latin typeface="Söhne"/>
              </a:rPr>
              <a:t>People considering cosmetic procedures or lifestyle changes who want to see potential outcomes.</a:t>
            </a:r>
          </a:p>
          <a:p>
            <a:pPr algn="l">
              <a:buFont typeface="Arial" panose="020B0604020202020204" pitchFamily="34" charset="0"/>
              <a:buChar char="•"/>
            </a:pPr>
            <a:endParaRPr lang="en-US" sz="1600" b="0" i="0" dirty="0">
              <a:solidFill>
                <a:srgbClr val="1F1F1F"/>
              </a:solidFill>
              <a:effectLst/>
              <a:latin typeface="Google Sans"/>
            </a:endParaRPr>
          </a:p>
          <a:p>
            <a:pPr algn="l"/>
            <a:r>
              <a:rPr lang="en-IN" sz="1600" b="1" i="0" dirty="0">
                <a:solidFill>
                  <a:srgbClr val="0D0D0D"/>
                </a:solidFill>
                <a:effectLst/>
                <a:highlight>
                  <a:srgbClr val="FFFFFF"/>
                </a:highlight>
                <a:latin typeface="Söhne"/>
              </a:rPr>
              <a:t>Entertainment Industry:</a:t>
            </a:r>
            <a:endParaRPr lang="en-IN" sz="1600" b="0" i="0" dirty="0">
              <a:solidFill>
                <a:srgbClr val="0D0D0D"/>
              </a:solidFill>
              <a:effectLst/>
              <a:highlight>
                <a:srgbClr val="FFFFFF"/>
              </a:highlight>
              <a:latin typeface="Söhne"/>
            </a:endParaRPr>
          </a:p>
          <a:p>
            <a:pPr algn="l">
              <a:buFont typeface="Arial" panose="020B0604020202020204" pitchFamily="34" charset="0"/>
              <a:buChar char="•"/>
            </a:pPr>
            <a:r>
              <a:rPr lang="en-IN" sz="1600" b="0" i="0" dirty="0">
                <a:solidFill>
                  <a:srgbClr val="0D0D0D"/>
                </a:solidFill>
                <a:effectLst/>
                <a:highlight>
                  <a:srgbClr val="FFFFFF"/>
                </a:highlight>
                <a:latin typeface="Söhne"/>
              </a:rPr>
              <a:t>Film and television producers requiring age progression effects for storytelling purposes.</a:t>
            </a:r>
          </a:p>
          <a:p>
            <a:pPr algn="l">
              <a:buFont typeface="Arial" panose="020B0604020202020204" pitchFamily="34" charset="0"/>
              <a:buChar char="•"/>
            </a:pPr>
            <a:r>
              <a:rPr lang="en-IN" sz="1600" b="0" i="0" dirty="0">
                <a:solidFill>
                  <a:srgbClr val="0D0D0D"/>
                </a:solidFill>
                <a:effectLst/>
                <a:highlight>
                  <a:srgbClr val="FFFFFF"/>
                </a:highlight>
                <a:latin typeface="Söhne"/>
              </a:rPr>
              <a:t>Video game developers aiming to create more realistic character aging in their games.</a:t>
            </a:r>
          </a:p>
          <a:p>
            <a:pPr algn="l">
              <a:buFont typeface="Arial" panose="020B0604020202020204" pitchFamily="34" charset="0"/>
              <a:buChar char="•"/>
            </a:pPr>
            <a:endParaRPr lang="en-IN" sz="1600" dirty="0">
              <a:solidFill>
                <a:srgbClr val="0D0D0D"/>
              </a:solidFill>
              <a:highlight>
                <a:srgbClr val="FFFFFF"/>
              </a:highlight>
              <a:latin typeface="Söhne"/>
            </a:endParaRPr>
          </a:p>
          <a:p>
            <a:pPr algn="l"/>
            <a:r>
              <a:rPr lang="en-IN" sz="1600" b="1" i="0" dirty="0">
                <a:solidFill>
                  <a:srgbClr val="0D0D0D"/>
                </a:solidFill>
                <a:effectLst/>
                <a:highlight>
                  <a:srgbClr val="FFFFFF"/>
                </a:highlight>
                <a:latin typeface="Söhne"/>
              </a:rPr>
              <a:t>Healthcare Professionals:</a:t>
            </a:r>
            <a:endParaRPr lang="en-IN" sz="1600" b="0" i="0" dirty="0">
              <a:solidFill>
                <a:srgbClr val="0D0D0D"/>
              </a:solidFill>
              <a:effectLst/>
              <a:highlight>
                <a:srgbClr val="FFFFFF"/>
              </a:highlight>
              <a:latin typeface="Söhne"/>
            </a:endParaRPr>
          </a:p>
          <a:p>
            <a:pPr algn="l">
              <a:buFont typeface="Arial" panose="020B0604020202020204" pitchFamily="34" charset="0"/>
              <a:buChar char="•"/>
            </a:pPr>
            <a:r>
              <a:rPr lang="en-IN" sz="1600" b="0" i="0" dirty="0">
                <a:solidFill>
                  <a:srgbClr val="0D0D0D"/>
                </a:solidFill>
                <a:effectLst/>
                <a:highlight>
                  <a:srgbClr val="FFFFFF"/>
                </a:highlight>
                <a:latin typeface="Söhne"/>
              </a:rPr>
              <a:t>Dermatologists and skincare specialists assisting patients in understanding the effects of aging on their skin.</a:t>
            </a:r>
          </a:p>
          <a:p>
            <a:pPr algn="l">
              <a:buFont typeface="Arial" panose="020B0604020202020204" pitchFamily="34" charset="0"/>
              <a:buChar char="•"/>
            </a:pPr>
            <a:endParaRPr lang="en-IN" sz="1600" b="0" i="0" dirty="0">
              <a:solidFill>
                <a:srgbClr val="0D0D0D"/>
              </a:solidFill>
              <a:effectLst/>
              <a:highlight>
                <a:srgbClr val="FFFFFF"/>
              </a:highlight>
              <a:latin typeface="Söhne"/>
            </a:endParaRPr>
          </a:p>
          <a:p>
            <a:pPr algn="l"/>
            <a:r>
              <a:rPr lang="en-IN" sz="1600" b="1" i="0" dirty="0">
                <a:solidFill>
                  <a:srgbClr val="0D0D0D"/>
                </a:solidFill>
                <a:effectLst/>
                <a:highlight>
                  <a:srgbClr val="FFFFFF"/>
                </a:highlight>
                <a:latin typeface="Söhne"/>
              </a:rPr>
              <a:t>Research Institutions:</a:t>
            </a:r>
            <a:endParaRPr lang="en-IN" sz="1600" b="0" i="0" dirty="0">
              <a:solidFill>
                <a:srgbClr val="0D0D0D"/>
              </a:solidFill>
              <a:effectLst/>
              <a:highlight>
                <a:srgbClr val="FFFFFF"/>
              </a:highlight>
              <a:latin typeface="Söhne"/>
            </a:endParaRPr>
          </a:p>
          <a:p>
            <a:pPr algn="l">
              <a:buFont typeface="Arial" panose="020B0604020202020204" pitchFamily="34" charset="0"/>
              <a:buChar char="•"/>
            </a:pPr>
            <a:r>
              <a:rPr lang="en-IN" sz="1600" b="0" i="0" dirty="0">
                <a:solidFill>
                  <a:srgbClr val="0D0D0D"/>
                </a:solidFill>
                <a:effectLst/>
                <a:highlight>
                  <a:srgbClr val="FFFFFF"/>
                </a:highlight>
                <a:latin typeface="Söhne"/>
              </a:rPr>
              <a:t>Academic researchers studying the physiological and psychological aspects of aging.</a:t>
            </a:r>
          </a:p>
          <a:p>
            <a:pPr algn="l">
              <a:buFont typeface="Arial" panose="020B0604020202020204" pitchFamily="34" charset="0"/>
              <a:buChar char="•"/>
            </a:pPr>
            <a:r>
              <a:rPr lang="en-IN" sz="1600" b="0" i="0" dirty="0">
                <a:solidFill>
                  <a:srgbClr val="0D0D0D"/>
                </a:solidFill>
                <a:effectLst/>
                <a:highlight>
                  <a:srgbClr val="FFFFFF"/>
                </a:highlight>
                <a:latin typeface="Söhne"/>
              </a:rPr>
              <a:t>Sociologists investigating societal perceptions and attitudes towards aging.</a:t>
            </a:r>
          </a:p>
          <a:p>
            <a:pPr algn="l">
              <a:buFont typeface="Arial" panose="020B0604020202020204" pitchFamily="34" charset="0"/>
              <a:buChar char="•"/>
            </a:pPr>
            <a:endParaRPr lang="en-IN" sz="1600" dirty="0">
              <a:solidFill>
                <a:srgbClr val="0D0D0D"/>
              </a:solidFill>
              <a:highlight>
                <a:srgbClr val="FFFFFF"/>
              </a:highlight>
              <a:latin typeface="Söhne"/>
            </a:endParaRPr>
          </a:p>
          <a:p>
            <a:pPr algn="l">
              <a:buFont typeface="Arial" panose="020B0604020202020204" pitchFamily="34" charset="0"/>
              <a:buChar char="•"/>
            </a:pPr>
            <a:endParaRPr lang="en-IN" sz="1600" b="0" i="0" dirty="0">
              <a:solidFill>
                <a:srgbClr val="0D0D0D"/>
              </a:solidFill>
              <a:effectLst/>
              <a:highlight>
                <a:srgbClr val="FFFFFF"/>
              </a:highlight>
              <a:latin typeface="Söhne"/>
            </a:endParaRPr>
          </a:p>
          <a:p>
            <a:pPr algn="l"/>
            <a:r>
              <a:rPr lang="en-IN" sz="1600" b="1" i="0" dirty="0">
                <a:solidFill>
                  <a:srgbClr val="0D0D0D"/>
                </a:solidFill>
                <a:effectLst/>
                <a:highlight>
                  <a:srgbClr val="FFFFFF"/>
                </a:highlight>
                <a:latin typeface="Söhne"/>
              </a:rPr>
              <a:t>Government Agencies:</a:t>
            </a:r>
            <a:endParaRPr lang="en-IN" sz="1600" b="0" i="0" dirty="0">
              <a:solidFill>
                <a:srgbClr val="0D0D0D"/>
              </a:solidFill>
              <a:effectLst/>
              <a:highlight>
                <a:srgbClr val="FFFFFF"/>
              </a:highlight>
              <a:latin typeface="Söhne"/>
            </a:endParaRPr>
          </a:p>
          <a:p>
            <a:pPr algn="l">
              <a:buFont typeface="Arial" panose="020B0604020202020204" pitchFamily="34" charset="0"/>
              <a:buChar char="•"/>
            </a:pPr>
            <a:r>
              <a:rPr lang="en-IN" sz="1600" b="0" i="0" dirty="0">
                <a:solidFill>
                  <a:srgbClr val="0D0D0D"/>
                </a:solidFill>
                <a:effectLst/>
                <a:highlight>
                  <a:srgbClr val="FFFFFF"/>
                </a:highlight>
                <a:latin typeface="Söhne"/>
              </a:rPr>
              <a:t>Agencies involved in age-related policy-making relying on accurate demographic projections.</a:t>
            </a:r>
          </a:p>
          <a:p>
            <a:pPr algn="l">
              <a:buFont typeface="Arial" panose="020B0604020202020204" pitchFamily="34" charset="0"/>
              <a:buChar char="•"/>
            </a:pPr>
            <a:r>
              <a:rPr lang="en-IN" sz="1600" b="0" i="0" dirty="0">
                <a:solidFill>
                  <a:srgbClr val="0D0D0D"/>
                </a:solidFill>
                <a:effectLst/>
                <a:highlight>
                  <a:srgbClr val="FFFFFF"/>
                </a:highlight>
                <a:latin typeface="Söhne"/>
              </a:rPr>
              <a:t>Immigration and passport offices using age progression technology for age verification purposes</a:t>
            </a:r>
          </a:p>
          <a:p>
            <a:pPr algn="l">
              <a:buFont typeface="Arial" panose="020B0604020202020204" pitchFamily="34" charset="0"/>
              <a:buChar char="•"/>
            </a:pPr>
            <a:endParaRPr lang="en-US" sz="2000" b="0" i="0" dirty="0">
              <a:solidFill>
                <a:srgbClr val="1F1F1F"/>
              </a:solidFill>
              <a:effectLst/>
              <a:latin typeface="Google San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9444037" y="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1" name="TextBox 10">
            <a:extLst>
              <a:ext uri="{FF2B5EF4-FFF2-40B4-BE49-F238E27FC236}">
                <a16:creationId xmlns:a16="http://schemas.microsoft.com/office/drawing/2014/main" id="{71D7A51A-330B-C12C-F174-F29DA02BDA44}"/>
              </a:ext>
            </a:extLst>
          </p:cNvPr>
          <p:cNvSpPr txBox="1"/>
          <p:nvPr/>
        </p:nvSpPr>
        <p:spPr>
          <a:xfrm>
            <a:off x="676275" y="1509396"/>
            <a:ext cx="9134475" cy="4893647"/>
          </a:xfrm>
          <a:prstGeom prst="rect">
            <a:avLst/>
          </a:prstGeom>
          <a:noFill/>
        </p:spPr>
        <p:txBody>
          <a:bodyPr wrap="square">
            <a:spAutoFit/>
          </a:bodyPr>
          <a:lstStyle/>
          <a:p>
            <a:pPr marL="342900" indent="-342900">
              <a:buFont typeface="Wingdings" panose="05000000000000000000" pitchFamily="2" charset="2"/>
              <a:buChar char="v"/>
            </a:pPr>
            <a:r>
              <a:rPr lang="en-IN" sz="2000" b="1" i="0" dirty="0">
                <a:solidFill>
                  <a:srgbClr val="0D0D0D"/>
                </a:solidFill>
                <a:effectLst/>
                <a:highlight>
                  <a:srgbClr val="FFFFFF"/>
                </a:highlight>
                <a:latin typeface="Söhne"/>
              </a:rPr>
              <a:t>Solution</a:t>
            </a:r>
            <a:r>
              <a:rPr lang="en-IN" sz="2000" b="0" i="0" dirty="0">
                <a:solidFill>
                  <a:srgbClr val="0D0D0D"/>
                </a:solidFill>
                <a:effectLst/>
                <a:highlight>
                  <a:srgbClr val="FFFFFF"/>
                </a:highlight>
                <a:latin typeface="Söhne"/>
              </a:rPr>
              <a:t>: Deep Learning-Based Face Aging Prediction System</a:t>
            </a:r>
          </a:p>
          <a:p>
            <a:endParaRPr lang="en-IN" sz="2000" b="0" i="0" dirty="0">
              <a:solidFill>
                <a:srgbClr val="0D0D0D"/>
              </a:solidFill>
              <a:effectLst/>
              <a:highlight>
                <a:srgbClr val="FFFFFF"/>
              </a:highlight>
              <a:latin typeface="Söhne"/>
            </a:endParaRPr>
          </a:p>
          <a:p>
            <a:r>
              <a:rPr lang="en-IN" sz="2000" b="0" i="0" dirty="0">
                <a:solidFill>
                  <a:srgbClr val="0D0D0D"/>
                </a:solidFill>
                <a:effectLst/>
                <a:highlight>
                  <a:srgbClr val="808080"/>
                </a:highlight>
                <a:latin typeface="Söhne"/>
              </a:rPr>
              <a:t>Value Proposition:</a:t>
            </a:r>
          </a:p>
          <a:p>
            <a:pPr marL="457200" indent="-457200">
              <a:buFont typeface="+mj-lt"/>
              <a:buAutoNum type="alphaLcParenR"/>
            </a:pPr>
            <a:r>
              <a:rPr lang="en-IN" b="1" i="0" dirty="0">
                <a:solidFill>
                  <a:srgbClr val="0D0D0D"/>
                </a:solidFill>
                <a:effectLst/>
                <a:highlight>
                  <a:srgbClr val="FFFFFF"/>
                </a:highlight>
                <a:latin typeface="Söhne"/>
              </a:rPr>
              <a:t>Accurate Age Prediction</a:t>
            </a:r>
            <a:r>
              <a:rPr lang="en-IN" b="0" i="0" dirty="0">
                <a:solidFill>
                  <a:srgbClr val="0D0D0D"/>
                </a:solidFill>
                <a:effectLst/>
                <a:highlight>
                  <a:srgbClr val="FFFFFF"/>
                </a:highlight>
                <a:latin typeface="Söhne"/>
              </a:rPr>
              <a:t>: Our deep learning-based face aging prediction system employs advanced convolutional neural networks (CNNs) to accurately predict how a person's face will age over time</a:t>
            </a:r>
          </a:p>
          <a:p>
            <a:pPr marL="457200" indent="-457200">
              <a:buFont typeface="+mj-lt"/>
              <a:buAutoNum type="alphaLcParenR"/>
            </a:pPr>
            <a:r>
              <a:rPr lang="en-IN" b="1" i="0" dirty="0">
                <a:solidFill>
                  <a:srgbClr val="0D0D0D"/>
                </a:solidFill>
                <a:effectLst/>
                <a:highlight>
                  <a:srgbClr val="FFFFFF"/>
                </a:highlight>
                <a:latin typeface="Söhne"/>
              </a:rPr>
              <a:t>User-Friendly Interface</a:t>
            </a:r>
            <a:r>
              <a:rPr lang="en-IN" b="0" i="0" dirty="0">
                <a:solidFill>
                  <a:srgbClr val="0D0D0D"/>
                </a:solidFill>
                <a:effectLst/>
                <a:highlight>
                  <a:srgbClr val="FFFFFF"/>
                </a:highlight>
                <a:latin typeface="Söhne"/>
              </a:rPr>
              <a:t>: We provide a user-friendly interface that allows individuals to easily upload their facial images and obtain age-progressed versions with just a few clicks</a:t>
            </a:r>
            <a:endParaRPr lang="en-IN" b="1" dirty="0">
              <a:solidFill>
                <a:srgbClr val="0D0D0D"/>
              </a:solidFill>
              <a:highlight>
                <a:srgbClr val="FFFFFF"/>
              </a:highlight>
              <a:latin typeface="Söhne"/>
            </a:endParaRPr>
          </a:p>
          <a:p>
            <a:pPr marL="457200" indent="-457200" algn="l">
              <a:buFont typeface="+mj-lt"/>
              <a:buAutoNum type="alphaLcParenR"/>
            </a:pPr>
            <a:r>
              <a:rPr lang="en-IN" b="1" i="0" dirty="0">
                <a:solidFill>
                  <a:srgbClr val="0D0D0D"/>
                </a:solidFill>
                <a:effectLst/>
                <a:highlight>
                  <a:srgbClr val="FFFFFF"/>
                </a:highlight>
                <a:latin typeface="Söhne"/>
              </a:rPr>
              <a:t>Personalized Insights</a:t>
            </a:r>
            <a:r>
              <a:rPr lang="en-IN" b="0" i="0" dirty="0">
                <a:solidFill>
                  <a:srgbClr val="0D0D0D"/>
                </a:solidFill>
                <a:effectLst/>
                <a:highlight>
                  <a:srgbClr val="FFFFFF"/>
                </a:highlight>
                <a:latin typeface="Söhne"/>
              </a:rPr>
              <a:t>: Our solution offers individuals the opportunity to gain personalized insights into their future appearance</a:t>
            </a:r>
          </a:p>
          <a:p>
            <a:pPr marL="457200" indent="-457200" algn="l">
              <a:buFont typeface="+mj-lt"/>
              <a:buAutoNum type="alphaLcParenR"/>
            </a:pPr>
            <a:r>
              <a:rPr lang="en-IN" b="1" i="0" dirty="0">
                <a:solidFill>
                  <a:srgbClr val="0D0D0D"/>
                </a:solidFill>
                <a:effectLst/>
                <a:highlight>
                  <a:srgbClr val="FFFFFF"/>
                </a:highlight>
                <a:latin typeface="Söhne"/>
              </a:rPr>
              <a:t>Ethical Considerations</a:t>
            </a:r>
            <a:r>
              <a:rPr lang="en-IN" b="0" i="0" dirty="0">
                <a:solidFill>
                  <a:srgbClr val="0D0D0D"/>
                </a:solidFill>
                <a:effectLst/>
                <a:highlight>
                  <a:srgbClr val="FFFFFF"/>
                </a:highlight>
                <a:latin typeface="Söhne"/>
              </a:rPr>
              <a:t>: We prioritize ethical considerations in the development and deployment of our technology.</a:t>
            </a:r>
            <a:endParaRPr lang="en-IN" dirty="0">
              <a:solidFill>
                <a:srgbClr val="0D0D0D"/>
              </a:solidFill>
              <a:highlight>
                <a:srgbClr val="FFFFFF"/>
              </a:highlight>
              <a:latin typeface="Söhne"/>
            </a:endParaRPr>
          </a:p>
          <a:p>
            <a:pPr marL="457200" indent="-457200" algn="l">
              <a:buFont typeface="+mj-lt"/>
              <a:buAutoNum type="alphaLcParenR"/>
            </a:pPr>
            <a:r>
              <a:rPr lang="en-IN" b="1" i="0" dirty="0">
                <a:solidFill>
                  <a:srgbClr val="0D0D0D"/>
                </a:solidFill>
                <a:effectLst/>
                <a:highlight>
                  <a:srgbClr val="FFFFFF"/>
                </a:highlight>
                <a:latin typeface="Söhne"/>
              </a:rPr>
              <a:t>Research Advancements</a:t>
            </a:r>
            <a:r>
              <a:rPr lang="en-IN" b="0" i="0" dirty="0">
                <a:solidFill>
                  <a:srgbClr val="0D0D0D"/>
                </a:solidFill>
                <a:effectLst/>
                <a:highlight>
                  <a:srgbClr val="FFFFFF"/>
                </a:highlight>
                <a:latin typeface="Söhne"/>
              </a:rPr>
              <a:t>: Our solution contributes to advancements in research areas such as computer vision, machine learning, and psychology</a:t>
            </a:r>
          </a:p>
          <a:p>
            <a:pPr marL="457200" indent="-457200" algn="l">
              <a:buFont typeface="+mj-lt"/>
              <a:buAutoNum type="alphaLcParenR"/>
            </a:pPr>
            <a:r>
              <a:rPr lang="en-IN" b="1" i="0" dirty="0">
                <a:solidFill>
                  <a:srgbClr val="0D0D0D"/>
                </a:solidFill>
                <a:effectLst/>
                <a:highlight>
                  <a:srgbClr val="FFFFFF"/>
                </a:highlight>
                <a:latin typeface="Söhne"/>
              </a:rPr>
              <a:t>Decision Support for Professionals</a:t>
            </a:r>
            <a:r>
              <a:rPr lang="en-IN" b="0" i="0" dirty="0">
                <a:solidFill>
                  <a:srgbClr val="0D0D0D"/>
                </a:solidFill>
                <a:effectLst/>
                <a:highlight>
                  <a:srgbClr val="FFFFFF"/>
                </a:highlight>
                <a:latin typeface="Söhne"/>
              </a:rPr>
              <a:t>: Healthcare professionals, cosmetic surgeons, and skincare specialists can use our technology to provide personalized recommendations and visualizations to their clients</a:t>
            </a:r>
            <a:endParaRPr lang="en-US" b="0" i="0" dirty="0">
              <a:solidFill>
                <a:srgbClr val="1F1F1F"/>
              </a:solidFill>
              <a:effectLst/>
              <a:latin typeface="Google San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10" name="TextBox 9">
            <a:extLst>
              <a:ext uri="{FF2B5EF4-FFF2-40B4-BE49-F238E27FC236}">
                <a16:creationId xmlns:a16="http://schemas.microsoft.com/office/drawing/2014/main" id="{53C8597F-9F46-37ED-889E-20EFCE4C1CFC}"/>
              </a:ext>
            </a:extLst>
          </p:cNvPr>
          <p:cNvSpPr txBox="1"/>
          <p:nvPr/>
        </p:nvSpPr>
        <p:spPr>
          <a:xfrm>
            <a:off x="2381250" y="1676400"/>
            <a:ext cx="6915150" cy="4555093"/>
          </a:xfrm>
          <a:prstGeom prst="rect">
            <a:avLst/>
          </a:prstGeom>
          <a:noFill/>
        </p:spPr>
        <p:txBody>
          <a:bodyPr wrap="square">
            <a:spAutoFit/>
          </a:bodyPr>
          <a:lstStyle/>
          <a:p>
            <a:pPr marL="342900" indent="-342900" algn="l">
              <a:buFont typeface="Wingdings" panose="05000000000000000000" pitchFamily="2" charset="2"/>
              <a:buChar char="q"/>
            </a:pPr>
            <a:r>
              <a:rPr lang="en-IN" b="1" i="0" dirty="0">
                <a:solidFill>
                  <a:srgbClr val="0D0D0D"/>
                </a:solidFill>
                <a:effectLst/>
                <a:highlight>
                  <a:srgbClr val="FFFFFF"/>
                </a:highlight>
                <a:latin typeface="Söhne"/>
              </a:rPr>
              <a:t>Advanced Deep Learning Model:</a:t>
            </a:r>
            <a:endParaRPr lang="en-IN" b="0" i="0" dirty="0">
              <a:solidFill>
                <a:srgbClr val="0D0D0D"/>
              </a:solidFill>
              <a:effectLst/>
              <a:highlight>
                <a:srgbClr val="FFFFFF"/>
              </a:highlight>
              <a:latin typeface="Söhne"/>
            </a:endParaRPr>
          </a:p>
          <a:p>
            <a:pPr algn="l"/>
            <a:r>
              <a:rPr lang="en-IN" b="0" i="0" dirty="0">
                <a:solidFill>
                  <a:srgbClr val="0D0D0D"/>
                </a:solidFill>
                <a:effectLst/>
                <a:highlight>
                  <a:srgbClr val="FFFFFF"/>
                </a:highlight>
                <a:latin typeface="Söhne"/>
              </a:rPr>
              <a:t> Age Visio employs a sophisticated deep learning model, trained on a diverse dataset of facial images with annotated age labels.</a:t>
            </a:r>
          </a:p>
          <a:p>
            <a:pPr marL="342900" indent="-342900" algn="l">
              <a:buFont typeface="Wingdings" panose="05000000000000000000" pitchFamily="2" charset="2"/>
              <a:buChar char="q"/>
            </a:pPr>
            <a:r>
              <a:rPr lang="en-IN" b="1" i="0" dirty="0">
                <a:solidFill>
                  <a:srgbClr val="0D0D0D"/>
                </a:solidFill>
                <a:effectLst/>
                <a:highlight>
                  <a:srgbClr val="FFFFFF"/>
                </a:highlight>
                <a:latin typeface="Söhne"/>
              </a:rPr>
              <a:t>User-Friendly Interface:</a:t>
            </a:r>
            <a:endParaRPr lang="en-IN" b="0" i="0" dirty="0">
              <a:solidFill>
                <a:srgbClr val="0D0D0D"/>
              </a:solidFill>
              <a:effectLst/>
              <a:highlight>
                <a:srgbClr val="FFFFFF"/>
              </a:highlight>
              <a:latin typeface="Söhne"/>
            </a:endParaRPr>
          </a:p>
          <a:p>
            <a:pPr algn="l"/>
            <a:r>
              <a:rPr lang="en-IN" b="0" i="0" dirty="0">
                <a:solidFill>
                  <a:srgbClr val="0D0D0D"/>
                </a:solidFill>
                <a:effectLst/>
                <a:highlight>
                  <a:srgbClr val="FFFFFF"/>
                </a:highlight>
                <a:latin typeface="Söhne"/>
              </a:rPr>
              <a:t>Age Visio offers an intuitive web-based interface accessible via desktop and mobile devices.</a:t>
            </a:r>
          </a:p>
          <a:p>
            <a:pPr algn="l"/>
            <a:r>
              <a:rPr lang="en-IN" b="0" i="0" dirty="0">
                <a:solidFill>
                  <a:srgbClr val="0D0D0D"/>
                </a:solidFill>
                <a:effectLst/>
                <a:highlight>
                  <a:srgbClr val="FFFFFF"/>
                </a:highlight>
                <a:latin typeface="Söhne"/>
              </a:rPr>
              <a:t>Users can easily upload their facial images and receive personalized age progression </a:t>
            </a:r>
          </a:p>
          <a:p>
            <a:pPr marL="342900" indent="-342900" algn="l">
              <a:buFont typeface="Wingdings" panose="05000000000000000000" pitchFamily="2" charset="2"/>
              <a:buChar char="q"/>
            </a:pPr>
            <a:r>
              <a:rPr lang="en-IN" b="1" i="0" dirty="0">
                <a:solidFill>
                  <a:srgbClr val="0D0D0D"/>
                </a:solidFill>
                <a:effectLst/>
                <a:highlight>
                  <a:srgbClr val="FFFFFF"/>
                </a:highlight>
                <a:latin typeface="Söhne"/>
              </a:rPr>
              <a:t>Customizable Age Progression Effects:</a:t>
            </a:r>
            <a:endParaRPr lang="en-IN" b="0" i="0" dirty="0">
              <a:solidFill>
                <a:srgbClr val="0D0D0D"/>
              </a:solidFill>
              <a:effectLst/>
              <a:highlight>
                <a:srgbClr val="FFFFFF"/>
              </a:highlight>
              <a:latin typeface="Söhne"/>
            </a:endParaRPr>
          </a:p>
          <a:p>
            <a:pPr algn="l"/>
            <a:r>
              <a:rPr lang="en-IN" b="0" i="0" dirty="0">
                <a:solidFill>
                  <a:srgbClr val="0D0D0D"/>
                </a:solidFill>
                <a:effectLst/>
                <a:highlight>
                  <a:srgbClr val="FFFFFF"/>
                </a:highlight>
                <a:latin typeface="Söhne"/>
              </a:rPr>
              <a:t>Age Visio allows users to customize age progression effects based on desired timeframes, enabling them to visualize their appearance at specific future ages.</a:t>
            </a:r>
          </a:p>
          <a:p>
            <a:pPr marL="342900" indent="-342900" algn="l">
              <a:buFont typeface="Wingdings" panose="05000000000000000000" pitchFamily="2" charset="2"/>
              <a:buChar char="q"/>
            </a:pPr>
            <a:r>
              <a:rPr lang="en-IN" b="1" i="0" dirty="0">
                <a:solidFill>
                  <a:srgbClr val="0D0D0D"/>
                </a:solidFill>
                <a:effectLst/>
                <a:highlight>
                  <a:srgbClr val="FFFFFF"/>
                </a:highlight>
                <a:latin typeface="Söhne"/>
              </a:rPr>
              <a:t>Privacy and Security:</a:t>
            </a:r>
            <a:endParaRPr lang="en-IN" b="0" i="0" dirty="0">
              <a:solidFill>
                <a:srgbClr val="0D0D0D"/>
              </a:solidFill>
              <a:effectLst/>
              <a:highlight>
                <a:srgbClr val="FFFFFF"/>
              </a:highlight>
              <a:latin typeface="Söhne"/>
            </a:endParaRPr>
          </a:p>
          <a:p>
            <a:pPr algn="l"/>
            <a:r>
              <a:rPr lang="en-IN" b="0" i="0" dirty="0">
                <a:solidFill>
                  <a:srgbClr val="0D0D0D"/>
                </a:solidFill>
                <a:effectLst/>
                <a:highlight>
                  <a:srgbClr val="FFFFFF"/>
                </a:highlight>
                <a:latin typeface="Söhne"/>
              </a:rPr>
              <a:t>Age Visio prioritizes user privacy and data security, implementing robust encryption and anonymization protocols to protect sensitive facial data.</a:t>
            </a:r>
          </a:p>
          <a:p>
            <a:pPr algn="l">
              <a:buFont typeface="Arial" panose="020B0604020202020204" pitchFamily="34" charset="0"/>
              <a:buChar char="•"/>
            </a:pPr>
            <a:endParaRPr lang="en-US" sz="2000" b="0" i="0" dirty="0">
              <a:solidFill>
                <a:srgbClr val="1F1F1F"/>
              </a:solidFill>
              <a:effectLst/>
              <a:latin typeface="Google San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a:t>
            </a:r>
            <a:endParaRPr sz="1100" dirty="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
        <p:nvSpPr>
          <p:cNvPr id="11" name="TextBox 10">
            <a:extLst>
              <a:ext uri="{FF2B5EF4-FFF2-40B4-BE49-F238E27FC236}">
                <a16:creationId xmlns:a16="http://schemas.microsoft.com/office/drawing/2014/main" id="{E638CEF5-B12A-1FB7-7853-7167DAFE592E}"/>
              </a:ext>
            </a:extLst>
          </p:cNvPr>
          <p:cNvSpPr txBox="1"/>
          <p:nvPr/>
        </p:nvSpPr>
        <p:spPr>
          <a:xfrm>
            <a:off x="820420" y="859199"/>
            <a:ext cx="8782050" cy="5816977"/>
          </a:xfrm>
          <a:prstGeom prst="rect">
            <a:avLst/>
          </a:prstGeom>
          <a:noFill/>
        </p:spPr>
        <p:txBody>
          <a:bodyPr wrap="square">
            <a:spAutoFit/>
          </a:bodyPr>
          <a:lstStyle/>
          <a:p>
            <a:pPr algn="l"/>
            <a:r>
              <a:rPr lang="en-IN" sz="2000" b="1" i="0" dirty="0">
                <a:solidFill>
                  <a:srgbClr val="0D0D0D"/>
                </a:solidFill>
                <a:effectLst/>
                <a:highlight>
                  <a:srgbClr val="FFFFFF"/>
                </a:highlight>
                <a:latin typeface="Söhne"/>
              </a:rPr>
              <a:t>Data Collection and Preprocessing:</a:t>
            </a:r>
            <a:endParaRPr lang="en-IN" sz="2000" b="0" i="0" dirty="0">
              <a:solidFill>
                <a:srgbClr val="0D0D0D"/>
              </a:solidFill>
              <a:effectLst/>
              <a:highlight>
                <a:srgbClr val="FFFFFF"/>
              </a:highlight>
              <a:latin typeface="Söhne"/>
            </a:endParaRPr>
          </a:p>
          <a:p>
            <a:pPr algn="l">
              <a:buFont typeface="Arial" panose="020B0604020202020204" pitchFamily="34" charset="0"/>
              <a:buChar char="•"/>
            </a:pPr>
            <a:r>
              <a:rPr lang="en-IN" sz="2000" b="0" i="0" dirty="0">
                <a:solidFill>
                  <a:srgbClr val="0D0D0D"/>
                </a:solidFill>
                <a:effectLst/>
                <a:highlight>
                  <a:srgbClr val="FFFFFF"/>
                </a:highlight>
                <a:latin typeface="Söhne"/>
              </a:rPr>
              <a:t>Collect a diverse dataset of facial images covering a wide range of ages, ethnicities, and genders.</a:t>
            </a:r>
          </a:p>
          <a:p>
            <a:pPr algn="l"/>
            <a:r>
              <a:rPr lang="en-IN" sz="2000" b="1" i="0" dirty="0">
                <a:solidFill>
                  <a:srgbClr val="0D0D0D"/>
                </a:solidFill>
                <a:effectLst/>
                <a:highlight>
                  <a:srgbClr val="FFFFFF"/>
                </a:highlight>
                <a:latin typeface="Söhne"/>
              </a:rPr>
              <a:t>Model Architecture:</a:t>
            </a:r>
            <a:endParaRPr lang="en-IN" sz="2000" b="0" i="0" dirty="0">
              <a:solidFill>
                <a:srgbClr val="0D0D0D"/>
              </a:solidFill>
              <a:effectLst/>
              <a:highlight>
                <a:srgbClr val="FFFFFF"/>
              </a:highlight>
              <a:latin typeface="Söhne"/>
            </a:endParaRPr>
          </a:p>
          <a:p>
            <a:pPr algn="l">
              <a:buFont typeface="Arial" panose="020B0604020202020204" pitchFamily="34" charset="0"/>
              <a:buChar char="•"/>
            </a:pPr>
            <a:r>
              <a:rPr lang="en-IN" sz="2000" b="0" i="0" dirty="0">
                <a:solidFill>
                  <a:srgbClr val="0D0D0D"/>
                </a:solidFill>
                <a:effectLst/>
                <a:highlight>
                  <a:srgbClr val="FFFFFF"/>
                </a:highlight>
                <a:latin typeface="Söhne"/>
              </a:rPr>
              <a:t>Design a deep convolutional neural network (CNN) architecture tailored for facial feature extraction and age prediction.</a:t>
            </a:r>
          </a:p>
          <a:p>
            <a:pPr algn="l"/>
            <a:r>
              <a:rPr lang="en-IN" sz="2000" b="1" i="0" dirty="0">
                <a:solidFill>
                  <a:srgbClr val="0D0D0D"/>
                </a:solidFill>
                <a:effectLst/>
                <a:highlight>
                  <a:srgbClr val="FFFFFF"/>
                </a:highlight>
                <a:latin typeface="Söhne"/>
              </a:rPr>
              <a:t>Training Strategy:</a:t>
            </a:r>
            <a:endParaRPr lang="en-IN" sz="2000" b="0" i="0" dirty="0">
              <a:solidFill>
                <a:srgbClr val="0D0D0D"/>
              </a:solidFill>
              <a:effectLst/>
              <a:highlight>
                <a:srgbClr val="FFFFFF"/>
              </a:highlight>
              <a:latin typeface="Söhne"/>
            </a:endParaRPr>
          </a:p>
          <a:p>
            <a:pPr algn="l">
              <a:buFont typeface="Arial" panose="020B0604020202020204" pitchFamily="34" charset="0"/>
              <a:buChar char="•"/>
            </a:pPr>
            <a:r>
              <a:rPr lang="en-IN" sz="2000" b="0" i="0" dirty="0">
                <a:solidFill>
                  <a:srgbClr val="0D0D0D"/>
                </a:solidFill>
                <a:effectLst/>
                <a:highlight>
                  <a:srgbClr val="FFFFFF"/>
                </a:highlight>
                <a:latin typeface="Söhne"/>
              </a:rPr>
              <a:t>Split the dataset into training, validation, and testing sets to evaluate model performance accurately</a:t>
            </a:r>
            <a:r>
              <a:rPr lang="en-IN" sz="2800" b="0" i="0" dirty="0">
                <a:solidFill>
                  <a:srgbClr val="0D0D0D"/>
                </a:solidFill>
                <a:effectLst/>
                <a:highlight>
                  <a:srgbClr val="FFFFFF"/>
                </a:highlight>
                <a:latin typeface="Söhne"/>
              </a:rPr>
              <a:t>.</a:t>
            </a:r>
          </a:p>
          <a:p>
            <a:pPr algn="l"/>
            <a:r>
              <a:rPr lang="en-IN" sz="2000" b="1" i="0" dirty="0">
                <a:solidFill>
                  <a:srgbClr val="0D0D0D"/>
                </a:solidFill>
                <a:effectLst/>
                <a:highlight>
                  <a:srgbClr val="FFFFFF"/>
                </a:highlight>
                <a:latin typeface="Söhne"/>
              </a:rPr>
              <a:t>Model Evaluation:</a:t>
            </a:r>
            <a:endParaRPr lang="en-IN" sz="2000" b="0" i="0" dirty="0">
              <a:solidFill>
                <a:srgbClr val="0D0D0D"/>
              </a:solidFill>
              <a:effectLst/>
              <a:highlight>
                <a:srgbClr val="FFFFFF"/>
              </a:highlight>
              <a:latin typeface="Söhne"/>
            </a:endParaRPr>
          </a:p>
          <a:p>
            <a:pPr algn="l">
              <a:buFont typeface="Arial" panose="020B0604020202020204" pitchFamily="34" charset="0"/>
              <a:buChar char="•"/>
            </a:pPr>
            <a:r>
              <a:rPr lang="en-IN" sz="2000" b="0" i="0" dirty="0">
                <a:solidFill>
                  <a:srgbClr val="0D0D0D"/>
                </a:solidFill>
                <a:effectLst/>
                <a:highlight>
                  <a:srgbClr val="FFFFFF"/>
                </a:highlight>
                <a:latin typeface="Söhne"/>
              </a:rPr>
              <a:t>Evaluate the model's performance on the testing set using quantitative metrics such as Mean Absolute Error (MAE), Mean Squared Error (MSE), and accuracy of age predictions</a:t>
            </a:r>
            <a:r>
              <a:rPr lang="en-IN" sz="2800" b="0" i="0" dirty="0">
                <a:solidFill>
                  <a:srgbClr val="0D0D0D"/>
                </a:solidFill>
                <a:effectLst/>
                <a:highlight>
                  <a:srgbClr val="FFFFFF"/>
                </a:highlight>
                <a:latin typeface="Söhne"/>
              </a:rPr>
              <a:t>.</a:t>
            </a:r>
          </a:p>
          <a:p>
            <a:pPr algn="l"/>
            <a:r>
              <a:rPr lang="en-IN" sz="2000" b="1" i="0" dirty="0">
                <a:solidFill>
                  <a:srgbClr val="0D0D0D"/>
                </a:solidFill>
                <a:effectLst/>
                <a:highlight>
                  <a:srgbClr val="FFFFFF"/>
                </a:highlight>
                <a:latin typeface="Söhne"/>
              </a:rPr>
              <a:t>Deployment and Integration:</a:t>
            </a:r>
            <a:endParaRPr lang="en-IN" sz="2000" b="0" i="0" dirty="0">
              <a:solidFill>
                <a:srgbClr val="0D0D0D"/>
              </a:solidFill>
              <a:effectLst/>
              <a:highlight>
                <a:srgbClr val="FFFFFF"/>
              </a:highlight>
              <a:latin typeface="Söhne"/>
            </a:endParaRPr>
          </a:p>
          <a:p>
            <a:pPr algn="l">
              <a:buFont typeface="Arial" panose="020B0604020202020204" pitchFamily="34" charset="0"/>
              <a:buChar char="•"/>
            </a:pPr>
            <a:r>
              <a:rPr lang="en-IN" sz="2000" b="0" i="0" dirty="0">
                <a:solidFill>
                  <a:srgbClr val="0D0D0D"/>
                </a:solidFill>
                <a:effectLst/>
                <a:highlight>
                  <a:srgbClr val="FFFFFF"/>
                </a:highlight>
                <a:latin typeface="Söhne"/>
              </a:rPr>
              <a:t>Deploy Age Net as a standalone application or integrate it into existing platforms for real-time age progression prediction</a:t>
            </a:r>
            <a:r>
              <a:rPr lang="en-IN" sz="2800" b="0" i="0" dirty="0">
                <a:solidFill>
                  <a:srgbClr val="0D0D0D"/>
                </a:solidFill>
                <a:effectLst/>
                <a:highlight>
                  <a:srgbClr val="FFFFFF"/>
                </a:highlight>
                <a:latin typeface="Söhne"/>
              </a:rPr>
              <a:t>.</a:t>
            </a:r>
          </a:p>
          <a:p>
            <a:pPr algn="l">
              <a:buFont typeface="+mj-lt"/>
              <a:buAutoNum type="arabicPeriod"/>
            </a:pPr>
            <a:endParaRPr lang="en-US" sz="2800" b="0" i="0" dirty="0">
              <a:solidFill>
                <a:srgbClr val="1F1F1F"/>
              </a:solidFill>
              <a:effectLst/>
              <a:latin typeface="Google San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116</TotalTime>
  <Words>842</Words>
  <Application>Microsoft Office PowerPoint</Application>
  <PresentationFormat>Widescreen</PresentationFormat>
  <Paragraphs>109</Paragraphs>
  <Slides>11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Google Sans</vt:lpstr>
      <vt:lpstr>Söhne</vt:lpstr>
      <vt:lpstr>system-ui</vt:lpstr>
      <vt:lpstr>Trebuchet MS</vt:lpstr>
      <vt:lpstr>Wingdings</vt:lpstr>
      <vt:lpstr>Office Theme</vt:lpstr>
      <vt:lpstr>Face Aging Using Conditional GAN </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DENOISEING USING CNN MNIST-DATASET</dc:title>
  <dc:creator>Gokul</dc:creator>
  <cp:lastModifiedBy>Divagar Loganathan</cp:lastModifiedBy>
  <cp:revision>2</cp:revision>
  <dcterms:created xsi:type="dcterms:W3CDTF">2024-04-02T12:54:10Z</dcterms:created>
  <dcterms:modified xsi:type="dcterms:W3CDTF">2024-04-04T18:36:27Z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2024-04-02T00:00:00Z</vt:filetime>
  </property>
</Properties>
</file>