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Consolas" panose="020B0609020204030204" pitchFamily="49" charset="0"/>
      <p:regular r:id="rId9"/>
      <p:bold r:id="rId10"/>
      <p:italic r:id="rId11"/>
      <p:boldItalic r:id="rId12"/>
    </p:embeddedFont>
    <p:embeddedFont>
      <p:font typeface="Source Sans 3"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5" autoAdjust="0"/>
    <p:restoredTop sz="94610"/>
  </p:normalViewPr>
  <p:slideViewPr>
    <p:cSldViewPr snapToGrid="0" snapToObjects="1">
      <p:cViewPr varScale="1">
        <p:scale>
          <a:sx n="69" d="100"/>
          <a:sy n="69" d="100"/>
        </p:scale>
        <p:origin x="6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3291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3062883"/>
            <a:ext cx="7416403" cy="2103834"/>
          </a:xfrm>
          <a:prstGeom prst="rect">
            <a:avLst/>
          </a:prstGeom>
          <a:noFill/>
          <a:ln/>
        </p:spPr>
        <p:txBody>
          <a:bodyPr wrap="square" lIns="0" tIns="0" rIns="0" bIns="0" rtlCol="0" anchor="t"/>
          <a:lstStyle/>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Circular Queue: Efficient Queue Management with a Ring Buffer</a:t>
            </a:r>
            <a:endParaRPr lang="en-US"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1311235"/>
            <a:ext cx="7625596" cy="701278"/>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What is a Circular Queue?</a:t>
            </a:r>
            <a:endParaRPr lang="en-US" sz="4400" dirty="0"/>
          </a:p>
        </p:txBody>
      </p:sp>
      <p:sp>
        <p:nvSpPr>
          <p:cNvPr id="3" name="Shape 1"/>
          <p:cNvSpPr/>
          <p:nvPr/>
        </p:nvSpPr>
        <p:spPr>
          <a:xfrm>
            <a:off x="863798" y="3167182"/>
            <a:ext cx="4136350" cy="3090029"/>
          </a:xfrm>
          <a:prstGeom prst="roundRect">
            <a:avLst>
              <a:gd name="adj" fmla="val 1198"/>
            </a:avLst>
          </a:prstGeom>
          <a:solidFill>
            <a:srgbClr val="F2EEEE"/>
          </a:solidFill>
          <a:ln/>
        </p:spPr>
      </p:sp>
      <p:sp>
        <p:nvSpPr>
          <p:cNvPr id="4" name="Shape 2"/>
          <p:cNvSpPr/>
          <p:nvPr/>
        </p:nvSpPr>
        <p:spPr>
          <a:xfrm>
            <a:off x="1110615" y="3413998"/>
            <a:ext cx="740450" cy="740450"/>
          </a:xfrm>
          <a:prstGeom prst="roundRect">
            <a:avLst>
              <a:gd name="adj" fmla="val 12348012"/>
            </a:avLst>
          </a:prstGeom>
          <a:solidFill>
            <a:srgbClr val="2D2E34"/>
          </a:solidFill>
          <a:ln/>
        </p:spPr>
      </p:sp>
      <p:pic>
        <p:nvPicPr>
          <p:cNvPr id="5" name="Image 0" descr="preencoded.png"/>
          <p:cNvPicPr>
            <a:picLocks noChangeAspect="1"/>
          </p:cNvPicPr>
          <p:nvPr/>
        </p:nvPicPr>
        <p:blipFill>
          <a:blip r:embed="rId3"/>
          <a:stretch>
            <a:fillRect/>
          </a:stretch>
        </p:blipFill>
        <p:spPr>
          <a:xfrm>
            <a:off x="1314212" y="3575923"/>
            <a:ext cx="333137" cy="416481"/>
          </a:xfrm>
          <a:prstGeom prst="rect">
            <a:avLst/>
          </a:prstGeom>
        </p:spPr>
      </p:pic>
      <p:sp>
        <p:nvSpPr>
          <p:cNvPr id="7" name="Text 4"/>
          <p:cNvSpPr/>
          <p:nvPr/>
        </p:nvSpPr>
        <p:spPr>
          <a:xfrm>
            <a:off x="1033879" y="4405777"/>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3" pitchFamily="34" charset="0"/>
                <a:ea typeface="Source Sans 3" pitchFamily="34" charset="-122"/>
                <a:cs typeface="Source Sans 3" pitchFamily="34" charset="-120"/>
              </a:rPr>
              <a:t>A queue where the last element connects back to the first, forming a continuous circle.</a:t>
            </a:r>
            <a:endParaRPr lang="en-US" sz="1900" dirty="0"/>
          </a:p>
        </p:txBody>
      </p:sp>
      <p:sp>
        <p:nvSpPr>
          <p:cNvPr id="8" name="Shape 5"/>
          <p:cNvSpPr/>
          <p:nvPr/>
        </p:nvSpPr>
        <p:spPr>
          <a:xfrm>
            <a:off x="5246965" y="3167182"/>
            <a:ext cx="4136350" cy="3090029"/>
          </a:xfrm>
          <a:prstGeom prst="roundRect">
            <a:avLst>
              <a:gd name="adj" fmla="val 1198"/>
            </a:avLst>
          </a:prstGeom>
          <a:solidFill>
            <a:srgbClr val="F2EEEE"/>
          </a:solidFill>
          <a:ln/>
        </p:spPr>
      </p:sp>
      <p:sp>
        <p:nvSpPr>
          <p:cNvPr id="9" name="Shape 6"/>
          <p:cNvSpPr/>
          <p:nvPr/>
        </p:nvSpPr>
        <p:spPr>
          <a:xfrm>
            <a:off x="5493782" y="3413998"/>
            <a:ext cx="740450" cy="740450"/>
          </a:xfrm>
          <a:prstGeom prst="roundRect">
            <a:avLst>
              <a:gd name="adj" fmla="val 12348012"/>
            </a:avLst>
          </a:prstGeom>
          <a:solidFill>
            <a:srgbClr val="2D2E34"/>
          </a:solidFill>
          <a:ln/>
        </p:spPr>
      </p:sp>
      <p:pic>
        <p:nvPicPr>
          <p:cNvPr id="10" name="Image 1" descr="preencoded.png"/>
          <p:cNvPicPr>
            <a:picLocks noChangeAspect="1"/>
          </p:cNvPicPr>
          <p:nvPr/>
        </p:nvPicPr>
        <p:blipFill>
          <a:blip r:embed="rId4"/>
          <a:stretch>
            <a:fillRect/>
          </a:stretch>
        </p:blipFill>
        <p:spPr>
          <a:xfrm>
            <a:off x="5697379" y="3575923"/>
            <a:ext cx="333137" cy="416481"/>
          </a:xfrm>
          <a:prstGeom prst="rect">
            <a:avLst/>
          </a:prstGeom>
        </p:spPr>
      </p:pic>
      <p:sp>
        <p:nvSpPr>
          <p:cNvPr id="12" name="Text 8"/>
          <p:cNvSpPr/>
          <p:nvPr/>
        </p:nvSpPr>
        <p:spPr>
          <a:xfrm>
            <a:off x="5494482" y="4454895"/>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3" pitchFamily="34" charset="0"/>
                <a:ea typeface="Source Sans 3" pitchFamily="34" charset="-122"/>
                <a:cs typeface="Source Sans 3" pitchFamily="34" charset="-120"/>
              </a:rPr>
              <a:t>Also known as a Ring Buffer, it strictly adheres to the FIFO (First In First Out) principle.</a:t>
            </a:r>
            <a:endParaRPr lang="en-US" sz="1900" dirty="0"/>
          </a:p>
        </p:txBody>
      </p:sp>
      <p:sp>
        <p:nvSpPr>
          <p:cNvPr id="13" name="Shape 9"/>
          <p:cNvSpPr/>
          <p:nvPr/>
        </p:nvSpPr>
        <p:spPr>
          <a:xfrm>
            <a:off x="9630132" y="3167182"/>
            <a:ext cx="4136350" cy="3090029"/>
          </a:xfrm>
          <a:prstGeom prst="roundRect">
            <a:avLst>
              <a:gd name="adj" fmla="val 1198"/>
            </a:avLst>
          </a:prstGeom>
          <a:solidFill>
            <a:srgbClr val="F2EEEE"/>
          </a:solidFill>
          <a:ln/>
        </p:spPr>
      </p:sp>
      <p:sp>
        <p:nvSpPr>
          <p:cNvPr id="14" name="Shape 10"/>
          <p:cNvSpPr/>
          <p:nvPr/>
        </p:nvSpPr>
        <p:spPr>
          <a:xfrm>
            <a:off x="9876949" y="3413998"/>
            <a:ext cx="740450" cy="740450"/>
          </a:xfrm>
          <a:prstGeom prst="roundRect">
            <a:avLst>
              <a:gd name="adj" fmla="val 12348012"/>
            </a:avLst>
          </a:prstGeom>
          <a:solidFill>
            <a:srgbClr val="2D2E34"/>
          </a:solidFill>
          <a:ln/>
        </p:spPr>
      </p:sp>
      <p:pic>
        <p:nvPicPr>
          <p:cNvPr id="15" name="Image 2" descr="preencoded.png"/>
          <p:cNvPicPr>
            <a:picLocks noChangeAspect="1"/>
          </p:cNvPicPr>
          <p:nvPr/>
        </p:nvPicPr>
        <p:blipFill>
          <a:blip r:embed="rId5"/>
          <a:stretch>
            <a:fillRect/>
          </a:stretch>
        </p:blipFill>
        <p:spPr>
          <a:xfrm>
            <a:off x="10080546" y="3575923"/>
            <a:ext cx="333137" cy="416481"/>
          </a:xfrm>
          <a:prstGeom prst="rect">
            <a:avLst/>
          </a:prstGeom>
        </p:spPr>
      </p:pic>
      <p:sp>
        <p:nvSpPr>
          <p:cNvPr id="16" name="Text 11"/>
          <p:cNvSpPr/>
          <p:nvPr/>
        </p:nvSpPr>
        <p:spPr>
          <a:xfrm>
            <a:off x="9876949" y="4401264"/>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3D3838"/>
                </a:solidFill>
                <a:latin typeface="Montserrat Bold" pitchFamily="34" charset="0"/>
                <a:ea typeface="Montserrat Bold" pitchFamily="34" charset="-122"/>
                <a:cs typeface="Montserrat Bold" pitchFamily="34" charset="-120"/>
              </a:rPr>
              <a:t>Memory Efficiency</a:t>
            </a:r>
            <a:endParaRPr lang="en-US" sz="2200" dirty="0"/>
          </a:p>
        </p:txBody>
      </p:sp>
      <p:sp>
        <p:nvSpPr>
          <p:cNvPr id="17" name="Text 12"/>
          <p:cNvSpPr/>
          <p:nvPr/>
        </p:nvSpPr>
        <p:spPr>
          <a:xfrm>
            <a:off x="9876949" y="4899898"/>
            <a:ext cx="3642717" cy="1110496"/>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3" pitchFamily="34" charset="0"/>
                <a:ea typeface="Source Sans 3" pitchFamily="34" charset="-122"/>
                <a:cs typeface="Source Sans 3" pitchFamily="34" charset="-120"/>
              </a:rPr>
              <a:t>Crucially, it solves the memory wastage issues of linear queues by reusing freed spaces.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69024" y="527195"/>
            <a:ext cx="9639181" cy="701278"/>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The Problem with Linear Queues</a:t>
            </a:r>
            <a:endParaRPr lang="en-US" sz="4400" dirty="0"/>
          </a:p>
        </p:txBody>
      </p:sp>
      <p:sp>
        <p:nvSpPr>
          <p:cNvPr id="3" name="Text 1"/>
          <p:cNvSpPr/>
          <p:nvPr/>
        </p:nvSpPr>
        <p:spPr>
          <a:xfrm>
            <a:off x="863798" y="1969980"/>
            <a:ext cx="9049636" cy="1480661"/>
          </a:xfrm>
          <a:prstGeom prst="rect">
            <a:avLst/>
          </a:prstGeom>
          <a:noFill/>
          <a:ln/>
        </p:spPr>
        <p:txBody>
          <a:bodyPr wrap="square" lIns="0" tIns="0" rIns="0" bIns="0" rtlCol="0" anchor="t"/>
          <a:lstStyle/>
          <a:p>
            <a:pPr marL="457200" indent="-457200" algn="l">
              <a:lnSpc>
                <a:spcPts val="2900"/>
              </a:lnSpc>
              <a:buFont typeface="Arial" panose="020B0604020202020204" pitchFamily="34" charset="0"/>
              <a:buChar char="•"/>
            </a:pPr>
            <a:r>
              <a:rPr lang="en-US" sz="2800" dirty="0">
                <a:solidFill>
                  <a:srgbClr val="3D3838"/>
                </a:solidFill>
                <a:latin typeface="Source Sans 3" pitchFamily="34" charset="0"/>
                <a:ea typeface="Source Sans 3" pitchFamily="34" charset="-122"/>
                <a:cs typeface="Source Sans 3" pitchFamily="34" charset="-120"/>
              </a:rPr>
              <a:t>Linear queues insert elements at the rear and remove them from the front. A significant limitation arises as elements are dequeued: empty spaces appear at the front of the array.</a:t>
            </a:r>
            <a:endParaRPr lang="en-US" sz="2800" dirty="0"/>
          </a:p>
        </p:txBody>
      </p:sp>
      <p:sp>
        <p:nvSpPr>
          <p:cNvPr id="4" name="Text 2"/>
          <p:cNvSpPr/>
          <p:nvPr/>
        </p:nvSpPr>
        <p:spPr>
          <a:xfrm>
            <a:off x="813617" y="3851111"/>
            <a:ext cx="9149997" cy="1480661"/>
          </a:xfrm>
          <a:prstGeom prst="rect">
            <a:avLst/>
          </a:prstGeom>
          <a:noFill/>
          <a:ln/>
        </p:spPr>
        <p:txBody>
          <a:bodyPr wrap="square" lIns="0" tIns="0" rIns="0" bIns="0" rtlCol="0" anchor="t"/>
          <a:lstStyle/>
          <a:p>
            <a:pPr marL="457200" indent="-457200" algn="l">
              <a:lnSpc>
                <a:spcPts val="2900"/>
              </a:lnSpc>
              <a:buFont typeface="Arial" panose="020B0604020202020204" pitchFamily="34" charset="0"/>
              <a:buChar char="•"/>
            </a:pPr>
            <a:r>
              <a:rPr lang="en-US" sz="2800" dirty="0">
                <a:solidFill>
                  <a:srgbClr val="3D3838"/>
                </a:solidFill>
                <a:latin typeface="Source Sans 3" pitchFamily="34" charset="0"/>
                <a:ea typeface="Source Sans 3" pitchFamily="34" charset="-122"/>
                <a:cs typeface="Source Sans 3" pitchFamily="34" charset="-120"/>
              </a:rPr>
              <a:t>These  spaces cannot be reused for new insertions. Once the rear pointer reaches the end of the array, no more insertions are possible, even if there's available space at the beginning.</a:t>
            </a:r>
            <a:endParaRPr lang="en-US" sz="2800" dirty="0"/>
          </a:p>
        </p:txBody>
      </p:sp>
      <p:pic>
        <p:nvPicPr>
          <p:cNvPr id="5" name="Image 0" descr="preencoded.png"/>
          <p:cNvPicPr>
            <a:picLocks noChangeAspect="1"/>
          </p:cNvPicPr>
          <p:nvPr/>
        </p:nvPicPr>
        <p:blipFill>
          <a:blip r:embed="rId3"/>
          <a:stretch>
            <a:fillRect/>
          </a:stretch>
        </p:blipFill>
        <p:spPr>
          <a:xfrm>
            <a:off x="11069656" y="2059035"/>
            <a:ext cx="2925124" cy="2925124"/>
          </a:xfrm>
          <a:prstGeom prst="rect">
            <a:avLst/>
          </a:prstGeom>
        </p:spPr>
      </p:pic>
      <p:sp>
        <p:nvSpPr>
          <p:cNvPr id="6" name="Text 3"/>
          <p:cNvSpPr/>
          <p:nvPr/>
        </p:nvSpPr>
        <p:spPr>
          <a:xfrm>
            <a:off x="863798" y="6232922"/>
            <a:ext cx="12902803" cy="740331"/>
          </a:xfrm>
          <a:prstGeom prst="rect">
            <a:avLst/>
          </a:prstGeom>
          <a:noFill/>
          <a:ln/>
        </p:spPr>
        <p:txBody>
          <a:bodyPr wrap="square" lIns="0" tIns="0" rIns="0" bIns="0" rtlCol="0" anchor="t"/>
          <a:lstStyle/>
          <a:p>
            <a:pPr marL="457200" indent="-457200" algn="l">
              <a:lnSpc>
                <a:spcPts val="2900"/>
              </a:lnSpc>
              <a:buFont typeface="Arial" panose="020B0604020202020204" pitchFamily="34" charset="0"/>
              <a:buChar char="•"/>
            </a:pPr>
            <a:r>
              <a:rPr lang="en-US" sz="2800" dirty="0">
                <a:solidFill>
                  <a:srgbClr val="3D3838"/>
                </a:solidFill>
                <a:latin typeface="Source Sans 3" pitchFamily="34" charset="0"/>
                <a:ea typeface="Source Sans 3" pitchFamily="34" charset="-122"/>
                <a:cs typeface="Source Sans 3" pitchFamily="34" charset="-120"/>
              </a:rPr>
              <a:t>This leads to inefficient memory utilization and potential "queue overflow" scenarios, where the queue appears full despite having available slots.</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751761"/>
            <a:ext cx="7934563" cy="701278"/>
          </a:xfrm>
          <a:prstGeom prst="rect">
            <a:avLst/>
          </a:prstGeom>
          <a:noFill/>
          <a:ln/>
        </p:spPr>
        <p:txBody>
          <a:bodyPr wrap="none" lIns="0" tIns="0" rIns="0" bIns="0" rtlCol="0" anchor="t"/>
          <a:lstStyle/>
          <a:p>
            <a:pPr marL="0" indent="0" algn="l">
              <a:lnSpc>
                <a:spcPts val="5500"/>
              </a:lnSpc>
              <a:buNone/>
            </a:pPr>
            <a:r>
              <a:rPr lang="en-US" sz="4400" b="1" dirty="0">
                <a:solidFill>
                  <a:srgbClr val="000000"/>
                </a:solidFill>
                <a:latin typeface="Montserrat Bold" pitchFamily="34" charset="0"/>
                <a:ea typeface="Montserrat Bold" pitchFamily="34" charset="-122"/>
                <a:cs typeface="Montserrat Bold" pitchFamily="34" charset="-120"/>
              </a:rPr>
              <a:t>How Circular Queue Works</a:t>
            </a:r>
            <a:endParaRPr lang="en-US" sz="4400" dirty="0"/>
          </a:p>
        </p:txBody>
      </p:sp>
      <p:pic>
        <p:nvPicPr>
          <p:cNvPr id="3" name="Image 0" descr="preencoded.png"/>
          <p:cNvPicPr>
            <a:picLocks noChangeAspect="1"/>
          </p:cNvPicPr>
          <p:nvPr/>
        </p:nvPicPr>
        <p:blipFill>
          <a:blip r:embed="rId3"/>
          <a:stretch>
            <a:fillRect/>
          </a:stretch>
        </p:blipFill>
        <p:spPr>
          <a:xfrm>
            <a:off x="863798" y="1946672"/>
            <a:ext cx="6451402" cy="987266"/>
          </a:xfrm>
          <a:prstGeom prst="rect">
            <a:avLst/>
          </a:prstGeom>
        </p:spPr>
      </p:pic>
      <p:sp>
        <p:nvSpPr>
          <p:cNvPr id="4" name="Text 1"/>
          <p:cNvSpPr/>
          <p:nvPr/>
        </p:nvSpPr>
        <p:spPr>
          <a:xfrm>
            <a:off x="1110615" y="3180755"/>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3D3838"/>
                </a:solidFill>
                <a:latin typeface="Montserrat Bold" pitchFamily="34" charset="0"/>
                <a:ea typeface="Montserrat Bold" pitchFamily="34" charset="-122"/>
                <a:cs typeface="Montserrat Bold" pitchFamily="34" charset="-120"/>
              </a:rPr>
              <a:t>Modulo Arithmetic</a:t>
            </a:r>
            <a:endParaRPr lang="en-US" sz="2200" dirty="0"/>
          </a:p>
        </p:txBody>
      </p:sp>
      <p:sp>
        <p:nvSpPr>
          <p:cNvPr id="5" name="Text 2"/>
          <p:cNvSpPr/>
          <p:nvPr/>
        </p:nvSpPr>
        <p:spPr>
          <a:xfrm>
            <a:off x="1110615" y="3679388"/>
            <a:ext cx="5957768"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3" pitchFamily="34" charset="0"/>
                <a:ea typeface="Source Sans 3" pitchFamily="34" charset="-122"/>
                <a:cs typeface="Source Sans 3" pitchFamily="34" charset="-120"/>
              </a:rPr>
              <a:t>Utilizes modulo arithmetic to wrap the rear and front pointers around the fixed-size array.</a:t>
            </a:r>
            <a:endParaRPr lang="en-US" sz="1900" dirty="0"/>
          </a:p>
        </p:txBody>
      </p:sp>
      <p:pic>
        <p:nvPicPr>
          <p:cNvPr id="6" name="Image 1" descr="preencoded.png"/>
          <p:cNvPicPr>
            <a:picLocks noChangeAspect="1"/>
          </p:cNvPicPr>
          <p:nvPr/>
        </p:nvPicPr>
        <p:blipFill>
          <a:blip r:embed="rId4"/>
          <a:stretch>
            <a:fillRect/>
          </a:stretch>
        </p:blipFill>
        <p:spPr>
          <a:xfrm>
            <a:off x="7315200" y="1946672"/>
            <a:ext cx="6451402" cy="987266"/>
          </a:xfrm>
          <a:prstGeom prst="rect">
            <a:avLst/>
          </a:prstGeom>
        </p:spPr>
      </p:pic>
      <p:sp>
        <p:nvSpPr>
          <p:cNvPr id="7" name="Text 3"/>
          <p:cNvSpPr/>
          <p:nvPr/>
        </p:nvSpPr>
        <p:spPr>
          <a:xfrm>
            <a:off x="7562017" y="3180755"/>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3D3838"/>
                </a:solidFill>
                <a:latin typeface="Montserrat Bold" pitchFamily="34" charset="0"/>
                <a:ea typeface="Montserrat Bold" pitchFamily="34" charset="-122"/>
                <a:cs typeface="Montserrat Bold" pitchFamily="34" charset="-120"/>
              </a:rPr>
              <a:t>Pointer Movement</a:t>
            </a:r>
            <a:endParaRPr lang="en-US" sz="2200" dirty="0"/>
          </a:p>
        </p:txBody>
      </p:sp>
      <p:sp>
        <p:nvSpPr>
          <p:cNvPr id="8" name="Text 4"/>
          <p:cNvSpPr/>
          <p:nvPr/>
        </p:nvSpPr>
        <p:spPr>
          <a:xfrm>
            <a:off x="7562017" y="3679388"/>
            <a:ext cx="5957768" cy="78605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3" pitchFamily="34" charset="0"/>
                <a:ea typeface="Source Sans 3" pitchFamily="34" charset="-122"/>
                <a:cs typeface="Source Sans 3" pitchFamily="34" charset="-120"/>
              </a:rPr>
              <a:t>Pointers update as: </a:t>
            </a:r>
            <a:r>
              <a:rPr lang="en-US" sz="1900" dirty="0">
                <a:solidFill>
                  <a:srgbClr val="3D3838"/>
                </a:solidFill>
                <a:highlight>
                  <a:srgbClr val="F2F2F2"/>
                </a:highlight>
                <a:latin typeface="Consolas" pitchFamily="34" charset="0"/>
                <a:ea typeface="Consolas" pitchFamily="34" charset="-122"/>
                <a:cs typeface="Consolas" pitchFamily="34" charset="-120"/>
              </a:rPr>
              <a:t>rear = (rear + 1) % capacity</a:t>
            </a:r>
            <a:r>
              <a:rPr lang="en-US" sz="1900" dirty="0">
                <a:solidFill>
                  <a:srgbClr val="3D3838"/>
                </a:solidFill>
                <a:latin typeface="Source Sans 3" pitchFamily="34" charset="0"/>
                <a:ea typeface="Source Sans 3" pitchFamily="34" charset="-122"/>
                <a:cs typeface="Source Sans 3" pitchFamily="34" charset="-120"/>
              </a:rPr>
              <a:t> and </a:t>
            </a:r>
            <a:r>
              <a:rPr lang="en-US" sz="1900" dirty="0">
                <a:solidFill>
                  <a:srgbClr val="3D3838"/>
                </a:solidFill>
                <a:highlight>
                  <a:srgbClr val="F2F2F2"/>
                </a:highlight>
                <a:latin typeface="Consolas" pitchFamily="34" charset="0"/>
                <a:ea typeface="Consolas" pitchFamily="34" charset="-122"/>
                <a:cs typeface="Consolas" pitchFamily="34" charset="-120"/>
              </a:rPr>
              <a:t>front = (front + 1) % capacity</a:t>
            </a:r>
            <a:r>
              <a:rPr lang="en-US" sz="1900" dirty="0">
                <a:solidFill>
                  <a:srgbClr val="3D3838"/>
                </a:solidFill>
                <a:latin typeface="Source Sans 3" pitchFamily="34" charset="0"/>
                <a:ea typeface="Source Sans 3" pitchFamily="34" charset="-122"/>
                <a:cs typeface="Source Sans 3" pitchFamily="34" charset="-120"/>
              </a:rPr>
              <a:t>.</a:t>
            </a:r>
            <a:endParaRPr lang="en-US" sz="1900" dirty="0"/>
          </a:p>
        </p:txBody>
      </p:sp>
      <p:pic>
        <p:nvPicPr>
          <p:cNvPr id="9" name="Image 2" descr="preencoded.png"/>
          <p:cNvPicPr>
            <a:picLocks noChangeAspect="1"/>
          </p:cNvPicPr>
          <p:nvPr/>
        </p:nvPicPr>
        <p:blipFill>
          <a:blip r:embed="rId5"/>
          <a:stretch>
            <a:fillRect/>
          </a:stretch>
        </p:blipFill>
        <p:spPr>
          <a:xfrm>
            <a:off x="863798" y="4712256"/>
            <a:ext cx="6451402" cy="987266"/>
          </a:xfrm>
          <a:prstGeom prst="rect">
            <a:avLst/>
          </a:prstGeom>
        </p:spPr>
      </p:pic>
      <p:sp>
        <p:nvSpPr>
          <p:cNvPr id="10" name="Text 5"/>
          <p:cNvSpPr/>
          <p:nvPr/>
        </p:nvSpPr>
        <p:spPr>
          <a:xfrm>
            <a:off x="1110615" y="5946338"/>
            <a:ext cx="3079909" cy="350639"/>
          </a:xfrm>
          <a:prstGeom prst="rect">
            <a:avLst/>
          </a:prstGeom>
          <a:noFill/>
          <a:ln/>
        </p:spPr>
        <p:txBody>
          <a:bodyPr wrap="none" lIns="0" tIns="0" rIns="0" bIns="0" rtlCol="0" anchor="t"/>
          <a:lstStyle/>
          <a:p>
            <a:pPr marL="0" indent="0" algn="l">
              <a:lnSpc>
                <a:spcPts val="2750"/>
              </a:lnSpc>
              <a:buNone/>
            </a:pPr>
            <a:r>
              <a:rPr lang="en-US" sz="2200" b="1" dirty="0">
                <a:solidFill>
                  <a:srgbClr val="3D3838"/>
                </a:solidFill>
                <a:latin typeface="Montserrat Bold" pitchFamily="34" charset="0"/>
                <a:ea typeface="Montserrat Bold" pitchFamily="34" charset="-122"/>
                <a:cs typeface="Montserrat Bold" pitchFamily="34" charset="-120"/>
              </a:rPr>
              <a:t>Seamless Operations</a:t>
            </a:r>
            <a:endParaRPr lang="en-US" sz="2200" dirty="0"/>
          </a:p>
        </p:txBody>
      </p:sp>
      <p:sp>
        <p:nvSpPr>
          <p:cNvPr id="11" name="Text 6"/>
          <p:cNvSpPr/>
          <p:nvPr/>
        </p:nvSpPr>
        <p:spPr>
          <a:xfrm>
            <a:off x="1110615" y="6444972"/>
            <a:ext cx="5957768" cy="74033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3" pitchFamily="34" charset="0"/>
                <a:ea typeface="Source Sans 3" pitchFamily="34" charset="-122"/>
                <a:cs typeface="Source Sans 3" pitchFamily="34" charset="-120"/>
              </a:rPr>
              <a:t>This enables continuous enqueue and dequeue operations without the need for element shifting.</a:t>
            </a:r>
            <a:endParaRPr lang="en-US" sz="1900" dirty="0"/>
          </a:p>
        </p:txBody>
      </p:sp>
      <p:pic>
        <p:nvPicPr>
          <p:cNvPr id="12" name="Image 3" descr="preencoded.png"/>
          <p:cNvPicPr>
            <a:picLocks noChangeAspect="1"/>
          </p:cNvPicPr>
          <p:nvPr/>
        </p:nvPicPr>
        <p:blipFill>
          <a:blip r:embed="rId6"/>
          <a:stretch>
            <a:fillRect/>
          </a:stretch>
        </p:blipFill>
        <p:spPr>
          <a:xfrm>
            <a:off x="7315200" y="4712256"/>
            <a:ext cx="6451402" cy="987266"/>
          </a:xfrm>
          <a:prstGeom prst="rect">
            <a:avLst/>
          </a:prstGeom>
        </p:spPr>
      </p:pic>
      <p:sp>
        <p:nvSpPr>
          <p:cNvPr id="13" name="Text 7"/>
          <p:cNvSpPr/>
          <p:nvPr/>
        </p:nvSpPr>
        <p:spPr>
          <a:xfrm>
            <a:off x="7562017" y="5946338"/>
            <a:ext cx="2804874" cy="350639"/>
          </a:xfrm>
          <a:prstGeom prst="rect">
            <a:avLst/>
          </a:prstGeom>
          <a:noFill/>
          <a:ln/>
        </p:spPr>
        <p:txBody>
          <a:bodyPr wrap="none" lIns="0" tIns="0" rIns="0" bIns="0" rtlCol="0" anchor="t"/>
          <a:lstStyle/>
          <a:p>
            <a:pPr marL="0" indent="0" algn="l">
              <a:lnSpc>
                <a:spcPts val="2750"/>
              </a:lnSpc>
              <a:buNone/>
            </a:pPr>
            <a:r>
              <a:rPr lang="en-US" sz="2200" b="1" dirty="0">
                <a:solidFill>
                  <a:srgbClr val="3D3838"/>
                </a:solidFill>
                <a:latin typeface="Montserrat Bold" pitchFamily="34" charset="0"/>
                <a:ea typeface="Montserrat Bold" pitchFamily="34" charset="-122"/>
                <a:cs typeface="Montserrat Bold" pitchFamily="34" charset="-120"/>
              </a:rPr>
              <a:t>Full Condition</a:t>
            </a:r>
            <a:endParaRPr lang="en-US" sz="2200" dirty="0"/>
          </a:p>
        </p:txBody>
      </p:sp>
      <p:sp>
        <p:nvSpPr>
          <p:cNvPr id="14" name="Text 8"/>
          <p:cNvSpPr/>
          <p:nvPr/>
        </p:nvSpPr>
        <p:spPr>
          <a:xfrm>
            <a:off x="7562017" y="6444972"/>
            <a:ext cx="5957768" cy="786051"/>
          </a:xfrm>
          <a:prstGeom prst="rect">
            <a:avLst/>
          </a:prstGeom>
          <a:noFill/>
          <a:ln/>
        </p:spPr>
        <p:txBody>
          <a:bodyPr wrap="square" lIns="0" tIns="0" rIns="0" bIns="0" rtlCol="0" anchor="t"/>
          <a:lstStyle/>
          <a:p>
            <a:pPr marL="0" indent="0" algn="l">
              <a:lnSpc>
                <a:spcPts val="2900"/>
              </a:lnSpc>
              <a:buNone/>
            </a:pPr>
            <a:r>
              <a:rPr lang="en-US" sz="1900" dirty="0">
                <a:solidFill>
                  <a:srgbClr val="3D3838"/>
                </a:solidFill>
                <a:latin typeface="Source Sans 3" pitchFamily="34" charset="0"/>
                <a:ea typeface="Source Sans 3" pitchFamily="34" charset="-122"/>
                <a:cs typeface="Source Sans 3" pitchFamily="34" charset="-120"/>
              </a:rPr>
              <a:t>The queue is considered full when </a:t>
            </a:r>
            <a:r>
              <a:rPr lang="en-US" sz="1900" dirty="0">
                <a:solidFill>
                  <a:srgbClr val="3D3838"/>
                </a:solidFill>
                <a:highlight>
                  <a:srgbClr val="F2F2F2"/>
                </a:highlight>
                <a:latin typeface="Consolas" pitchFamily="34" charset="0"/>
                <a:ea typeface="Consolas" pitchFamily="34" charset="-122"/>
                <a:cs typeface="Consolas" pitchFamily="34" charset="-120"/>
              </a:rPr>
              <a:t>(rear + 1) % capacity == front</a:t>
            </a:r>
            <a:r>
              <a:rPr lang="en-US" sz="1900" dirty="0">
                <a:solidFill>
                  <a:srgbClr val="3D3838"/>
                </a:solidFill>
                <a:latin typeface="Source Sans 3" pitchFamily="34" charset="0"/>
                <a:ea typeface="Source Sans 3" pitchFamily="34" charset="-122"/>
                <a:cs typeface="Source Sans 3" pitchFamily="34" charset="-120"/>
              </a:rPr>
              <a:t>.</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00100" y="628650"/>
            <a:ext cx="9313069" cy="649486"/>
          </a:xfrm>
          <a:prstGeom prst="rect">
            <a:avLst/>
          </a:prstGeom>
          <a:noFill/>
          <a:ln/>
        </p:spPr>
        <p:txBody>
          <a:bodyPr wrap="none" lIns="0" tIns="0" rIns="0" bIns="0" rtlCol="0" anchor="t"/>
          <a:lstStyle/>
          <a:p>
            <a:pPr marL="0" indent="0" algn="l">
              <a:lnSpc>
                <a:spcPts val="5100"/>
              </a:lnSpc>
              <a:buNone/>
            </a:pPr>
            <a:r>
              <a:rPr lang="en-US" sz="4050" b="1" dirty="0">
                <a:solidFill>
                  <a:srgbClr val="000000"/>
                </a:solidFill>
                <a:latin typeface="Montserrat Bold" pitchFamily="34" charset="0"/>
                <a:ea typeface="Montserrat Bold" pitchFamily="34" charset="-122"/>
                <a:cs typeface="Montserrat Bold" pitchFamily="34" charset="-120"/>
              </a:rPr>
              <a:t>Core Operations of Circular Queue</a:t>
            </a:r>
            <a:endParaRPr lang="en-US" sz="4050" dirty="0"/>
          </a:p>
        </p:txBody>
      </p:sp>
      <p:sp>
        <p:nvSpPr>
          <p:cNvPr id="3" name="Shape 1"/>
          <p:cNvSpPr/>
          <p:nvPr/>
        </p:nvSpPr>
        <p:spPr>
          <a:xfrm>
            <a:off x="800100" y="1735336"/>
            <a:ext cx="6400800" cy="2351603"/>
          </a:xfrm>
          <a:prstGeom prst="roundRect">
            <a:avLst>
              <a:gd name="adj" fmla="val 1458"/>
            </a:avLst>
          </a:prstGeom>
          <a:solidFill>
            <a:srgbClr val="FFFFFF"/>
          </a:solidFill>
          <a:ln w="30480">
            <a:solidFill>
              <a:srgbClr val="D8D4D4"/>
            </a:solidFill>
            <a:prstDash val="solid"/>
          </a:ln>
        </p:spPr>
      </p:sp>
      <p:sp>
        <p:nvSpPr>
          <p:cNvPr id="4" name="Shape 2"/>
          <p:cNvSpPr/>
          <p:nvPr/>
        </p:nvSpPr>
        <p:spPr>
          <a:xfrm>
            <a:off x="830580" y="1765816"/>
            <a:ext cx="6339840" cy="685800"/>
          </a:xfrm>
          <a:prstGeom prst="rect">
            <a:avLst/>
          </a:prstGeom>
          <a:solidFill>
            <a:srgbClr val="F2EEEE"/>
          </a:solidFill>
          <a:ln/>
        </p:spPr>
      </p:sp>
      <p:sp>
        <p:nvSpPr>
          <p:cNvPr id="5" name="Text 3"/>
          <p:cNvSpPr/>
          <p:nvPr/>
        </p:nvSpPr>
        <p:spPr>
          <a:xfrm>
            <a:off x="3829050" y="1894403"/>
            <a:ext cx="342900" cy="428625"/>
          </a:xfrm>
          <a:prstGeom prst="rect">
            <a:avLst/>
          </a:prstGeom>
          <a:noFill/>
          <a:ln/>
        </p:spPr>
        <p:txBody>
          <a:bodyPr wrap="none" lIns="0" tIns="0" rIns="0" bIns="0" rtlCol="0" anchor="t"/>
          <a:lstStyle/>
          <a:p>
            <a:pPr marL="0" indent="0" algn="l">
              <a:lnSpc>
                <a:spcPts val="2700"/>
              </a:lnSpc>
              <a:buNone/>
            </a:pPr>
            <a:r>
              <a:rPr lang="en-US" sz="2700" b="1" dirty="0">
                <a:solidFill>
                  <a:srgbClr val="3D3838"/>
                </a:solidFill>
                <a:latin typeface="Montserrat Bold" pitchFamily="34" charset="0"/>
                <a:ea typeface="Montserrat Bold" pitchFamily="34" charset="-122"/>
                <a:cs typeface="Montserrat Bold" pitchFamily="34" charset="-120"/>
              </a:rPr>
              <a:t>1</a:t>
            </a:r>
            <a:endParaRPr lang="en-US" sz="2700" dirty="0"/>
          </a:p>
        </p:txBody>
      </p:sp>
      <p:sp>
        <p:nvSpPr>
          <p:cNvPr id="6" name="Text 4"/>
          <p:cNvSpPr/>
          <p:nvPr/>
        </p:nvSpPr>
        <p:spPr>
          <a:xfrm>
            <a:off x="1059180" y="2680216"/>
            <a:ext cx="2597944" cy="324683"/>
          </a:xfrm>
          <a:prstGeom prst="rect">
            <a:avLst/>
          </a:prstGeom>
          <a:noFill/>
          <a:ln/>
        </p:spPr>
        <p:txBody>
          <a:bodyPr wrap="none" lIns="0" tIns="0" rIns="0" bIns="0" rtlCol="0" anchor="t"/>
          <a:lstStyle/>
          <a:p>
            <a:pPr marL="0" indent="0" algn="l">
              <a:lnSpc>
                <a:spcPts val="2550"/>
              </a:lnSpc>
              <a:buNone/>
            </a:pPr>
            <a:r>
              <a:rPr lang="en-US" sz="2000" b="1" dirty="0">
                <a:solidFill>
                  <a:srgbClr val="3D3838"/>
                </a:solidFill>
                <a:latin typeface="Montserrat Bold" pitchFamily="34" charset="0"/>
                <a:ea typeface="Montserrat Bold" pitchFamily="34" charset="-122"/>
                <a:cs typeface="Montserrat Bold" pitchFamily="34" charset="-120"/>
              </a:rPr>
              <a:t>Enqueue(value)</a:t>
            </a:r>
            <a:endParaRPr lang="en-US" sz="2000" dirty="0"/>
          </a:p>
        </p:txBody>
      </p:sp>
      <p:sp>
        <p:nvSpPr>
          <p:cNvPr id="7" name="Text 5"/>
          <p:cNvSpPr/>
          <p:nvPr/>
        </p:nvSpPr>
        <p:spPr>
          <a:xfrm>
            <a:off x="1059180" y="3142059"/>
            <a:ext cx="5882640" cy="685800"/>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3" pitchFamily="34" charset="0"/>
                <a:ea typeface="Source Sans 3" pitchFamily="34" charset="-122"/>
                <a:cs typeface="Source Sans 3" pitchFamily="34" charset="-120"/>
              </a:rPr>
              <a:t>Inserts an element at the rear of the queue, provided the queue is not already full.</a:t>
            </a:r>
            <a:endParaRPr lang="en-US" sz="1800" dirty="0"/>
          </a:p>
        </p:txBody>
      </p:sp>
      <p:sp>
        <p:nvSpPr>
          <p:cNvPr id="8" name="Shape 6"/>
          <p:cNvSpPr/>
          <p:nvPr/>
        </p:nvSpPr>
        <p:spPr>
          <a:xfrm>
            <a:off x="7429500" y="1735336"/>
            <a:ext cx="6400800" cy="2351603"/>
          </a:xfrm>
          <a:prstGeom prst="roundRect">
            <a:avLst>
              <a:gd name="adj" fmla="val 1458"/>
            </a:avLst>
          </a:prstGeom>
          <a:solidFill>
            <a:srgbClr val="FFFFFF"/>
          </a:solidFill>
          <a:ln w="30480">
            <a:solidFill>
              <a:srgbClr val="D8D4D4"/>
            </a:solidFill>
            <a:prstDash val="solid"/>
          </a:ln>
        </p:spPr>
      </p:sp>
      <p:sp>
        <p:nvSpPr>
          <p:cNvPr id="9" name="Shape 7"/>
          <p:cNvSpPr/>
          <p:nvPr/>
        </p:nvSpPr>
        <p:spPr>
          <a:xfrm>
            <a:off x="7459980" y="1765816"/>
            <a:ext cx="6339840" cy="685800"/>
          </a:xfrm>
          <a:prstGeom prst="rect">
            <a:avLst/>
          </a:prstGeom>
          <a:solidFill>
            <a:srgbClr val="F2EEEE"/>
          </a:solidFill>
          <a:ln/>
        </p:spPr>
      </p:sp>
      <p:sp>
        <p:nvSpPr>
          <p:cNvPr id="10" name="Text 8"/>
          <p:cNvSpPr/>
          <p:nvPr/>
        </p:nvSpPr>
        <p:spPr>
          <a:xfrm>
            <a:off x="10458450" y="1894403"/>
            <a:ext cx="342900" cy="428625"/>
          </a:xfrm>
          <a:prstGeom prst="rect">
            <a:avLst/>
          </a:prstGeom>
          <a:noFill/>
          <a:ln/>
        </p:spPr>
        <p:txBody>
          <a:bodyPr wrap="none" lIns="0" tIns="0" rIns="0" bIns="0" rtlCol="0" anchor="t"/>
          <a:lstStyle/>
          <a:p>
            <a:pPr marL="0" indent="0" algn="l">
              <a:lnSpc>
                <a:spcPts val="2700"/>
              </a:lnSpc>
              <a:buNone/>
            </a:pPr>
            <a:r>
              <a:rPr lang="en-US" sz="2700" b="1" dirty="0">
                <a:solidFill>
                  <a:srgbClr val="3D3838"/>
                </a:solidFill>
                <a:latin typeface="Montserrat Bold" pitchFamily="34" charset="0"/>
                <a:ea typeface="Montserrat Bold" pitchFamily="34" charset="-122"/>
                <a:cs typeface="Montserrat Bold" pitchFamily="34" charset="-120"/>
              </a:rPr>
              <a:t>2</a:t>
            </a:r>
            <a:endParaRPr lang="en-US" sz="2700" dirty="0"/>
          </a:p>
        </p:txBody>
      </p:sp>
      <p:sp>
        <p:nvSpPr>
          <p:cNvPr id="11" name="Text 9"/>
          <p:cNvSpPr/>
          <p:nvPr/>
        </p:nvSpPr>
        <p:spPr>
          <a:xfrm>
            <a:off x="7688580" y="2680216"/>
            <a:ext cx="2597944" cy="324683"/>
          </a:xfrm>
          <a:prstGeom prst="rect">
            <a:avLst/>
          </a:prstGeom>
          <a:noFill/>
          <a:ln/>
        </p:spPr>
        <p:txBody>
          <a:bodyPr wrap="none" lIns="0" tIns="0" rIns="0" bIns="0" rtlCol="0" anchor="t"/>
          <a:lstStyle/>
          <a:p>
            <a:pPr marL="0" indent="0" algn="l">
              <a:lnSpc>
                <a:spcPts val="2550"/>
              </a:lnSpc>
              <a:buNone/>
            </a:pPr>
            <a:r>
              <a:rPr lang="en-US" sz="2000" b="1" dirty="0">
                <a:solidFill>
                  <a:srgbClr val="3D3838"/>
                </a:solidFill>
                <a:latin typeface="Montserrat Bold" pitchFamily="34" charset="0"/>
                <a:ea typeface="Montserrat Bold" pitchFamily="34" charset="-122"/>
                <a:cs typeface="Montserrat Bold" pitchFamily="34" charset="-120"/>
              </a:rPr>
              <a:t>Dequeue()</a:t>
            </a:r>
            <a:endParaRPr lang="en-US" sz="2000" dirty="0"/>
          </a:p>
        </p:txBody>
      </p:sp>
      <p:sp>
        <p:nvSpPr>
          <p:cNvPr id="12" name="Text 10"/>
          <p:cNvSpPr/>
          <p:nvPr/>
        </p:nvSpPr>
        <p:spPr>
          <a:xfrm>
            <a:off x="7688580" y="3142059"/>
            <a:ext cx="5882640" cy="685800"/>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3" pitchFamily="34" charset="0"/>
                <a:ea typeface="Source Sans 3" pitchFamily="34" charset="-122"/>
                <a:cs typeface="Source Sans 3" pitchFamily="34" charset="-120"/>
              </a:rPr>
              <a:t>Removes an element from the front of the queue, provided the queue is not empty.</a:t>
            </a:r>
            <a:endParaRPr lang="en-US" sz="1800" dirty="0"/>
          </a:p>
        </p:txBody>
      </p:sp>
      <p:sp>
        <p:nvSpPr>
          <p:cNvPr id="13" name="Shape 11"/>
          <p:cNvSpPr/>
          <p:nvPr/>
        </p:nvSpPr>
        <p:spPr>
          <a:xfrm>
            <a:off x="800100" y="4315539"/>
            <a:ext cx="6400800" cy="2351603"/>
          </a:xfrm>
          <a:prstGeom prst="roundRect">
            <a:avLst>
              <a:gd name="adj" fmla="val 1458"/>
            </a:avLst>
          </a:prstGeom>
          <a:solidFill>
            <a:srgbClr val="FFFFFF"/>
          </a:solidFill>
          <a:ln w="30480">
            <a:solidFill>
              <a:srgbClr val="D8D4D4"/>
            </a:solidFill>
            <a:prstDash val="solid"/>
          </a:ln>
        </p:spPr>
      </p:sp>
      <p:sp>
        <p:nvSpPr>
          <p:cNvPr id="14" name="Shape 12"/>
          <p:cNvSpPr/>
          <p:nvPr/>
        </p:nvSpPr>
        <p:spPr>
          <a:xfrm>
            <a:off x="830580" y="4346019"/>
            <a:ext cx="6339840" cy="685800"/>
          </a:xfrm>
          <a:prstGeom prst="rect">
            <a:avLst/>
          </a:prstGeom>
          <a:solidFill>
            <a:srgbClr val="F2EEEE"/>
          </a:solidFill>
          <a:ln/>
        </p:spPr>
      </p:sp>
      <p:sp>
        <p:nvSpPr>
          <p:cNvPr id="15" name="Text 13"/>
          <p:cNvSpPr/>
          <p:nvPr/>
        </p:nvSpPr>
        <p:spPr>
          <a:xfrm>
            <a:off x="3829050" y="4474607"/>
            <a:ext cx="342900" cy="428625"/>
          </a:xfrm>
          <a:prstGeom prst="rect">
            <a:avLst/>
          </a:prstGeom>
          <a:noFill/>
          <a:ln/>
        </p:spPr>
        <p:txBody>
          <a:bodyPr wrap="none" lIns="0" tIns="0" rIns="0" bIns="0" rtlCol="0" anchor="t"/>
          <a:lstStyle/>
          <a:p>
            <a:pPr marL="0" indent="0" algn="l">
              <a:lnSpc>
                <a:spcPts val="2700"/>
              </a:lnSpc>
              <a:buNone/>
            </a:pPr>
            <a:r>
              <a:rPr lang="en-US" sz="2700" b="1" dirty="0">
                <a:solidFill>
                  <a:srgbClr val="3D3838"/>
                </a:solidFill>
                <a:latin typeface="Montserrat Bold" pitchFamily="34" charset="0"/>
                <a:ea typeface="Montserrat Bold" pitchFamily="34" charset="-122"/>
                <a:cs typeface="Montserrat Bold" pitchFamily="34" charset="-120"/>
              </a:rPr>
              <a:t>3</a:t>
            </a:r>
            <a:endParaRPr lang="en-US" sz="2700" dirty="0"/>
          </a:p>
        </p:txBody>
      </p:sp>
      <p:sp>
        <p:nvSpPr>
          <p:cNvPr id="16" name="Text 14"/>
          <p:cNvSpPr/>
          <p:nvPr/>
        </p:nvSpPr>
        <p:spPr>
          <a:xfrm>
            <a:off x="1059180" y="5260419"/>
            <a:ext cx="2597944" cy="324683"/>
          </a:xfrm>
          <a:prstGeom prst="rect">
            <a:avLst/>
          </a:prstGeom>
          <a:noFill/>
          <a:ln/>
        </p:spPr>
        <p:txBody>
          <a:bodyPr wrap="none" lIns="0" tIns="0" rIns="0" bIns="0" rtlCol="0" anchor="t"/>
          <a:lstStyle/>
          <a:p>
            <a:pPr marL="0" indent="0" algn="l">
              <a:lnSpc>
                <a:spcPts val="2550"/>
              </a:lnSpc>
              <a:buNone/>
            </a:pPr>
            <a:r>
              <a:rPr lang="en-US" sz="2000" b="1" dirty="0">
                <a:solidFill>
                  <a:srgbClr val="3D3838"/>
                </a:solidFill>
                <a:latin typeface="Montserrat Bold" pitchFamily="34" charset="0"/>
                <a:ea typeface="Montserrat Bold" pitchFamily="34" charset="-122"/>
                <a:cs typeface="Montserrat Bold" pitchFamily="34" charset="-120"/>
              </a:rPr>
              <a:t>Front()</a:t>
            </a:r>
            <a:endParaRPr lang="en-US" sz="2000" dirty="0"/>
          </a:p>
        </p:txBody>
      </p:sp>
      <p:sp>
        <p:nvSpPr>
          <p:cNvPr id="17" name="Text 15"/>
          <p:cNvSpPr/>
          <p:nvPr/>
        </p:nvSpPr>
        <p:spPr>
          <a:xfrm>
            <a:off x="1059180" y="5722263"/>
            <a:ext cx="5882640" cy="685800"/>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3" pitchFamily="34" charset="0"/>
                <a:ea typeface="Source Sans 3" pitchFamily="34" charset="-122"/>
                <a:cs typeface="Source Sans 3" pitchFamily="34" charset="-120"/>
              </a:rPr>
              <a:t>Retrieves the element currently positioned at the front of the queue without removing it.</a:t>
            </a:r>
            <a:endParaRPr lang="en-US" sz="1800" dirty="0"/>
          </a:p>
        </p:txBody>
      </p:sp>
      <p:sp>
        <p:nvSpPr>
          <p:cNvPr id="18" name="Shape 16"/>
          <p:cNvSpPr/>
          <p:nvPr/>
        </p:nvSpPr>
        <p:spPr>
          <a:xfrm>
            <a:off x="7429500" y="4315539"/>
            <a:ext cx="6400800" cy="2351603"/>
          </a:xfrm>
          <a:prstGeom prst="roundRect">
            <a:avLst>
              <a:gd name="adj" fmla="val 1458"/>
            </a:avLst>
          </a:prstGeom>
          <a:solidFill>
            <a:srgbClr val="FFFFFF"/>
          </a:solidFill>
          <a:ln w="30480">
            <a:solidFill>
              <a:srgbClr val="D8D4D4"/>
            </a:solidFill>
            <a:prstDash val="solid"/>
          </a:ln>
        </p:spPr>
      </p:sp>
      <p:sp>
        <p:nvSpPr>
          <p:cNvPr id="19" name="Shape 17"/>
          <p:cNvSpPr/>
          <p:nvPr/>
        </p:nvSpPr>
        <p:spPr>
          <a:xfrm>
            <a:off x="7459980" y="4346019"/>
            <a:ext cx="6339840" cy="685800"/>
          </a:xfrm>
          <a:prstGeom prst="rect">
            <a:avLst/>
          </a:prstGeom>
          <a:solidFill>
            <a:srgbClr val="F2EEEE"/>
          </a:solidFill>
          <a:ln/>
        </p:spPr>
      </p:sp>
      <p:sp>
        <p:nvSpPr>
          <p:cNvPr id="20" name="Text 18"/>
          <p:cNvSpPr/>
          <p:nvPr/>
        </p:nvSpPr>
        <p:spPr>
          <a:xfrm>
            <a:off x="10458450" y="4474607"/>
            <a:ext cx="342900" cy="428625"/>
          </a:xfrm>
          <a:prstGeom prst="rect">
            <a:avLst/>
          </a:prstGeom>
          <a:noFill/>
          <a:ln/>
        </p:spPr>
        <p:txBody>
          <a:bodyPr wrap="none" lIns="0" tIns="0" rIns="0" bIns="0" rtlCol="0" anchor="t"/>
          <a:lstStyle/>
          <a:p>
            <a:pPr marL="0" indent="0" algn="l">
              <a:lnSpc>
                <a:spcPts val="2700"/>
              </a:lnSpc>
              <a:buNone/>
            </a:pPr>
            <a:r>
              <a:rPr lang="en-US" sz="2700" b="1" dirty="0">
                <a:solidFill>
                  <a:srgbClr val="3D3838"/>
                </a:solidFill>
                <a:latin typeface="Montserrat Bold" pitchFamily="34" charset="0"/>
                <a:ea typeface="Montserrat Bold" pitchFamily="34" charset="-122"/>
                <a:cs typeface="Montserrat Bold" pitchFamily="34" charset="-120"/>
              </a:rPr>
              <a:t>4</a:t>
            </a:r>
            <a:endParaRPr lang="en-US" sz="2700" dirty="0"/>
          </a:p>
        </p:txBody>
      </p:sp>
      <p:sp>
        <p:nvSpPr>
          <p:cNvPr id="21" name="Text 19"/>
          <p:cNvSpPr/>
          <p:nvPr/>
        </p:nvSpPr>
        <p:spPr>
          <a:xfrm>
            <a:off x="7688580" y="5260419"/>
            <a:ext cx="2597944" cy="324683"/>
          </a:xfrm>
          <a:prstGeom prst="rect">
            <a:avLst/>
          </a:prstGeom>
          <a:noFill/>
          <a:ln/>
        </p:spPr>
        <p:txBody>
          <a:bodyPr wrap="none" lIns="0" tIns="0" rIns="0" bIns="0" rtlCol="0" anchor="t"/>
          <a:lstStyle/>
          <a:p>
            <a:pPr marL="0" indent="0" algn="l">
              <a:lnSpc>
                <a:spcPts val="2550"/>
              </a:lnSpc>
              <a:buNone/>
            </a:pPr>
            <a:r>
              <a:rPr lang="en-US" sz="2000" b="1" dirty="0">
                <a:solidFill>
                  <a:srgbClr val="3D3838"/>
                </a:solidFill>
                <a:latin typeface="Montserrat Bold" pitchFamily="34" charset="0"/>
                <a:ea typeface="Montserrat Bold" pitchFamily="34" charset="-122"/>
                <a:cs typeface="Montserrat Bold" pitchFamily="34" charset="-120"/>
              </a:rPr>
              <a:t>Rear()</a:t>
            </a:r>
            <a:endParaRPr lang="en-US" sz="2000" dirty="0"/>
          </a:p>
        </p:txBody>
      </p:sp>
      <p:sp>
        <p:nvSpPr>
          <p:cNvPr id="22" name="Text 20"/>
          <p:cNvSpPr/>
          <p:nvPr/>
        </p:nvSpPr>
        <p:spPr>
          <a:xfrm>
            <a:off x="7688580" y="5722263"/>
            <a:ext cx="5882640" cy="685800"/>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3" pitchFamily="34" charset="0"/>
                <a:ea typeface="Source Sans 3" pitchFamily="34" charset="-122"/>
                <a:cs typeface="Source Sans 3" pitchFamily="34" charset="-120"/>
              </a:rPr>
              <a:t>Retrieves the element currently positioned at the rear of the queue without removing it.</a:t>
            </a:r>
            <a:endParaRPr lang="en-US" sz="1800" dirty="0"/>
          </a:p>
        </p:txBody>
      </p:sp>
      <p:sp>
        <p:nvSpPr>
          <p:cNvPr id="23" name="Text 21"/>
          <p:cNvSpPr/>
          <p:nvPr/>
        </p:nvSpPr>
        <p:spPr>
          <a:xfrm>
            <a:off x="800100" y="6924318"/>
            <a:ext cx="13030200" cy="685800"/>
          </a:xfrm>
          <a:prstGeom prst="rect">
            <a:avLst/>
          </a:prstGeom>
          <a:noFill/>
          <a:ln/>
        </p:spPr>
        <p:txBody>
          <a:bodyPr wrap="square" lIns="0" tIns="0" rIns="0" bIns="0" rtlCol="0" anchor="t"/>
          <a:lstStyle/>
          <a:p>
            <a:pPr marL="0" indent="0" algn="l">
              <a:lnSpc>
                <a:spcPts val="2700"/>
              </a:lnSpc>
              <a:buNone/>
            </a:pPr>
            <a:r>
              <a:rPr lang="en-US" sz="1800" dirty="0">
                <a:solidFill>
                  <a:srgbClr val="3D3838"/>
                </a:solidFill>
                <a:latin typeface="Source Sans 3" pitchFamily="34" charset="0"/>
                <a:ea typeface="Source Sans 3" pitchFamily="34" charset="-122"/>
                <a:cs typeface="Source Sans 3" pitchFamily="34" charset="-120"/>
              </a:rPr>
              <a:t>All these essential operations (Enqueue, Dequeue, Front, and Rear) are executed with optimal </a:t>
            </a:r>
            <a:r>
              <a:rPr lang="en-US" sz="1800" b="1" dirty="0">
                <a:solidFill>
                  <a:srgbClr val="3D3838"/>
                </a:solidFill>
                <a:latin typeface="Source Sans 3" pitchFamily="34" charset="0"/>
                <a:ea typeface="Source Sans 3" pitchFamily="34" charset="-122"/>
                <a:cs typeface="Source Sans 3" pitchFamily="34" charset="-120"/>
              </a:rPr>
              <a:t>O(1)</a:t>
            </a:r>
            <a:r>
              <a:rPr lang="en-US" sz="1800" dirty="0">
                <a:solidFill>
                  <a:srgbClr val="3D3838"/>
                </a:solidFill>
                <a:latin typeface="Source Sans 3" pitchFamily="34" charset="0"/>
                <a:ea typeface="Source Sans 3" pitchFamily="34" charset="-122"/>
                <a:cs typeface="Source Sans 3" pitchFamily="34" charset="-120"/>
              </a:rPr>
              <a:t> time complexity, ensuring highly efficient queue management.</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88D12820-DAD5-F4CE-C369-8D9CE6FEDABD}"/>
              </a:ext>
            </a:extLst>
          </p:cNvPr>
          <p:cNvSpPr/>
          <p:nvPr/>
        </p:nvSpPr>
        <p:spPr>
          <a:xfrm>
            <a:off x="4219836" y="3790057"/>
            <a:ext cx="9313069" cy="649486"/>
          </a:xfrm>
          <a:prstGeom prst="rect">
            <a:avLst/>
          </a:prstGeom>
          <a:noFill/>
          <a:ln/>
        </p:spPr>
        <p:txBody>
          <a:bodyPr wrap="none" lIns="0" tIns="0" rIns="0" bIns="0" rtlCol="0" anchor="t"/>
          <a:lstStyle/>
          <a:p>
            <a:pPr marL="0" indent="0" algn="l">
              <a:lnSpc>
                <a:spcPts val="5100"/>
              </a:lnSpc>
              <a:buNone/>
            </a:pPr>
            <a:r>
              <a:rPr lang="en-US" sz="8000" b="1" dirty="0">
                <a:solidFill>
                  <a:srgbClr val="000000"/>
                </a:solidFill>
                <a:latin typeface="Montserrat Bold" pitchFamily="34" charset="0"/>
                <a:ea typeface="Montserrat Bold" pitchFamily="34" charset="-122"/>
              </a:rPr>
              <a:t>THE END</a:t>
            </a:r>
            <a:endParaRPr lang="en-US" sz="8000" dirty="0"/>
          </a:p>
        </p:txBody>
      </p:sp>
    </p:spTree>
    <p:extLst>
      <p:ext uri="{BB962C8B-B14F-4D97-AF65-F5344CB8AC3E}">
        <p14:creationId xmlns:p14="http://schemas.microsoft.com/office/powerpoint/2010/main" val="24939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372</Words>
  <Application>Microsoft Office PowerPoint</Application>
  <PresentationFormat>Custom</PresentationFormat>
  <Paragraphs>39</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Source Sans 3</vt:lpstr>
      <vt:lpstr>Consolas</vt:lpstr>
      <vt:lpstr>Montserrat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gowshik sabari</cp:lastModifiedBy>
  <cp:revision>2</cp:revision>
  <dcterms:created xsi:type="dcterms:W3CDTF">2025-08-11T16:57:34Z</dcterms:created>
  <dcterms:modified xsi:type="dcterms:W3CDTF">2025-08-11T17:05:20Z</dcterms:modified>
</cp:coreProperties>
</file>