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1021" y="2865801"/>
            <a:ext cx="692524" cy="88042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1196" y="2171616"/>
            <a:ext cx="6080804" cy="46053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06613" y="3178618"/>
            <a:ext cx="2384425" cy="356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1010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3A3A3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1010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3A3A3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1010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80619"/>
            <a:ext cx="3462619" cy="349632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5911" y="707055"/>
            <a:ext cx="3716088" cy="376722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107913" y="4034062"/>
            <a:ext cx="4442460" cy="0"/>
          </a:xfrm>
          <a:custGeom>
            <a:avLst/>
            <a:gdLst/>
            <a:ahLst/>
            <a:cxnLst/>
            <a:rect l="l" t="t" r="r" b="b"/>
            <a:pathLst>
              <a:path w="4442459" h="0">
                <a:moveTo>
                  <a:pt x="0" y="0"/>
                </a:moveTo>
                <a:lnTo>
                  <a:pt x="4442287" y="0"/>
                </a:lnTo>
              </a:path>
            </a:pathLst>
          </a:custGeom>
          <a:ln w="8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1010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0232" y="1360027"/>
            <a:ext cx="311785" cy="709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1010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4092" y="3328943"/>
            <a:ext cx="5951220" cy="1677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3A3A3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00505" algn="l"/>
              </a:tabLst>
            </a:pPr>
            <a:r>
              <a:rPr dirty="0" sz="2150" spc="-20" b="1">
                <a:solidFill>
                  <a:srgbClr val="3A4448"/>
                </a:solidFill>
                <a:latin typeface="Arial"/>
                <a:cs typeface="Arial"/>
              </a:rPr>
              <a:t>RCDN</a:t>
            </a:r>
            <a:r>
              <a:rPr dirty="0" sz="2150" b="1">
                <a:solidFill>
                  <a:srgbClr val="3A4448"/>
                </a:solidFill>
                <a:latin typeface="Arial"/>
                <a:cs typeface="Arial"/>
              </a:rPr>
              <a:t>	</a:t>
            </a:r>
            <a:r>
              <a:rPr dirty="0" sz="2150" spc="-110" b="1">
                <a:solidFill>
                  <a:srgbClr val="3A4448"/>
                </a:solidFill>
                <a:latin typeface="Arial"/>
                <a:cs typeface="Arial"/>
              </a:rPr>
              <a:t>SPACE</a:t>
            </a:r>
            <a:endParaRPr sz="21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7059" y="3790203"/>
            <a:ext cx="5360670" cy="3638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10">
                <a:solidFill>
                  <a:srgbClr val="3A4448"/>
                </a:solidFill>
                <a:latin typeface="Times New Roman"/>
                <a:cs typeface="Times New Roman"/>
              </a:rPr>
              <a:t>Revolutionizing</a:t>
            </a:r>
            <a:r>
              <a:rPr dirty="0" sz="2200" spc="-50">
                <a:solidFill>
                  <a:srgbClr val="3A4448"/>
                </a:solidFill>
                <a:latin typeface="Times New Roman"/>
                <a:cs typeface="Times New Roman"/>
              </a:rPr>
              <a:t> </a:t>
            </a:r>
            <a:r>
              <a:rPr dirty="0" sz="2200" spc="10">
                <a:solidFill>
                  <a:srgbClr val="3A4448"/>
                </a:solidFill>
                <a:latin typeface="Times New Roman"/>
                <a:cs typeface="Times New Roman"/>
              </a:rPr>
              <a:t>construction</a:t>
            </a:r>
            <a:r>
              <a:rPr dirty="0" sz="2200" spc="270">
                <a:solidFill>
                  <a:srgbClr val="3A4448"/>
                </a:solidFill>
                <a:latin typeface="Times New Roman"/>
                <a:cs typeface="Times New Roman"/>
              </a:rPr>
              <a:t> </a:t>
            </a:r>
            <a:r>
              <a:rPr dirty="0" sz="2200" spc="95">
                <a:solidFill>
                  <a:srgbClr val="3A4448"/>
                </a:solidFill>
                <a:latin typeface="Times New Roman"/>
                <a:cs typeface="Times New Roman"/>
              </a:rPr>
              <a:t>with</a:t>
            </a:r>
            <a:r>
              <a:rPr dirty="0" sz="2200" spc="175">
                <a:solidFill>
                  <a:srgbClr val="3A4448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3A4448"/>
                </a:solidFill>
                <a:latin typeface="Times New Roman"/>
                <a:cs typeface="Times New Roman"/>
              </a:rPr>
              <a:t>technology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5912" y="698589"/>
            <a:ext cx="3716088" cy="196403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90" y="4762111"/>
            <a:ext cx="4003126" cy="201482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9335" y="2231110"/>
            <a:ext cx="2394585" cy="5486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53870" algn="l"/>
              </a:tabLst>
            </a:pPr>
            <a:r>
              <a:rPr dirty="0" sz="3400" spc="-10" b="1">
                <a:solidFill>
                  <a:srgbClr val="383838"/>
                </a:solidFill>
                <a:latin typeface="Arial"/>
                <a:cs typeface="Arial"/>
              </a:rPr>
              <a:t>ABOUT</a:t>
            </a:r>
            <a:r>
              <a:rPr dirty="0" sz="3400" b="1">
                <a:solidFill>
                  <a:srgbClr val="383838"/>
                </a:solidFill>
                <a:latin typeface="Arial"/>
                <a:cs typeface="Arial"/>
              </a:rPr>
              <a:t>	</a:t>
            </a:r>
            <a:r>
              <a:rPr dirty="0" sz="3400" spc="50" b="1">
                <a:solidFill>
                  <a:srgbClr val="383838"/>
                </a:solidFill>
                <a:latin typeface="Arial"/>
                <a:cs typeface="Arial"/>
              </a:rPr>
              <a:t>US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58686" y="3070621"/>
            <a:ext cx="4797425" cy="16846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ctr" marL="12700" marR="5080" indent="-10795">
              <a:lnSpc>
                <a:spcPct val="98500"/>
              </a:lnSpc>
              <a:spcBef>
                <a:spcPts val="160"/>
              </a:spcBef>
            </a:pPr>
            <a:r>
              <a:rPr dirty="0" sz="2200">
                <a:solidFill>
                  <a:srgbClr val="383838"/>
                </a:solidFill>
                <a:latin typeface="Times New Roman"/>
                <a:cs typeface="Times New Roman"/>
              </a:rPr>
              <a:t>A</a:t>
            </a:r>
            <a:r>
              <a:rPr dirty="0" sz="2200" spc="-2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83838"/>
                </a:solidFill>
                <a:latin typeface="Times New Roman"/>
                <a:cs typeface="Times New Roman"/>
              </a:rPr>
              <a:t>digital</a:t>
            </a:r>
            <a:r>
              <a:rPr dirty="0" sz="2200" spc="254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83838"/>
                </a:solidFill>
                <a:latin typeface="Times New Roman"/>
                <a:cs typeface="Times New Roman"/>
              </a:rPr>
              <a:t>platform</a:t>
            </a:r>
            <a:r>
              <a:rPr dirty="0" sz="2200" spc="20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 spc="55">
                <a:solidFill>
                  <a:srgbClr val="383838"/>
                </a:solidFill>
                <a:latin typeface="Times New Roman"/>
                <a:cs typeface="Times New Roman"/>
              </a:rPr>
              <a:t>transforming </a:t>
            </a:r>
            <a:r>
              <a:rPr dirty="0" sz="2200">
                <a:solidFill>
                  <a:srgbClr val="383838"/>
                </a:solidFill>
                <a:latin typeface="Times New Roman"/>
                <a:cs typeface="Times New Roman"/>
              </a:rPr>
              <a:t>construction</a:t>
            </a:r>
            <a:r>
              <a:rPr dirty="0" sz="2200" spc="295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83838"/>
                </a:solidFill>
                <a:latin typeface="Times New Roman"/>
                <a:cs typeface="Times New Roman"/>
              </a:rPr>
              <a:t>project</a:t>
            </a:r>
            <a:r>
              <a:rPr dirty="0" sz="2200" spc="32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 spc="50">
                <a:solidFill>
                  <a:srgbClr val="383838"/>
                </a:solidFill>
                <a:latin typeface="Times New Roman"/>
                <a:cs typeface="Times New Roman"/>
              </a:rPr>
              <a:t>management.</a:t>
            </a:r>
            <a:r>
              <a:rPr dirty="0" sz="2200" spc="10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383838"/>
                </a:solidFill>
                <a:latin typeface="Times New Roman"/>
                <a:cs typeface="Times New Roman"/>
              </a:rPr>
              <a:t>Offers </a:t>
            </a:r>
            <a:r>
              <a:rPr dirty="0" sz="2200">
                <a:solidFill>
                  <a:srgbClr val="383838"/>
                </a:solidFill>
                <a:latin typeface="Times New Roman"/>
                <a:cs typeface="Times New Roman"/>
              </a:rPr>
              <a:t>tools</a:t>
            </a:r>
            <a:r>
              <a:rPr dirty="0" sz="2200" spc="5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 spc="60">
                <a:solidFill>
                  <a:srgbClr val="383838"/>
                </a:solidFill>
                <a:latin typeface="Times New Roman"/>
                <a:cs typeface="Times New Roman"/>
              </a:rPr>
              <a:t>for</a:t>
            </a:r>
            <a:r>
              <a:rPr dirty="0" sz="2200" spc="3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83838"/>
                </a:solidFill>
                <a:latin typeface="Times New Roman"/>
                <a:cs typeface="Times New Roman"/>
              </a:rPr>
              <a:t>contractors,</a:t>
            </a:r>
            <a:r>
              <a:rPr dirty="0" sz="2200" spc="14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383838"/>
                </a:solidFill>
                <a:latin typeface="Times New Roman"/>
                <a:cs typeface="Times New Roman"/>
              </a:rPr>
              <a:t>consultants, </a:t>
            </a:r>
            <a:r>
              <a:rPr dirty="0" sz="2200">
                <a:solidFill>
                  <a:srgbClr val="383838"/>
                </a:solidFill>
                <a:latin typeface="Times New Roman"/>
                <a:cs typeface="Times New Roman"/>
              </a:rPr>
              <a:t>suppliers,</a:t>
            </a:r>
            <a:r>
              <a:rPr dirty="0" sz="2200" spc="19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 spc="95">
                <a:solidFill>
                  <a:srgbClr val="383838"/>
                </a:solidFill>
                <a:latin typeface="Times New Roman"/>
                <a:cs typeface="Times New Roman"/>
              </a:rPr>
              <a:t>and</a:t>
            </a:r>
            <a:r>
              <a:rPr dirty="0" sz="2200" spc="-5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83838"/>
                </a:solidFill>
                <a:latin typeface="Times New Roman"/>
                <a:cs typeface="Times New Roman"/>
              </a:rPr>
              <a:t>clients</a:t>
            </a:r>
            <a:r>
              <a:rPr dirty="0" sz="2200" spc="75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83838"/>
                </a:solidFill>
                <a:latin typeface="Times New Roman"/>
                <a:cs typeface="Times New Roman"/>
              </a:rPr>
              <a:t>to</a:t>
            </a:r>
            <a:r>
              <a:rPr dirty="0" sz="2200" spc="-8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 spc="55">
                <a:solidFill>
                  <a:srgbClr val="383838"/>
                </a:solidFill>
                <a:latin typeface="Times New Roman"/>
                <a:cs typeface="Times New Roman"/>
              </a:rPr>
              <a:t>streamline</a:t>
            </a:r>
            <a:r>
              <a:rPr dirty="0" sz="2200" spc="22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 spc="70">
                <a:solidFill>
                  <a:srgbClr val="383838"/>
                </a:solidFill>
                <a:latin typeface="Times New Roman"/>
                <a:cs typeface="Times New Roman"/>
              </a:rPr>
              <a:t>and </a:t>
            </a:r>
            <a:r>
              <a:rPr dirty="0" sz="2200">
                <a:solidFill>
                  <a:srgbClr val="383838"/>
                </a:solidFill>
                <a:latin typeface="Times New Roman"/>
                <a:cs typeface="Times New Roman"/>
              </a:rPr>
              <a:t>optimize</a:t>
            </a:r>
            <a:r>
              <a:rPr dirty="0" sz="2200" spc="265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 spc="85">
                <a:solidFill>
                  <a:srgbClr val="383838"/>
                </a:solidFill>
                <a:latin typeface="Times New Roman"/>
                <a:cs typeface="Times New Roman"/>
              </a:rPr>
              <a:t>the</a:t>
            </a:r>
            <a:r>
              <a:rPr dirty="0" sz="2200" spc="45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83838"/>
                </a:solidFill>
                <a:latin typeface="Times New Roman"/>
                <a:cs typeface="Times New Roman"/>
              </a:rPr>
              <a:t>construction</a:t>
            </a:r>
            <a:r>
              <a:rPr dirty="0" sz="2200" spc="36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383838"/>
                </a:solidFill>
                <a:latin typeface="Times New Roman"/>
                <a:cs typeface="Times New Roman"/>
              </a:rPr>
              <a:t>process.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197"/>
            <a:ext cx="10692000" cy="60616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3986"/>
            <a:ext cx="3682199" cy="60529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68428" y="2465855"/>
            <a:ext cx="4248785" cy="5715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9820" algn="l"/>
              </a:tabLst>
            </a:pPr>
            <a:r>
              <a:rPr dirty="0" sz="3550" spc="-10" b="1">
                <a:solidFill>
                  <a:srgbClr val="3A3A3A"/>
                </a:solidFill>
                <a:latin typeface="Arial"/>
                <a:cs typeface="Arial"/>
              </a:rPr>
              <a:t>DRAWING</a:t>
            </a:r>
            <a:r>
              <a:rPr dirty="0" sz="3550" b="1">
                <a:solidFill>
                  <a:srgbClr val="3A3A3A"/>
                </a:solidFill>
                <a:latin typeface="Arial"/>
                <a:cs typeface="Arial"/>
              </a:rPr>
              <a:t>	</a:t>
            </a:r>
            <a:r>
              <a:rPr dirty="0" sz="3550" spc="-105" b="1">
                <a:solidFill>
                  <a:srgbClr val="3A3A3A"/>
                </a:solidFill>
                <a:latin typeface="Arial"/>
                <a:cs typeface="Arial"/>
              </a:rPr>
              <a:t>MODULE</a:t>
            </a:r>
            <a:endParaRPr sz="35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algn="ctr" marL="12065" marR="5080">
              <a:lnSpc>
                <a:spcPct val="103800"/>
              </a:lnSpc>
              <a:spcBef>
                <a:spcPts val="20"/>
              </a:spcBef>
            </a:pPr>
            <a:r>
              <a:rPr dirty="0" spc="70"/>
              <a:t>The</a:t>
            </a:r>
            <a:r>
              <a:rPr dirty="0" spc="10"/>
              <a:t> </a:t>
            </a:r>
            <a:r>
              <a:rPr dirty="0" spc="114"/>
              <a:t>drawing</a:t>
            </a:r>
            <a:r>
              <a:rPr dirty="0" spc="75"/>
              <a:t> </a:t>
            </a:r>
            <a:r>
              <a:rPr dirty="0" spc="55"/>
              <a:t>module</a:t>
            </a:r>
            <a:r>
              <a:rPr dirty="0" spc="95"/>
              <a:t> </a:t>
            </a:r>
            <a:r>
              <a:rPr dirty="0"/>
              <a:t>in</a:t>
            </a:r>
            <a:r>
              <a:rPr dirty="0" spc="85"/>
              <a:t> </a:t>
            </a:r>
            <a:r>
              <a:rPr dirty="0" spc="-120"/>
              <a:t>RCONSPACE</a:t>
            </a:r>
            <a:r>
              <a:rPr dirty="0" spc="285"/>
              <a:t> </a:t>
            </a:r>
            <a:r>
              <a:rPr dirty="0" spc="50"/>
              <a:t>is</a:t>
            </a:r>
            <a:r>
              <a:rPr dirty="0" spc="-60"/>
              <a:t> </a:t>
            </a:r>
            <a:r>
              <a:rPr dirty="0" spc="70"/>
              <a:t>designed</a:t>
            </a:r>
            <a:r>
              <a:rPr dirty="0" spc="114"/>
              <a:t> </a:t>
            </a:r>
            <a:r>
              <a:rPr dirty="0" spc="45"/>
              <a:t>to </a:t>
            </a:r>
            <a:r>
              <a:rPr dirty="0" spc="100"/>
              <a:t>streamline</a:t>
            </a:r>
            <a:r>
              <a:rPr dirty="0" spc="95"/>
              <a:t> the</a:t>
            </a:r>
            <a:r>
              <a:rPr dirty="0"/>
              <a:t> </a:t>
            </a:r>
            <a:r>
              <a:rPr dirty="0" spc="80"/>
              <a:t>flow</a:t>
            </a:r>
            <a:r>
              <a:rPr dirty="0" spc="-80"/>
              <a:t> </a:t>
            </a:r>
            <a:r>
              <a:rPr dirty="0"/>
              <a:t>of</a:t>
            </a:r>
            <a:r>
              <a:rPr dirty="0" spc="65"/>
              <a:t> </a:t>
            </a:r>
            <a:r>
              <a:rPr dirty="0" spc="75"/>
              <a:t>construction</a:t>
            </a:r>
            <a:r>
              <a:rPr dirty="0" spc="150"/>
              <a:t> </a:t>
            </a:r>
            <a:r>
              <a:rPr dirty="0" spc="80"/>
              <a:t>plans</a:t>
            </a:r>
            <a:r>
              <a:rPr dirty="0" spc="15"/>
              <a:t> </a:t>
            </a:r>
            <a:r>
              <a:rPr dirty="0" spc="60"/>
              <a:t>across </a:t>
            </a:r>
            <a:r>
              <a:rPr dirty="0" spc="65"/>
              <a:t>multiple</a:t>
            </a:r>
            <a:r>
              <a:rPr dirty="0" spc="-25"/>
              <a:t> </a:t>
            </a:r>
            <a:r>
              <a:rPr dirty="0" spc="80"/>
              <a:t>stages,</a:t>
            </a:r>
            <a:r>
              <a:rPr dirty="0" spc="-40"/>
              <a:t> </a:t>
            </a:r>
            <a:r>
              <a:rPr dirty="0" spc="114"/>
              <a:t>ensuring</a:t>
            </a:r>
            <a:r>
              <a:rPr dirty="0" spc="25"/>
              <a:t> </a:t>
            </a:r>
            <a:r>
              <a:rPr dirty="0" spc="120"/>
              <a:t>that</a:t>
            </a:r>
            <a:r>
              <a:rPr dirty="0" spc="10"/>
              <a:t> </a:t>
            </a:r>
            <a:r>
              <a:rPr dirty="0" spc="105"/>
              <a:t>each</a:t>
            </a:r>
            <a:r>
              <a:rPr dirty="0" spc="-80"/>
              <a:t> </a:t>
            </a:r>
            <a:r>
              <a:rPr dirty="0" spc="75"/>
              <a:t>level</a:t>
            </a:r>
            <a:r>
              <a:rPr dirty="0" spc="-60"/>
              <a:t> </a:t>
            </a:r>
            <a:r>
              <a:rPr dirty="0" spc="90"/>
              <a:t>has</a:t>
            </a:r>
            <a:r>
              <a:rPr dirty="0" spc="105"/>
              <a:t> </a:t>
            </a:r>
            <a:r>
              <a:rPr dirty="0" spc="55"/>
              <a:t>the </a:t>
            </a:r>
            <a:r>
              <a:rPr dirty="0" spc="90"/>
              <a:t>necessary</a:t>
            </a:r>
            <a:r>
              <a:rPr dirty="0" spc="-35"/>
              <a:t> </a:t>
            </a:r>
            <a:r>
              <a:rPr dirty="0" spc="80"/>
              <a:t>clarity</a:t>
            </a:r>
            <a:r>
              <a:rPr dirty="0" spc="-55"/>
              <a:t> </a:t>
            </a:r>
            <a:r>
              <a:rPr dirty="0" spc="110"/>
              <a:t>and </a:t>
            </a:r>
            <a:r>
              <a:rPr dirty="0" spc="65"/>
              <a:t>precision</a:t>
            </a:r>
            <a:r>
              <a:rPr dirty="0" spc="70"/>
              <a:t> </a:t>
            </a:r>
            <a:r>
              <a:rPr dirty="0" spc="65"/>
              <a:t>to</a:t>
            </a:r>
            <a:r>
              <a:rPr dirty="0" spc="-20"/>
              <a:t> </a:t>
            </a:r>
            <a:r>
              <a:rPr dirty="0" spc="65"/>
              <a:t>execute</a:t>
            </a:r>
            <a:r>
              <a:rPr dirty="0" spc="40"/>
              <a:t> </a:t>
            </a:r>
            <a:r>
              <a:rPr dirty="0" spc="35"/>
              <a:t>the </a:t>
            </a:r>
            <a:r>
              <a:rPr dirty="0" spc="50"/>
              <a:t>project</a:t>
            </a:r>
            <a:r>
              <a:rPr dirty="0" spc="125"/>
              <a:t> </a:t>
            </a:r>
            <a:r>
              <a:rPr dirty="0" spc="-10"/>
              <a:t>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88033"/>
            <a:ext cx="1233030" cy="247197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0846" y="4931424"/>
            <a:ext cx="1807317" cy="125291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09535" y="4406553"/>
            <a:ext cx="1182464" cy="2370387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6528306" y="4948353"/>
            <a:ext cx="0" cy="1168400"/>
          </a:xfrm>
          <a:custGeom>
            <a:avLst/>
            <a:gdLst/>
            <a:ahLst/>
            <a:cxnLst/>
            <a:rect l="l" t="t" r="r" b="b"/>
            <a:pathLst>
              <a:path w="0" h="1168400">
                <a:moveTo>
                  <a:pt x="0" y="1168262"/>
                </a:moveTo>
                <a:lnTo>
                  <a:pt x="0" y="0"/>
                </a:lnTo>
              </a:path>
            </a:pathLst>
          </a:custGeom>
          <a:ln w="16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19484" y="4948353"/>
            <a:ext cx="0" cy="1168400"/>
          </a:xfrm>
          <a:custGeom>
            <a:avLst/>
            <a:gdLst/>
            <a:ahLst/>
            <a:cxnLst/>
            <a:rect l="l" t="t" r="r" b="b"/>
            <a:pathLst>
              <a:path w="0" h="1168400">
                <a:moveTo>
                  <a:pt x="0" y="1168262"/>
                </a:moveTo>
                <a:lnTo>
                  <a:pt x="0" y="0"/>
                </a:lnTo>
              </a:path>
            </a:pathLst>
          </a:custGeom>
          <a:ln w="16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881135" y="1985371"/>
            <a:ext cx="0" cy="812800"/>
          </a:xfrm>
          <a:custGeom>
            <a:avLst/>
            <a:gdLst/>
            <a:ahLst/>
            <a:cxnLst/>
            <a:rect l="l" t="t" r="r" b="b"/>
            <a:pathLst>
              <a:path w="0" h="812800">
                <a:moveTo>
                  <a:pt x="0" y="812703"/>
                </a:moveTo>
                <a:lnTo>
                  <a:pt x="0" y="0"/>
                </a:lnTo>
              </a:path>
            </a:pathLst>
          </a:custGeom>
          <a:ln w="422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56332" y="1536690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29" h="0">
                <a:moveTo>
                  <a:pt x="0" y="0"/>
                </a:moveTo>
                <a:lnTo>
                  <a:pt x="2246480" y="0"/>
                </a:lnTo>
              </a:path>
            </a:pathLst>
          </a:custGeom>
          <a:ln w="8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222707" y="1536690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29" h="0">
                <a:moveTo>
                  <a:pt x="0" y="0"/>
                </a:moveTo>
                <a:lnTo>
                  <a:pt x="2246481" y="0"/>
                </a:lnTo>
              </a:path>
            </a:pathLst>
          </a:custGeom>
          <a:ln w="8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672192" y="1536690"/>
            <a:ext cx="2280285" cy="0"/>
          </a:xfrm>
          <a:custGeom>
            <a:avLst/>
            <a:gdLst/>
            <a:ahLst/>
            <a:cxnLst/>
            <a:rect l="l" t="t" r="r" b="b"/>
            <a:pathLst>
              <a:path w="2280285" h="0">
                <a:moveTo>
                  <a:pt x="0" y="0"/>
                </a:moveTo>
                <a:lnTo>
                  <a:pt x="2280261" y="0"/>
                </a:lnTo>
              </a:path>
            </a:pathLst>
          </a:custGeom>
          <a:ln w="8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40034" y="2764211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4" h="0">
                <a:moveTo>
                  <a:pt x="0" y="0"/>
                </a:moveTo>
                <a:lnTo>
                  <a:pt x="1874882" y="0"/>
                </a:lnTo>
              </a:path>
            </a:pathLst>
          </a:custGeom>
          <a:ln w="33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519860" y="4965284"/>
            <a:ext cx="625475" cy="0"/>
          </a:xfrm>
          <a:custGeom>
            <a:avLst/>
            <a:gdLst/>
            <a:ahLst/>
            <a:cxnLst/>
            <a:rect l="l" t="t" r="r" b="b"/>
            <a:pathLst>
              <a:path w="625475" h="0">
                <a:moveTo>
                  <a:pt x="0" y="0"/>
                </a:moveTo>
                <a:lnTo>
                  <a:pt x="624960" y="0"/>
                </a:lnTo>
              </a:path>
            </a:pathLst>
          </a:custGeom>
          <a:ln w="169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519860" y="6099684"/>
            <a:ext cx="625475" cy="0"/>
          </a:xfrm>
          <a:custGeom>
            <a:avLst/>
            <a:gdLst/>
            <a:ahLst/>
            <a:cxnLst/>
            <a:rect l="l" t="t" r="r" b="b"/>
            <a:pathLst>
              <a:path w="625475" h="0">
                <a:moveTo>
                  <a:pt x="0" y="0"/>
                </a:moveTo>
                <a:lnTo>
                  <a:pt x="624960" y="0"/>
                </a:lnTo>
              </a:path>
            </a:pathLst>
          </a:custGeom>
          <a:ln w="169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966999" y="2103889"/>
          <a:ext cx="6537325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/>
                <a:gridCol w="988060"/>
                <a:gridCol w="1308735"/>
                <a:gridCol w="227964"/>
                <a:gridCol w="810895"/>
                <a:gridCol w="1486535"/>
                <a:gridCol w="895350"/>
              </a:tblGrid>
              <a:tr h="643255">
                <a:tc gridSpan="2"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050" spc="65">
                          <a:solidFill>
                            <a:srgbClr val="4D4D4D"/>
                          </a:solidFill>
                          <a:latin typeface="Times New Roman"/>
                          <a:cs typeface="Times New Roman"/>
                        </a:rPr>
                        <a:t>Consultant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050" spc="75">
                          <a:solidFill>
                            <a:srgbClr val="4D4D4D"/>
                          </a:solidFill>
                          <a:latin typeface="Times New Roman"/>
                          <a:cs typeface="Times New Roman"/>
                        </a:rPr>
                        <a:t>Head</a:t>
                      </a:r>
                      <a:r>
                        <a:rPr dirty="0" sz="2050" spc="40">
                          <a:solidFill>
                            <a:srgbClr val="4D4D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50" spc="-10">
                          <a:solidFill>
                            <a:srgbClr val="4D4D4D"/>
                          </a:solidFill>
                          <a:latin typeface="Times New Roman"/>
                          <a:cs typeface="Times New Roman"/>
                        </a:rPr>
                        <a:t>Office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050" spc="85">
                          <a:solidFill>
                            <a:srgbClr val="4D4D4D"/>
                          </a:solidFill>
                          <a:latin typeface="Times New Roman"/>
                          <a:cs typeface="Times New Roman"/>
                        </a:rPr>
                        <a:t>Sitehead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1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5" name="object 15" descr=""/>
          <p:cNvSpPr/>
          <p:nvPr/>
        </p:nvSpPr>
        <p:spPr>
          <a:xfrm>
            <a:off x="3932932" y="194304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417" y="0"/>
                </a:lnTo>
              </a:path>
            </a:pathLst>
          </a:custGeom>
          <a:ln w="12816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l</a:t>
            </a:r>
            <a:r>
              <a:rPr dirty="0" spc="-590"/>
              <a:t> </a:t>
            </a:r>
            <a:r>
              <a:rPr dirty="0" spc="-725"/>
              <a:t>I</a:t>
            </a:r>
          </a:p>
        </p:txBody>
      </p:sp>
      <p:sp>
        <p:nvSpPr>
          <p:cNvPr id="17" name="object 17" descr=""/>
          <p:cNvSpPr/>
          <p:nvPr/>
        </p:nvSpPr>
        <p:spPr>
          <a:xfrm>
            <a:off x="6449666" y="1943042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 h="0">
                <a:moveTo>
                  <a:pt x="0" y="0"/>
                </a:moveTo>
                <a:lnTo>
                  <a:pt x="236862" y="0"/>
                </a:lnTo>
              </a:path>
            </a:pathLst>
          </a:custGeom>
          <a:ln w="12816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436964" y="1360027"/>
            <a:ext cx="320040" cy="709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500" spc="-54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dirty="0" sz="4500" spc="1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dirty="0" sz="4500" spc="-725">
                <a:solidFill>
                  <a:srgbClr val="010101"/>
                </a:solidFill>
                <a:latin typeface="Arial"/>
                <a:cs typeface="Arial"/>
              </a:rPr>
              <a:t>I</a:t>
            </a:r>
            <a:endParaRPr sz="45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8975253" y="194304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72" y="0"/>
                </a:lnTo>
              </a:path>
            </a:pathLst>
          </a:custGeom>
          <a:ln w="12816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8962552" y="1366435"/>
            <a:ext cx="84455" cy="702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50" spc="-585">
                <a:solidFill>
                  <a:srgbClr val="010101"/>
                </a:solidFill>
                <a:latin typeface="Arial"/>
                <a:cs typeface="Arial"/>
              </a:rPr>
              <a:t>l</a:t>
            </a:r>
            <a:endParaRPr sz="44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695161" y="2167088"/>
            <a:ext cx="473075" cy="3409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55">
                <a:solidFill>
                  <a:srgbClr val="4D4D4D"/>
                </a:solidFill>
                <a:latin typeface="Times New Roman"/>
                <a:cs typeface="Times New Roman"/>
              </a:rPr>
              <a:t>Site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591007" y="4340237"/>
            <a:ext cx="4218940" cy="3949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26845" algn="l"/>
              </a:tabLst>
            </a:pPr>
            <a:r>
              <a:rPr dirty="0" sz="2400" spc="-10" b="1">
                <a:solidFill>
                  <a:srgbClr val="4D4D4D"/>
                </a:solidFill>
                <a:latin typeface="Arial"/>
                <a:cs typeface="Arial"/>
              </a:rPr>
              <a:t>WEBSITE</a:t>
            </a:r>
            <a:r>
              <a:rPr dirty="0" sz="2400" b="1">
                <a:solidFill>
                  <a:srgbClr val="4D4D4D"/>
                </a:solidFill>
                <a:latin typeface="Arial"/>
                <a:cs typeface="Arial"/>
              </a:rPr>
              <a:t>	</a:t>
            </a:r>
            <a:r>
              <a:rPr dirty="0" sz="2400" spc="-10" b="1">
                <a:solidFill>
                  <a:srgbClr val="4D4D4D"/>
                </a:solidFill>
                <a:latin typeface="Arial"/>
                <a:cs typeface="Arial"/>
              </a:rPr>
              <a:t>FOR</a:t>
            </a:r>
            <a:r>
              <a:rPr dirty="0" sz="2400" spc="-25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4D4D4D"/>
                </a:solidFill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541068" y="4879701"/>
            <a:ext cx="2142490" cy="133794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57175" indent="-244475">
              <a:lnSpc>
                <a:spcPct val="100000"/>
              </a:lnSpc>
              <a:spcBef>
                <a:spcPts val="420"/>
              </a:spcBef>
              <a:buClr>
                <a:srgbClr val="79A1AE"/>
              </a:buClr>
              <a:buChar char="•"/>
              <a:tabLst>
                <a:tab pos="257175" algn="l"/>
              </a:tabLst>
            </a:pP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View</a:t>
            </a:r>
            <a:r>
              <a:rPr dirty="0" sz="1450" spc="40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Drawing</a:t>
            </a:r>
            <a:r>
              <a:rPr dirty="0" sz="1450" spc="180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Files</a:t>
            </a:r>
            <a:endParaRPr sz="145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spcBef>
                <a:spcPts val="330"/>
              </a:spcBef>
              <a:buClr>
                <a:srgbClr val="79A1AE"/>
              </a:buClr>
              <a:buChar char="•"/>
              <a:tabLst>
                <a:tab pos="255904" algn="l"/>
              </a:tabLst>
            </a:pP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Downloading</a:t>
            </a:r>
            <a:r>
              <a:rPr dirty="0" sz="1450" spc="200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-20">
                <a:solidFill>
                  <a:srgbClr val="626262"/>
                </a:solidFill>
                <a:latin typeface="Times New Roman"/>
                <a:cs typeface="Times New Roman"/>
              </a:rPr>
              <a:t>File</a:t>
            </a:r>
            <a:endParaRPr sz="145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spcBef>
                <a:spcPts val="325"/>
              </a:spcBef>
              <a:buClr>
                <a:srgbClr val="79A1AE"/>
              </a:buClr>
              <a:buChar char="•"/>
              <a:tabLst>
                <a:tab pos="255904" algn="l"/>
              </a:tabLst>
            </a:pPr>
            <a:r>
              <a:rPr dirty="0" sz="1450" spc="-45">
                <a:solidFill>
                  <a:srgbClr val="626262"/>
                </a:solidFill>
                <a:latin typeface="Times New Roman"/>
                <a:cs typeface="Times New Roman"/>
              </a:rPr>
              <a:t>RFI</a:t>
            </a:r>
            <a:r>
              <a:rPr dirty="0" sz="1450" spc="90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Raising</a:t>
            </a:r>
            <a:r>
              <a:rPr dirty="0" sz="1450" spc="10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626262"/>
                </a:solidFill>
                <a:latin typeface="Arial"/>
                <a:cs typeface="Arial"/>
              </a:rPr>
              <a:t>&amp;</a:t>
            </a:r>
            <a:r>
              <a:rPr dirty="0" sz="1250" spc="140">
                <a:solidFill>
                  <a:srgbClr val="626262"/>
                </a:solidFill>
                <a:latin typeface="Arial"/>
                <a:cs typeface="Arial"/>
              </a:rPr>
              <a:t> </a:t>
            </a: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Resolving</a:t>
            </a:r>
            <a:endParaRPr sz="1450">
              <a:latin typeface="Times New Roman"/>
              <a:cs typeface="Times New Roman"/>
            </a:endParaRPr>
          </a:p>
          <a:p>
            <a:pPr marL="247650" indent="-234950">
              <a:lnSpc>
                <a:spcPct val="100000"/>
              </a:lnSpc>
              <a:spcBef>
                <a:spcPts val="325"/>
              </a:spcBef>
              <a:buClr>
                <a:srgbClr val="79A1AE"/>
              </a:buClr>
              <a:buChar char="•"/>
              <a:tabLst>
                <a:tab pos="247650" algn="l"/>
              </a:tabLst>
            </a:pP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Soft</a:t>
            </a:r>
            <a:r>
              <a:rPr dirty="0" sz="1450" spc="45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copy</a:t>
            </a:r>
            <a:r>
              <a:rPr dirty="0" sz="1450" spc="-55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upload</a:t>
            </a:r>
            <a:endParaRPr sz="145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spcBef>
                <a:spcPts val="330"/>
              </a:spcBef>
              <a:buClr>
                <a:srgbClr val="79A1AE"/>
              </a:buClr>
              <a:buChar char="•"/>
              <a:tabLst>
                <a:tab pos="255904" algn="l"/>
              </a:tabLst>
            </a:pPr>
            <a:r>
              <a:rPr dirty="0" sz="1450">
                <a:solidFill>
                  <a:srgbClr val="4D4D4D"/>
                </a:solidFill>
                <a:latin typeface="Times New Roman"/>
                <a:cs typeface="Times New Roman"/>
              </a:rPr>
              <a:t>Hard</a:t>
            </a:r>
            <a:r>
              <a:rPr dirty="0" sz="1450" spc="65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copy</a:t>
            </a:r>
            <a:r>
              <a:rPr dirty="0" sz="1450" spc="55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upload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519154" y="4340237"/>
            <a:ext cx="2742565" cy="3949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985010" algn="l"/>
              </a:tabLst>
            </a:pPr>
            <a:r>
              <a:rPr dirty="0" sz="2400" spc="-65" b="1">
                <a:solidFill>
                  <a:srgbClr val="4D4D4D"/>
                </a:solidFill>
                <a:latin typeface="Arial"/>
                <a:cs typeface="Arial"/>
              </a:rPr>
              <a:t>MOBILE</a:t>
            </a:r>
            <a:r>
              <a:rPr dirty="0" sz="2400" spc="20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4D4D4D"/>
                </a:solidFill>
                <a:latin typeface="Arial"/>
                <a:cs typeface="Arial"/>
              </a:rPr>
              <a:t>FOR</a:t>
            </a:r>
            <a:r>
              <a:rPr dirty="0" sz="2400" b="1">
                <a:solidFill>
                  <a:srgbClr val="4D4D4D"/>
                </a:solidFill>
                <a:latin typeface="Arial"/>
                <a:cs typeface="Arial"/>
              </a:rPr>
              <a:t>	</a:t>
            </a:r>
            <a:r>
              <a:rPr dirty="0" sz="2400" spc="-60" b="1">
                <a:solidFill>
                  <a:srgbClr val="4D4D4D"/>
                </a:solidFill>
                <a:latin typeface="Arial"/>
                <a:cs typeface="Arial"/>
              </a:rPr>
              <a:t>VIEW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646653" y="4727777"/>
            <a:ext cx="187325" cy="640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000" spc="-50">
                <a:solidFill>
                  <a:srgbClr val="79A1AE"/>
                </a:solidFill>
                <a:latin typeface="Times New Roman"/>
                <a:cs typeface="Times New Roman"/>
              </a:rPr>
              <a:t>-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646653" y="4998678"/>
            <a:ext cx="187325" cy="640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000" spc="-50">
                <a:solidFill>
                  <a:srgbClr val="79A1AE"/>
                </a:solidFill>
                <a:latin typeface="Times New Roman"/>
                <a:cs typeface="Times New Roman"/>
              </a:rPr>
              <a:t>-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646653" y="5269579"/>
            <a:ext cx="187325" cy="640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000" spc="-50">
                <a:solidFill>
                  <a:srgbClr val="79A1AE"/>
                </a:solidFill>
                <a:latin typeface="Times New Roman"/>
                <a:cs typeface="Times New Roman"/>
              </a:rPr>
              <a:t>-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646653" y="5405030"/>
            <a:ext cx="187325" cy="640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000" spc="-50">
                <a:solidFill>
                  <a:srgbClr val="79A1AE"/>
                </a:solidFill>
                <a:latin typeface="Times New Roman"/>
                <a:cs typeface="Times New Roman"/>
              </a:rPr>
              <a:t>-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316167" y="4888167"/>
            <a:ext cx="1813560" cy="8128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420"/>
              </a:spcBef>
              <a:buClr>
                <a:srgbClr val="79A1AE"/>
              </a:buClr>
              <a:buChar char="•"/>
              <a:tabLst>
                <a:tab pos="248920" algn="l"/>
              </a:tabLst>
            </a:pP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Analysis</a:t>
            </a:r>
            <a:r>
              <a:rPr dirty="0" sz="1450" spc="125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Dashboard</a:t>
            </a:r>
            <a:endParaRPr sz="1450">
              <a:latin typeface="Times New Roman"/>
              <a:cs typeface="Times New Roman"/>
            </a:endParaRPr>
          </a:p>
          <a:p>
            <a:pPr marL="257175" indent="-244475">
              <a:lnSpc>
                <a:spcPct val="100000"/>
              </a:lnSpc>
              <a:spcBef>
                <a:spcPts val="330"/>
              </a:spcBef>
              <a:buClr>
                <a:srgbClr val="79A1AE"/>
              </a:buClr>
              <a:buChar char="•"/>
              <a:tabLst>
                <a:tab pos="257175" algn="l"/>
              </a:tabLst>
            </a:pP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View Drawing</a:t>
            </a:r>
            <a:r>
              <a:rPr dirty="0" sz="1450" spc="210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-20">
                <a:solidFill>
                  <a:srgbClr val="626262"/>
                </a:solidFill>
                <a:latin typeface="Times New Roman"/>
                <a:cs typeface="Times New Roman"/>
              </a:rPr>
              <a:t>File</a:t>
            </a:r>
            <a:endParaRPr sz="1450">
              <a:latin typeface="Times New Roman"/>
              <a:cs typeface="Times New Roman"/>
            </a:endParaRPr>
          </a:p>
          <a:p>
            <a:pPr marL="261620" indent="-248920">
              <a:lnSpc>
                <a:spcPct val="100000"/>
              </a:lnSpc>
              <a:spcBef>
                <a:spcPts val="325"/>
              </a:spcBef>
              <a:buClr>
                <a:srgbClr val="79A1AE"/>
              </a:buClr>
              <a:buChar char="•"/>
              <a:tabLst>
                <a:tab pos="261620" algn="l"/>
              </a:tabLst>
            </a:pPr>
            <a:r>
              <a:rPr dirty="0" sz="1450" spc="-10">
                <a:solidFill>
                  <a:srgbClr val="4D4D4D"/>
                </a:solidFill>
                <a:latin typeface="Times New Roman"/>
                <a:cs typeface="Times New Roman"/>
              </a:rPr>
              <a:t>Notification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890" y="715521"/>
            <a:ext cx="10675620" cy="6078855"/>
            <a:chOff x="16890" y="715521"/>
            <a:chExt cx="10675620" cy="60788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90" y="715521"/>
              <a:ext cx="10286513" cy="563813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2532" y="1782195"/>
              <a:ext cx="7600872" cy="86349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984673" y="6353654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w="0" h="440690">
                  <a:moveTo>
                    <a:pt x="0" y="440214"/>
                  </a:moveTo>
                  <a:lnTo>
                    <a:pt x="0" y="0"/>
                  </a:lnTo>
                </a:path>
              </a:pathLst>
            </a:custGeom>
            <a:ln w="50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618078" y="3699668"/>
              <a:ext cx="8074025" cy="25400"/>
            </a:xfrm>
            <a:custGeom>
              <a:avLst/>
              <a:gdLst/>
              <a:ahLst/>
              <a:cxnLst/>
              <a:rect l="l" t="t" r="r" b="b"/>
              <a:pathLst>
                <a:path w="8074025" h="25400">
                  <a:moveTo>
                    <a:pt x="8073921" y="25396"/>
                  </a:moveTo>
                  <a:lnTo>
                    <a:pt x="0" y="25396"/>
                  </a:lnTo>
                  <a:lnTo>
                    <a:pt x="0" y="0"/>
                  </a:lnTo>
                  <a:lnTo>
                    <a:pt x="8073921" y="0"/>
                  </a:lnTo>
                  <a:lnTo>
                    <a:pt x="8073921" y="25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559999" y="1228104"/>
            <a:ext cx="1362710" cy="468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77800" marR="5080" indent="-165735">
              <a:lnSpc>
                <a:spcPct val="100000"/>
              </a:lnSpc>
              <a:spcBef>
                <a:spcPts val="110"/>
              </a:spcBef>
            </a:pP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Drawing</a:t>
            </a:r>
            <a:r>
              <a:rPr dirty="0" sz="1450" spc="190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55">
                <a:solidFill>
                  <a:srgbClr val="626262"/>
                </a:solidFill>
                <a:latin typeface="Times New Roman"/>
                <a:cs typeface="Times New Roman"/>
              </a:rPr>
              <a:t>register </a:t>
            </a: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co-</a:t>
            </a: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ordination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84530" y="1228104"/>
            <a:ext cx="1064260" cy="468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8415">
              <a:lnSpc>
                <a:spcPts val="1735"/>
              </a:lnSpc>
              <a:spcBef>
                <a:spcPts val="110"/>
              </a:spcBef>
            </a:pPr>
            <a:r>
              <a:rPr dirty="0" sz="1450" spc="-25">
                <a:solidFill>
                  <a:srgbClr val="626262"/>
                </a:solidFill>
                <a:latin typeface="Times New Roman"/>
                <a:cs typeface="Times New Roman"/>
              </a:rPr>
              <a:t>RFI</a:t>
            </a: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ts val="1735"/>
              </a:lnSpc>
            </a:pP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co-</a:t>
            </a: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ordination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38384" y="1228104"/>
            <a:ext cx="1372870" cy="468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1790" marR="5080" indent="-339725">
              <a:lnSpc>
                <a:spcPct val="100000"/>
              </a:lnSpc>
              <a:spcBef>
                <a:spcPts val="110"/>
              </a:spcBef>
            </a:pP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Delayed</a:t>
            </a:r>
            <a:r>
              <a:rPr dirty="0" sz="1450" spc="85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registers Analysis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36602" y="2718062"/>
            <a:ext cx="1028065" cy="468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17804" marR="5080" indent="-205740">
              <a:lnSpc>
                <a:spcPct val="100000"/>
              </a:lnSpc>
              <a:spcBef>
                <a:spcPts val="110"/>
              </a:spcBef>
            </a:pP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Data</a:t>
            </a:r>
            <a:r>
              <a:rPr dirty="0" sz="1450" spc="-30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60">
                <a:solidFill>
                  <a:srgbClr val="626262"/>
                </a:solidFill>
                <a:latin typeface="Times New Roman"/>
                <a:cs typeface="Times New Roman"/>
              </a:rPr>
              <a:t>sharing </a:t>
            </a: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systems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529142" y="2718062"/>
            <a:ext cx="70040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Analysis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613797" y="2718062"/>
            <a:ext cx="1087755" cy="468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110"/>
              </a:spcBef>
            </a:pP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Drawing</a:t>
            </a:r>
            <a:r>
              <a:rPr dirty="0" sz="1450" spc="220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40">
                <a:solidFill>
                  <a:srgbClr val="626262"/>
                </a:solidFill>
                <a:latin typeface="Times New Roman"/>
                <a:cs typeface="Times New Roman"/>
              </a:rPr>
              <a:t>data </a:t>
            </a:r>
            <a:r>
              <a:rPr dirty="0" sz="1450" spc="50">
                <a:solidFill>
                  <a:srgbClr val="626262"/>
                </a:solidFill>
                <a:latin typeface="Times New Roman"/>
                <a:cs typeface="Times New Roman"/>
              </a:rPr>
              <a:t>management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29416" y="4275745"/>
            <a:ext cx="1431925" cy="468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124460">
              <a:lnSpc>
                <a:spcPct val="100000"/>
              </a:lnSpc>
              <a:spcBef>
                <a:spcPts val="110"/>
              </a:spcBef>
            </a:pP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Fixed</a:t>
            </a:r>
            <a:r>
              <a:rPr dirty="0" sz="1450" spc="-75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55">
                <a:solidFill>
                  <a:srgbClr val="626262"/>
                </a:solidFill>
                <a:latin typeface="Times New Roman"/>
                <a:cs typeface="Times New Roman"/>
              </a:rPr>
              <a:t>drawing </a:t>
            </a:r>
            <a:r>
              <a:rPr dirty="0" sz="1450" spc="20">
                <a:solidFill>
                  <a:srgbClr val="626262"/>
                </a:solidFill>
                <a:latin typeface="Times New Roman"/>
                <a:cs typeface="Times New Roman"/>
              </a:rPr>
              <a:t>register</a:t>
            </a:r>
            <a:r>
              <a:rPr dirty="0" sz="1450" spc="155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schedules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003237" y="4275745"/>
            <a:ext cx="1648460" cy="468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64769">
              <a:lnSpc>
                <a:spcPct val="100000"/>
              </a:lnSpc>
              <a:spcBef>
                <a:spcPts val="110"/>
              </a:spcBef>
            </a:pP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Request</a:t>
            </a:r>
            <a:r>
              <a:rPr dirty="0" sz="1450" spc="105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the</a:t>
            </a:r>
            <a:r>
              <a:rPr dirty="0" sz="1450" spc="210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RFis</a:t>
            </a:r>
            <a:r>
              <a:rPr dirty="0" sz="1450" spc="-45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-25">
                <a:solidFill>
                  <a:srgbClr val="626262"/>
                </a:solidFill>
                <a:latin typeface="Times New Roman"/>
                <a:cs typeface="Times New Roman"/>
              </a:rPr>
              <a:t>in </a:t>
            </a:r>
            <a:r>
              <a:rPr dirty="0" sz="1450" spc="55">
                <a:solidFill>
                  <a:srgbClr val="626262"/>
                </a:solidFill>
                <a:latin typeface="Times New Roman"/>
                <a:cs typeface="Times New Roman"/>
              </a:rPr>
              <a:t>structured</a:t>
            </a:r>
            <a:r>
              <a:rPr dirty="0" sz="1450" spc="15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timelines.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886090" y="4275745"/>
            <a:ext cx="1270000" cy="468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93345">
              <a:lnSpc>
                <a:spcPct val="100000"/>
              </a:lnSpc>
              <a:spcBef>
                <a:spcPts val="110"/>
              </a:spcBef>
            </a:pP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Tracking</a:t>
            </a:r>
            <a:r>
              <a:rPr dirty="0" sz="1450" spc="375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30">
                <a:solidFill>
                  <a:srgbClr val="626262"/>
                </a:solidFill>
                <a:latin typeface="Times New Roman"/>
                <a:cs typeface="Times New Roman"/>
              </a:rPr>
              <a:t>the </a:t>
            </a: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delayed</a:t>
            </a:r>
            <a:r>
              <a:rPr dirty="0" sz="1450" spc="160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register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854660" y="5765703"/>
            <a:ext cx="1226185" cy="468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110"/>
              </a:spcBef>
            </a:pPr>
            <a:r>
              <a:rPr dirty="0" sz="1450" spc="-20">
                <a:solidFill>
                  <a:srgbClr val="626262"/>
                </a:solidFill>
                <a:latin typeface="Times New Roman"/>
                <a:cs typeface="Times New Roman"/>
              </a:rPr>
              <a:t>Cloud</a:t>
            </a:r>
            <a:r>
              <a:rPr dirty="0" sz="1450" spc="-55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based </a:t>
            </a:r>
            <a:r>
              <a:rPr dirty="0" sz="1450" spc="70">
                <a:solidFill>
                  <a:srgbClr val="626262"/>
                </a:solidFill>
                <a:latin typeface="Times New Roman"/>
                <a:cs typeface="Times New Roman"/>
              </a:rPr>
              <a:t>sharing</a:t>
            </a:r>
            <a:r>
              <a:rPr dirty="0" sz="1450" spc="-35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system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534822" y="5765703"/>
            <a:ext cx="1283970" cy="468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53340">
              <a:lnSpc>
                <a:spcPct val="100000"/>
              </a:lnSpc>
              <a:spcBef>
                <a:spcPts val="110"/>
              </a:spcBef>
            </a:pP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Delivering</a:t>
            </a:r>
            <a:r>
              <a:rPr dirty="0" sz="1450" spc="180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30">
                <a:solidFill>
                  <a:srgbClr val="626262"/>
                </a:solidFill>
                <a:latin typeface="Times New Roman"/>
                <a:cs typeface="Times New Roman"/>
              </a:rPr>
              <a:t>the </a:t>
            </a: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drawings</a:t>
            </a:r>
            <a:r>
              <a:rPr dirty="0" sz="1450" spc="365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60">
                <a:solidFill>
                  <a:srgbClr val="626262"/>
                </a:solidFill>
                <a:latin typeface="Times New Roman"/>
                <a:cs typeface="Times New Roman"/>
              </a:rPr>
              <a:t>to</a:t>
            </a:r>
            <a:r>
              <a:rPr dirty="0" sz="1450" spc="-110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45">
                <a:solidFill>
                  <a:srgbClr val="626262"/>
                </a:solidFill>
                <a:latin typeface="Times New Roman"/>
                <a:cs typeface="Times New Roman"/>
              </a:rPr>
              <a:t>site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529142" y="5765703"/>
            <a:ext cx="700405" cy="468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3175">
              <a:lnSpc>
                <a:spcPct val="100000"/>
              </a:lnSpc>
              <a:spcBef>
                <a:spcPts val="110"/>
              </a:spcBef>
            </a:pPr>
            <a:r>
              <a:rPr dirty="0" sz="1450">
                <a:solidFill>
                  <a:srgbClr val="626262"/>
                </a:solidFill>
                <a:latin typeface="Times New Roman"/>
                <a:cs typeface="Times New Roman"/>
              </a:rPr>
              <a:t>On</a:t>
            </a:r>
            <a:r>
              <a:rPr dirty="0" sz="1450" spc="-55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450" spc="30">
                <a:solidFill>
                  <a:srgbClr val="626262"/>
                </a:solidFill>
                <a:latin typeface="Times New Roman"/>
                <a:cs typeface="Times New Roman"/>
              </a:rPr>
              <a:t>time </a:t>
            </a:r>
            <a:r>
              <a:rPr dirty="0" sz="1450" spc="-10">
                <a:solidFill>
                  <a:srgbClr val="626262"/>
                </a:solidFill>
                <a:latin typeface="Times New Roman"/>
                <a:cs typeface="Times New Roman"/>
              </a:rPr>
              <a:t>Analysis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6896" y="3189259"/>
            <a:ext cx="4502150" cy="9023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0830" algn="l"/>
              </a:tabLst>
            </a:pPr>
            <a:r>
              <a:rPr dirty="0" sz="5750" spc="-10">
                <a:solidFill>
                  <a:srgbClr val="2F2F2F"/>
                </a:solidFill>
              </a:rPr>
              <a:t>THANK</a:t>
            </a:r>
            <a:r>
              <a:rPr dirty="0" sz="5750">
                <a:solidFill>
                  <a:srgbClr val="2F2F2F"/>
                </a:solidFill>
              </a:rPr>
              <a:t>	</a:t>
            </a:r>
            <a:r>
              <a:rPr dirty="0" sz="5750" spc="135">
                <a:solidFill>
                  <a:srgbClr val="2F2F2F"/>
                </a:solidFill>
              </a:rPr>
              <a:t>YOU</a:t>
            </a:r>
            <a:endParaRPr sz="57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2025-03-15T11:22:32Z</dcterms:created>
  <dcterms:modified xsi:type="dcterms:W3CDTF">2025-03-15T11:22:32Z</dcterms:modified>
</cp:coreProperties>
</file>