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  <p:sldMasterId id="2147483669" r:id="rId3"/>
  </p:sldMasterIdLst>
  <p:notesMasterIdLst>
    <p:notesMasterId r:id="rId15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Meiryo" panose="020B0604030504040204" pitchFamily="34" charset="-128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Inter" panose="020B0604020202020204" charset="0"/>
      <p:regular r:id="rId26"/>
      <p:bold r:id="rId27"/>
      <p:italic r:id="rId28"/>
      <p:boldItalic r:id="rId29"/>
    </p:embeddedFont>
    <p:embeddedFont>
      <p:font typeface="Inter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pY3634fFmQLUsWBlEP2QxiYKW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9" name="Google Shape;10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0" name="Google Shape;10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F1F2F4"/>
                </a:solidFill>
                <a:latin typeface="Inter"/>
                <a:ea typeface="Inter"/>
                <a:cs typeface="Inter"/>
                <a:sym typeface="Inter"/>
              </a:rPr>
              <a:t>A Ray cluster consists of a single head node and any number of connected worker nodes</a:t>
            </a:r>
            <a:endParaRPr/>
          </a:p>
        </p:txBody>
      </p:sp>
      <p:sp>
        <p:nvSpPr>
          <p:cNvPr id="996" name="Google Shape;9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4" name="Google Shape;10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Spark -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support for Python is somewhat secondary and may come with performance trade-offs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9" name="Google Shape;10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4" name="Google Shape;102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2F4"/>
              </a:buClr>
              <a:buSzPts val="1200"/>
              <a:buFont typeface="Inter"/>
              <a:buNone/>
            </a:pPr>
            <a:r>
              <a:rPr lang="en-US" b="0" i="0">
                <a:solidFill>
                  <a:srgbClr val="F1F2F4"/>
                </a:solidFill>
                <a:latin typeface="Inter"/>
                <a:ea typeface="Inter"/>
                <a:cs typeface="Inter"/>
                <a:sym typeface="Inter"/>
              </a:rPr>
              <a:t>Ray Train abstracts away the complexity of setting up a distributed training system.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Ray Serve: A production-ready model serving library built on Ray for deploying machine learning models as web services.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25" name="Google Shape;102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4" name="Google Shape;10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3" name="Google Shape;10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0"/>
          <p:cNvSpPr txBox="1"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  <a:defRPr sz="44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0"/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8"/>
          <p:cNvSpPr txBox="1">
            <a:spLocks noGrp="1"/>
          </p:cNvSpPr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body" idx="1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dt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ft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sldNum" idx="12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48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1"/>
          </p:nvPr>
        </p:nvSpPr>
        <p:spPr>
          <a:xfrm>
            <a:off x="5376670" y="705114"/>
            <a:ext cx="6172412" cy="240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2"/>
          </p:nvPr>
        </p:nvSpPr>
        <p:spPr>
          <a:xfrm>
            <a:off x="5376670" y="3749040"/>
            <a:ext cx="6172411" cy="23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1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2"/>
          </p:nvPr>
        </p:nvSpPr>
        <p:spPr>
          <a:xfrm>
            <a:off x="5376668" y="1116199"/>
            <a:ext cx="6166422" cy="206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3"/>
          </p:nvPr>
        </p:nvSpPr>
        <p:spPr>
          <a:xfrm>
            <a:off x="5376668" y="3623098"/>
            <a:ext cx="616642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4"/>
          </p:nvPr>
        </p:nvSpPr>
        <p:spPr>
          <a:xfrm>
            <a:off x="5376670" y="4102370"/>
            <a:ext cx="6166419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5"/>
          <p:cNvSpPr txBox="1"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1"/>
          </p:nvPr>
        </p:nvSpPr>
        <p:spPr>
          <a:xfrm>
            <a:off x="638818" y="640078"/>
            <a:ext cx="6969693" cy="545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330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marL="1828800" lvl="3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marL="2743200" lvl="5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Char char="–"/>
              <a:defRPr sz="1400"/>
            </a:lvl7pPr>
            <a:lvl8pPr marL="3657600" lvl="7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Char char="–"/>
              <a:defRPr sz="14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body" idx="2"/>
          </p:nvPr>
        </p:nvSpPr>
        <p:spPr>
          <a:xfrm>
            <a:off x="8753015" y="3223803"/>
            <a:ext cx="2796066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45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 txBox="1">
            <a:spLocks noGrp="1"/>
          </p:cNvSpPr>
          <p:nvPr>
            <p:ph type="dt" idx="10"/>
          </p:nvPr>
        </p:nvSpPr>
        <p:spPr>
          <a:xfrm>
            <a:off x="8753015" y="6309360"/>
            <a:ext cx="17342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ftr" idx="11"/>
          </p:nvPr>
        </p:nvSpPr>
        <p:spPr>
          <a:xfrm>
            <a:off x="638818" y="6309360"/>
            <a:ext cx="69938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6"/>
          <p:cNvSpPr>
            <a:spLocks noGrp="1"/>
          </p:cNvSpPr>
          <p:nvPr>
            <p:ph type="pic" idx="2"/>
          </p:nvPr>
        </p:nvSpPr>
        <p:spPr>
          <a:xfrm>
            <a:off x="0" y="0"/>
            <a:ext cx="8248592" cy="6857999"/>
          </a:xfrm>
          <a:prstGeom prst="rect">
            <a:avLst/>
          </a:prstGeom>
          <a:solidFill>
            <a:srgbClr val="D5D5DD"/>
          </a:solidFill>
          <a:ln>
            <a:noFill/>
          </a:ln>
        </p:spPr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8834996" y="3429000"/>
            <a:ext cx="2714085" cy="250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6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6"/>
          <p:cNvSpPr txBox="1">
            <a:spLocks noGrp="1"/>
          </p:cNvSpPr>
          <p:nvPr>
            <p:ph type="dt" idx="10"/>
          </p:nvPr>
        </p:nvSpPr>
        <p:spPr>
          <a:xfrm>
            <a:off x="8834997" y="6309360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ftr" idx="11"/>
          </p:nvPr>
        </p:nvSpPr>
        <p:spPr>
          <a:xfrm>
            <a:off x="64008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body" idx="1"/>
          </p:nvPr>
        </p:nvSpPr>
        <p:spPr>
          <a:xfrm rot="5400000">
            <a:off x="5864129" y="217655"/>
            <a:ext cx="5197497" cy="61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  <a:defRPr sz="3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sz="18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sz="16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7C7E58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7C7E58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7C7E58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7C7E58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5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ay.io/en/latest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"/>
          <p:cNvSpPr txBox="1"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</a:pPr>
            <a:r>
              <a:rPr lang="en-US" sz="3600" b="0" i="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Distributed Computing with Ray: Transforming Local Python Applications into Scalable Systems</a:t>
            </a:r>
            <a:endParaRPr sz="7200"/>
          </a:p>
        </p:txBody>
      </p:sp>
      <p:sp>
        <p:nvSpPr>
          <p:cNvPr id="980" name="Google Shape;980;p1"/>
          <p:cNvSpPr txBox="1"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45720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Bhagirathi Hegde</a:t>
            </a:r>
            <a:endParaRPr/>
          </a:p>
          <a:p>
            <a:pPr marL="45720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Sarath Srinivas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3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4509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13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000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13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1568"/>
                </a:srgbClr>
              </a:gs>
              <a:gs pos="78000">
                <a:srgbClr val="4472C4">
                  <a:alpha val="13725"/>
                </a:srgbClr>
              </a:gs>
              <a:gs pos="100000">
                <a:srgbClr val="4472C4">
                  <a:alpha val="13725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13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 Hybrid Workloads</a:t>
            </a:r>
            <a:endParaRPr/>
          </a:p>
        </p:txBody>
      </p:sp>
      <p:sp>
        <p:nvSpPr>
          <p:cNvPr id="1056" name="Google Shape;1056;p13"/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using fractional CPU for I/O Bound tasks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7" name="Google Shape;1057;p13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184" y="1556390"/>
            <a:ext cx="9851628" cy="52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0"/>
          <p:cNvSpPr txBox="1"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>
                <a:latin typeface="Inter Medium"/>
                <a:ea typeface="Inter Medium"/>
                <a:cs typeface="Inter Medium"/>
                <a:sym typeface="Inter Medium"/>
              </a:rPr>
              <a:t>Autoscaler with kuberay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4" name="Google Shape;1064;p10"/>
          <p:cNvSpPr/>
          <p:nvPr/>
        </p:nvSpPr>
        <p:spPr>
          <a:xfrm>
            <a:off x="838199" y="1396083"/>
            <a:ext cx="10515599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0"/>
          <p:cNvSpPr txBox="1">
            <a:spLocks noGrp="1"/>
          </p:cNvSpPr>
          <p:nvPr>
            <p:ph type="body" idx="1"/>
          </p:nvPr>
        </p:nvSpPr>
        <p:spPr>
          <a:xfrm>
            <a:off x="1220089" y="1511968"/>
            <a:ext cx="9751823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Inter Medium"/>
                <a:ea typeface="Inter Medium"/>
                <a:cs typeface="Inter Medium"/>
                <a:sym typeface="Inter Medium"/>
              </a:rPr>
              <a:t>Ray scales up and down resources dynamically based on requirements/requests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6" name="Google Shape;1066;p10"/>
          <p:cNvSpPr/>
          <p:nvPr/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7" name="Google Shape;1067;p10" descr="A screen 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3909408"/>
            <a:ext cx="5140661" cy="94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0" descr="A graph with a yellow and green lin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142" y="3317728"/>
            <a:ext cx="5140656" cy="204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8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>
                <a:latin typeface="Inter Medium"/>
                <a:ea typeface="Inter Medium"/>
                <a:cs typeface="Inter Medium"/>
                <a:sym typeface="Inter Medium"/>
              </a:rPr>
              <a:t>Agenda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6" name="Google Shape;986;p18"/>
          <p:cNvSpPr txBox="1"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b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</a:t>
            </a: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he problem of scaling python programs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Ray core concepts </a:t>
            </a:r>
            <a:endParaRPr b="0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How to start a ray cluster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Benefits of Ray over other distributed computing options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Ray libraries - What are Ray Data, Train, Tune and Serve</a:t>
            </a:r>
            <a:endParaRPr b="0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b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Ray Serve hands-on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None/>
            </a:pPr>
            <a:endParaRPr b="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2"/>
          <p:cNvSpPr txBox="1"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</a:pPr>
            <a:r>
              <a:rPr lang="en-US" b="0">
                <a:latin typeface="Inter Medium"/>
                <a:ea typeface="Inter Medium"/>
                <a:cs typeface="Inter Medium"/>
                <a:sym typeface="Inter Medium"/>
              </a:rPr>
              <a:t>Github repo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2" name="Google Shape;992;p22"/>
          <p:cNvSpPr txBox="1">
            <a:spLocks noGrp="1"/>
          </p:cNvSpPr>
          <p:nvPr>
            <p:ph type="body" idx="1"/>
          </p:nvPr>
        </p:nvSpPr>
        <p:spPr>
          <a:xfrm>
            <a:off x="2285894" y="4537000"/>
            <a:ext cx="7612538" cy="157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45720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latin typeface="Inter Medium"/>
                <a:ea typeface="Inter Medium"/>
                <a:cs typeface="Inter Medium"/>
                <a:sym typeface="Inter Medium"/>
              </a:rPr>
              <a:t>https://github.com/bhagirathi-hegde/ray-talk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E8E8"/>
            </a:gs>
            <a:gs pos="50000">
              <a:srgbClr val="E3E1E1"/>
            </a:gs>
            <a:gs pos="100000">
              <a:srgbClr val="BBB9B9"/>
            </a:gs>
          </a:gsLst>
          <a:lin ang="5400000" scaled="0"/>
        </a:gra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"/>
          <p:cNvSpPr/>
          <p:nvPr/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8"/>
          <p:cNvSpPr txBox="1"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373B6F"/>
          </a:solidFill>
          <a:ln w="9525" cap="flat" cmpd="sng">
            <a:solidFill>
              <a:srgbClr val="373B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Ray cluster</a:t>
            </a:r>
            <a:endParaRPr/>
          </a:p>
        </p:txBody>
      </p:sp>
      <p:pic>
        <p:nvPicPr>
          <p:cNvPr id="1000" name="Google Shape;1000;p8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665" y="1663057"/>
            <a:ext cx="6804078" cy="3844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8"/>
          <p:cNvSpPr txBox="1"/>
          <p:nvPr/>
        </p:nvSpPr>
        <p:spPr>
          <a:xfrm>
            <a:off x="4930907" y="5507360"/>
            <a:ext cx="516359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https://docs.ray.io/en/latest/cluster/key-concepts.html#ray-cluster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8713" y="152400"/>
            <a:ext cx="8734572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"/>
          <p:cNvSpPr txBox="1"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Benefits of Ray over other distributed computing options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3" name="Google Shape;1013;p7"/>
          <p:cNvSpPr txBox="1"/>
          <p:nvPr/>
        </p:nvSpPr>
        <p:spPr>
          <a:xfrm>
            <a:off x="7323689" y="2881919"/>
            <a:ext cx="486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MapReduce centric, dataflow-based – limited task flexibility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Natively scala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4" name="Google Shape;1014;p7"/>
          <p:cNvSpPr txBox="1"/>
          <p:nvPr/>
        </p:nvSpPr>
        <p:spPr>
          <a:xfrm>
            <a:off x="7197798" y="4129651"/>
            <a:ext cx="39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●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Complex, Limited task management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5" name="Google Shape;1015;p7"/>
          <p:cNvSpPr txBox="1"/>
          <p:nvPr/>
        </p:nvSpPr>
        <p:spPr>
          <a:xfrm>
            <a:off x="7323689" y="5296509"/>
            <a:ext cx="486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Mostly Data Parallel/ Mapreduce oriented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6" name="Google Shape;1016;p7"/>
          <p:cNvSpPr txBox="1"/>
          <p:nvPr/>
        </p:nvSpPr>
        <p:spPr>
          <a:xfrm>
            <a:off x="7323687" y="817828"/>
            <a:ext cx="4868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Python-centric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Flexible and general-purpose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Scales efficiently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Optimized for real-time and low-latency applications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7" name="Google Shape;1017;p7"/>
          <p:cNvSpPr txBox="1"/>
          <p:nvPr/>
        </p:nvSpPr>
        <p:spPr>
          <a:xfrm>
            <a:off x="8173100" y="2065317"/>
            <a:ext cx="577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8" name="Google Shape;10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348" y="3753898"/>
            <a:ext cx="978408" cy="9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1757" y="5197372"/>
            <a:ext cx="1402202" cy="51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2348" y="2881919"/>
            <a:ext cx="1109568" cy="59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94424" y="895558"/>
            <a:ext cx="1603387" cy="79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7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Ray Frameworks</a:t>
            </a:r>
            <a:endParaRPr/>
          </a:p>
        </p:txBody>
      </p:sp>
      <p:sp>
        <p:nvSpPr>
          <p:cNvPr id="1030" name="Google Shape;1030;p34"/>
          <p:cNvSpPr txBox="1"/>
          <p:nvPr/>
        </p:nvSpPr>
        <p:spPr>
          <a:xfrm>
            <a:off x="6096000" y="5553131"/>
            <a:ext cx="54406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https://docs.ray.io/en/latest/ray-overview/index.html#ray-framework</a:t>
            </a:r>
            <a:endParaRPr/>
          </a:p>
        </p:txBody>
      </p:sp>
      <p:pic>
        <p:nvPicPr>
          <p:cNvPr id="1031" name="Google Shape;103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3026" y="924743"/>
            <a:ext cx="6598382" cy="462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4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038" name="Google Shape;1038;p14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14"/>
          <p:cNvSpPr txBox="1">
            <a:spLocks noGrp="1"/>
          </p:cNvSpPr>
          <p:nvPr>
            <p:ph type="body" idx="1"/>
          </p:nvPr>
        </p:nvSpPr>
        <p:spPr>
          <a:xfrm>
            <a:off x="838200" y="2100579"/>
            <a:ext cx="5097779" cy="407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Medium"/>
              <a:buChar char="•"/>
            </a:pPr>
            <a:r>
              <a:rPr lang="en-US" sz="2000">
                <a:latin typeface="Inter Medium"/>
                <a:ea typeface="Inter Medium"/>
                <a:cs typeface="Inter Medium"/>
                <a:sym typeface="Inter Medium"/>
              </a:rPr>
              <a:t>Local ray cluster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Medium"/>
              <a:buChar char="•"/>
            </a:pPr>
            <a:r>
              <a:rPr lang="en-US" sz="2000">
                <a:latin typeface="Inter Medium"/>
                <a:ea typeface="Inter Medium"/>
                <a:cs typeface="Inter Medium"/>
                <a:sym typeface="Inter Medium"/>
              </a:rPr>
              <a:t>Converted single processor python code to multi-core on local ray cluster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Medium"/>
              <a:buChar char="•"/>
            </a:pPr>
            <a:r>
              <a:rPr lang="en-US" sz="2000">
                <a:latin typeface="Inter Medium"/>
                <a:ea typeface="Inter Medium"/>
                <a:cs typeface="Inter Medium"/>
                <a:sym typeface="Inter Medium"/>
              </a:rPr>
              <a:t>Connected to remote ray cluster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Medium"/>
              <a:buChar char="•"/>
            </a:pPr>
            <a:r>
              <a:rPr lang="en-US" sz="2000">
                <a:latin typeface="Inter Medium"/>
                <a:ea typeface="Inter Medium"/>
                <a:cs typeface="Inter Medium"/>
                <a:sym typeface="Inter Medium"/>
              </a:rPr>
              <a:t>Distributed computing on remote ray cluster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0" name="Google Shape;1040;p14"/>
          <p:cNvSpPr txBox="1"/>
          <p:nvPr/>
        </p:nvSpPr>
        <p:spPr>
          <a:xfrm>
            <a:off x="6774179" y="2100579"/>
            <a:ext cx="5097780" cy="40763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From program on laptop to a high-performance distributed application with few additional lines of python code</a:t>
            </a:r>
            <a:endParaRPr sz="200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046" name="Google Shape;104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Medium"/>
              <a:buChar char="•"/>
            </a:pPr>
            <a:r>
              <a:rPr lang="en-US" u="sng">
                <a:solidFill>
                  <a:schemeClr val="hlink"/>
                </a:solidFill>
                <a:latin typeface="Inter Medium"/>
                <a:ea typeface="Inter Medium"/>
                <a:cs typeface="Inter Medium"/>
                <a:sym typeface="Inter Medium"/>
                <a:hlinkClick r:id="rId3"/>
              </a:rPr>
              <a:t>Ray documentation</a:t>
            </a:r>
            <a:endParaRPr u="sng" strike="sngStrike">
              <a:solidFill>
                <a:schemeClr val="hlink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Medium"/>
              <a:buChar char="•"/>
            </a:pPr>
            <a:r>
              <a:rPr lang="en-US">
                <a:latin typeface="Inter Medium"/>
                <a:ea typeface="Inter Medium"/>
                <a:cs typeface="Inter Medium"/>
                <a:sym typeface="Inter Medium"/>
              </a:rPr>
              <a:t>https://github.com/bhagirathi-hegde/ray-talk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1B3120"/>
      </a:dk2>
      <a:lt2>
        <a:srgbClr val="F0F0F3"/>
      </a:lt2>
      <a:accent1>
        <a:srgbClr val="A1A37C"/>
      </a:accent1>
      <a:accent2>
        <a:srgbClr val="8EA772"/>
      </a:accent2>
      <a:accent3>
        <a:srgbClr val="84A87F"/>
      </a:accent3>
      <a:accent4>
        <a:srgbClr val="75AC86"/>
      </a:accent4>
      <a:accent5>
        <a:srgbClr val="7EA79C"/>
      </a:accent5>
      <a:accent6>
        <a:srgbClr val="77A7AF"/>
      </a:accent6>
      <a:hlink>
        <a:srgbClr val="736FB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Widescreen</PresentationFormat>
  <Paragraphs>46</Paragraphs>
  <Slides>11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Inter Medium</vt:lpstr>
      <vt:lpstr>Inter</vt:lpstr>
      <vt:lpstr>Arial</vt:lpstr>
      <vt:lpstr>Meiryo</vt:lpstr>
      <vt:lpstr>Corbel</vt:lpstr>
      <vt:lpstr>Calibri</vt:lpstr>
      <vt:lpstr>ShojiVTI</vt:lpstr>
      <vt:lpstr>Office Theme</vt:lpstr>
      <vt:lpstr>Office Theme</vt:lpstr>
      <vt:lpstr>Distributed Computing with Ray: Transforming Local Python Applications into Scalable Systems</vt:lpstr>
      <vt:lpstr>Agenda</vt:lpstr>
      <vt:lpstr>Github repo</vt:lpstr>
      <vt:lpstr>Ray cluster</vt:lpstr>
      <vt:lpstr>PowerPoint Presentation</vt:lpstr>
      <vt:lpstr>Benefits of Ray over other distributed computing options</vt:lpstr>
      <vt:lpstr>Ray Frameworks</vt:lpstr>
      <vt:lpstr>Summary</vt:lpstr>
      <vt:lpstr>Resources</vt:lpstr>
      <vt:lpstr>Run Hybrid Workloads</vt:lpstr>
      <vt:lpstr>Autoscaler with kuberay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with Ray: Transforming Local Python Applications into Scalable Systems</dc:title>
  <dc:creator>Bhagirathi Hegde</dc:creator>
  <cp:lastModifiedBy>Bhagirathi Hegde</cp:lastModifiedBy>
  <cp:revision>1</cp:revision>
  <dcterms:created xsi:type="dcterms:W3CDTF">2024-04-23T09:19:46Z</dcterms:created>
  <dcterms:modified xsi:type="dcterms:W3CDTF">2025-02-20T06:24:53Z</dcterms:modified>
</cp:coreProperties>
</file>