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IBRARY\Downloads\employee%20perform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analysis.xlsx]Sheet1!PivotTable3</c:name>
    <c:fmtId val="5"/>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s>
    <c:plotArea>
      <c:layout/>
      <c:lineChart>
        <c:grouping val="standard"/>
        <c:varyColors val="0"/>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ser>
        <c:ser>
          <c:idx val="2"/>
          <c:order val="2"/>
          <c:tx>
            <c:strRef>
              <c:f>Sheet1!$D$3:$D$4</c:f>
              <c:strCache>
                <c:ptCount val="1"/>
                <c:pt idx="0">
                  <c:v>MED</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ser>
        <c:dLbls>
          <c:showLegendKey val="0"/>
          <c:showVal val="0"/>
          <c:showCatName val="0"/>
          <c:showSerName val="0"/>
          <c:showPercent val="0"/>
          <c:showBubbleSize val="0"/>
        </c:dLbls>
        <c:marker val="1"/>
        <c:smooth val="0"/>
        <c:axId val="13094272"/>
        <c:axId val="138217344"/>
      </c:lineChart>
      <c:catAx>
        <c:axId val="13094272"/>
        <c:scaling>
          <c:orientation val="minMax"/>
        </c:scaling>
        <c:delete val="0"/>
        <c:axPos val="b"/>
        <c:majorTickMark val="out"/>
        <c:minorTickMark val="none"/>
        <c:tickLblPos val="nextTo"/>
        <c:crossAx val="138217344"/>
        <c:crosses val="autoZero"/>
        <c:auto val="1"/>
        <c:lblAlgn val="ctr"/>
        <c:lblOffset val="100"/>
        <c:noMultiLvlLbl val="0"/>
      </c:catAx>
      <c:valAx>
        <c:axId val="138217344"/>
        <c:scaling>
          <c:orientation val="minMax"/>
        </c:scaling>
        <c:delete val="0"/>
        <c:axPos val="l"/>
        <c:majorGridlines/>
        <c:numFmt formatCode="General" sourceLinked="1"/>
        <c:majorTickMark val="out"/>
        <c:minorTickMark val="none"/>
        <c:tickLblPos val="nextTo"/>
        <c:crossAx val="1309427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9377426" y="4825"/>
            <a:ext cx="1218565" cy="6853555"/>
          </a:xfrm>
          <a:custGeom>
            <a:avLst/>
            <a:gdLst/>
            <a:ahLst/>
            <a:cxnLst/>
            <a:rect l="l" t="t" r="r" b="b"/>
            <a:pathLst>
              <a:path w="1218565" h="6853555">
                <a:moveTo>
                  <a:pt x="0" y="0"/>
                </a:moveTo>
                <a:lnTo>
                  <a:pt x="1218310" y="6853170"/>
                </a:lnTo>
              </a:path>
            </a:pathLst>
          </a:custGeom>
          <a:ln w="9525">
            <a:solidFill>
              <a:srgbClr val="5FC9ED"/>
            </a:solidFill>
          </a:ln>
        </p:spPr>
        <p:txBody>
          <a:bodyPr wrap="square" lIns="0" tIns="0" rIns="0" bIns="0" rtlCol="0"/>
          <a:lstStyle/>
          <a:p>
            <a:endParaRPr/>
          </a:p>
        </p:txBody>
      </p:sp>
      <p:sp>
        <p:nvSpPr>
          <p:cNvPr id="18" name="bg object 18"/>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19" name="bg object 19"/>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20" name="bg object 20"/>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21" name="bg object 21"/>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2" name="bg object 22"/>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3" name="bg object 23"/>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4" name="bg object 24"/>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5" name="bg object 25"/>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6" name="bg object 26"/>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7" name="bg object 27"/>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8" name="bg object 28"/>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29" name="bg object 29"/>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10713516" cy="67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1"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1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742594" y="351231"/>
            <a:ext cx="10706811" cy="757555"/>
          </a:xfrm>
          <a:prstGeom prst="rect">
            <a:avLst/>
          </a:prstGeom>
        </p:spPr>
        <p:txBody>
          <a:bodyPr wrap="square" lIns="0" tIns="0" rIns="0" bIns="0">
            <a:spAutoFit/>
          </a:bodyPr>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424175" y="2365374"/>
            <a:ext cx="7343648" cy="1682114"/>
          </a:xfrm>
          <a:prstGeom prst="rect">
            <a:avLst/>
          </a:prstGeom>
        </p:spPr>
        <p:txBody>
          <a:bodyPr wrap="square" lIns="0" tIns="0" rIns="0" bIns="0">
            <a:spAutoFit/>
          </a:bodyPr>
          <a:lstStyle>
            <a:lvl1pPr>
              <a:defRPr sz="2800" b="1"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278869" y="6472857"/>
            <a:ext cx="2260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876300" y="990600"/>
            <a:chExt cx="1743075" cy="1333500"/>
          </a:xfrm>
        </p:grpSpPr>
        <p:sp>
          <p:nvSpPr>
            <p:cNvPr id="3" name="object 3"/>
            <p:cNvSpPr/>
            <p:nvPr/>
          </p:nvSpPr>
          <p:spPr>
            <a:xfrm>
              <a:off x="876300" y="12668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4" name="object 4"/>
            <p:cNvSpPr/>
            <p:nvPr/>
          </p:nvSpPr>
          <p:spPr>
            <a:xfrm>
              <a:off x="1971675" y="9906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xfrm>
            <a:off x="2372995" y="3809"/>
            <a:ext cx="632523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0E0E0E"/>
                </a:solidFill>
              </a:rPr>
              <a:t>Employee</a:t>
            </a:r>
            <a:r>
              <a:rPr sz="3200" spc="-25" dirty="0">
                <a:solidFill>
                  <a:srgbClr val="0E0E0E"/>
                </a:solidFill>
              </a:rPr>
              <a:t> </a:t>
            </a:r>
            <a:r>
              <a:rPr sz="3200" dirty="0">
                <a:solidFill>
                  <a:srgbClr val="0E0E0E"/>
                </a:solidFill>
              </a:rPr>
              <a:t>Data</a:t>
            </a:r>
            <a:r>
              <a:rPr sz="3200" spc="-35" dirty="0">
                <a:solidFill>
                  <a:srgbClr val="0E0E0E"/>
                </a:solidFill>
              </a:rPr>
              <a:t> </a:t>
            </a:r>
            <a:r>
              <a:rPr sz="3200" dirty="0">
                <a:solidFill>
                  <a:srgbClr val="0E0E0E"/>
                </a:solidFill>
              </a:rPr>
              <a:t>Analysis</a:t>
            </a:r>
            <a:r>
              <a:rPr sz="3200" spc="-5" dirty="0">
                <a:solidFill>
                  <a:srgbClr val="0E0E0E"/>
                </a:solidFill>
              </a:rPr>
              <a:t> using</a:t>
            </a:r>
            <a:r>
              <a:rPr sz="3200" spc="-25" dirty="0">
                <a:solidFill>
                  <a:srgbClr val="0E0E0E"/>
                </a:solidFill>
              </a:rPr>
              <a:t> </a:t>
            </a:r>
            <a:r>
              <a:rPr sz="3200" dirty="0">
                <a:solidFill>
                  <a:srgbClr val="0E0E0E"/>
                </a:solidFill>
              </a:rPr>
              <a:t>Excel</a:t>
            </a:r>
            <a:endParaRPr sz="3200"/>
          </a:p>
        </p:txBody>
      </p:sp>
      <p:pic>
        <p:nvPicPr>
          <p:cNvPr id="8" name="object 8"/>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2633598" y="3328161"/>
            <a:ext cx="7509509" cy="1488440"/>
          </a:xfrm>
          <a:prstGeom prst="rect">
            <a:avLst/>
          </a:prstGeom>
        </p:spPr>
        <p:txBody>
          <a:bodyPr vert="horz" wrap="square" lIns="0" tIns="12700" rIns="0" bIns="0" rtlCol="0">
            <a:spAutoFit/>
          </a:bodyPr>
          <a:lstStyle/>
          <a:p>
            <a:r>
              <a:rPr lang="en-US" sz="2400" dirty="0" smtClean="0"/>
              <a:t>STUDENT NAME: BHAGWAN SINGH G</a:t>
            </a:r>
          </a:p>
          <a:p>
            <a:r>
              <a:rPr lang="en-US" sz="2400" dirty="0" smtClean="0"/>
              <a:t>REGISTER NO: 122201444</a:t>
            </a:r>
          </a:p>
          <a:p>
            <a:r>
              <a:rPr lang="en-US" sz="2400" dirty="0" smtClean="0"/>
              <a:t>DEPARTMENT: B.COM (CORPORATE SECRETARYSHIP)</a:t>
            </a:r>
          </a:p>
          <a:p>
            <a:r>
              <a:rPr lang="en-US" sz="2400" dirty="0" smtClean="0"/>
              <a:t>COLLEGE A.M JAIN COLLEGE</a:t>
            </a:r>
            <a:endParaRPr lang="en-US" sz="2400" dirty="0"/>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3" name="object 3"/>
          <p:cNvPicPr/>
          <p:nvPr/>
        </p:nvPicPr>
        <p:blipFill>
          <a:blip r:embed="rId2" cstate="print"/>
          <a:stretch>
            <a:fillRect/>
          </a:stretch>
        </p:blipFill>
        <p:spPr>
          <a:xfrm>
            <a:off x="1666875" y="6467475"/>
            <a:ext cx="76200" cy="177800"/>
          </a:xfrm>
          <a:prstGeom prst="rect">
            <a:avLst/>
          </a:prstGeom>
        </p:spPr>
      </p:pic>
      <p:sp>
        <p:nvSpPr>
          <p:cNvPr id="4" name="object 4"/>
          <p:cNvSpPr txBox="1">
            <a:spLocks noGrp="1"/>
          </p:cNvSpPr>
          <p:nvPr>
            <p:ph type="title"/>
          </p:nvPr>
        </p:nvSpPr>
        <p:spPr>
          <a:xfrm>
            <a:off x="739241" y="273811"/>
            <a:ext cx="3297554" cy="756920"/>
          </a:xfrm>
          <a:prstGeom prst="rect">
            <a:avLst/>
          </a:prstGeom>
        </p:spPr>
        <p:txBody>
          <a:bodyPr vert="horz" wrap="square" lIns="0" tIns="12700" rIns="0" bIns="0" rtlCol="0">
            <a:spAutoFit/>
          </a:bodyPr>
          <a:lstStyle/>
          <a:p>
            <a:pPr marL="12700">
              <a:lnSpc>
                <a:spcPct val="100000"/>
              </a:lnSpc>
              <a:spcBef>
                <a:spcPts val="100"/>
              </a:spcBef>
            </a:pPr>
            <a:r>
              <a:rPr spc="-15" dirty="0">
                <a:latin typeface="Trebuchet MS"/>
                <a:cs typeface="Trebuchet MS"/>
              </a:rPr>
              <a:t>MODELLING</a:t>
            </a:r>
          </a:p>
        </p:txBody>
      </p:sp>
      <p:sp>
        <p:nvSpPr>
          <p:cNvPr id="5" name="object 5"/>
          <p:cNvSpPr txBox="1"/>
          <p:nvPr/>
        </p:nvSpPr>
        <p:spPr>
          <a:xfrm>
            <a:off x="739241" y="1771599"/>
            <a:ext cx="5102225" cy="4809490"/>
          </a:xfrm>
          <a:prstGeom prst="rect">
            <a:avLst/>
          </a:prstGeom>
        </p:spPr>
        <p:txBody>
          <a:bodyPr vert="horz" wrap="square" lIns="0" tIns="12700" rIns="0" bIns="0" rtlCol="0">
            <a:spAutoFit/>
          </a:bodyPr>
          <a:lstStyle/>
          <a:p>
            <a:pPr marL="12700">
              <a:lnSpc>
                <a:spcPct val="100000"/>
              </a:lnSpc>
              <a:spcBef>
                <a:spcPts val="100"/>
              </a:spcBef>
            </a:pPr>
            <a:r>
              <a:rPr sz="2400" b="1" u="heavy" dirty="0">
                <a:uFill>
                  <a:solidFill>
                    <a:srgbClr val="000000"/>
                  </a:solidFill>
                </a:uFill>
                <a:latin typeface="Trebuchet MS"/>
                <a:cs typeface="Trebuchet MS"/>
              </a:rPr>
              <a:t>Data</a:t>
            </a:r>
            <a:r>
              <a:rPr sz="2400" b="1" u="heavy" spc="-35" dirty="0">
                <a:uFill>
                  <a:solidFill>
                    <a:srgbClr val="000000"/>
                  </a:solidFill>
                </a:uFill>
                <a:latin typeface="Trebuchet MS"/>
                <a:cs typeface="Trebuchet MS"/>
              </a:rPr>
              <a:t> </a:t>
            </a:r>
            <a:r>
              <a:rPr sz="2400" b="1" u="heavy" spc="-5" dirty="0">
                <a:uFill>
                  <a:solidFill>
                    <a:srgbClr val="000000"/>
                  </a:solidFill>
                </a:uFill>
                <a:latin typeface="Trebuchet MS"/>
                <a:cs typeface="Trebuchet MS"/>
              </a:rPr>
              <a:t>Collected:</a:t>
            </a:r>
            <a:endParaRPr sz="2400">
              <a:latin typeface="Trebuchet MS"/>
              <a:cs typeface="Trebuchet MS"/>
            </a:endParaRPr>
          </a:p>
          <a:p>
            <a:pPr marR="385445" algn="ctr">
              <a:lnSpc>
                <a:spcPct val="100000"/>
              </a:lnSpc>
              <a:spcBef>
                <a:spcPts val="100"/>
              </a:spcBef>
            </a:pPr>
            <a:r>
              <a:rPr sz="2400" dirty="0">
                <a:latin typeface="Trebuchet MS"/>
                <a:cs typeface="Trebuchet MS"/>
              </a:rPr>
              <a:t>From</a:t>
            </a:r>
            <a:r>
              <a:rPr sz="2400" spc="5" dirty="0">
                <a:latin typeface="Trebuchet MS"/>
                <a:cs typeface="Trebuchet MS"/>
              </a:rPr>
              <a:t> </a:t>
            </a:r>
            <a:r>
              <a:rPr sz="2400" spc="-5" dirty="0">
                <a:latin typeface="Trebuchet MS"/>
                <a:cs typeface="Trebuchet MS"/>
              </a:rPr>
              <a:t>EDUNET</a:t>
            </a:r>
            <a:r>
              <a:rPr sz="2400" spc="-30" dirty="0">
                <a:latin typeface="Trebuchet MS"/>
                <a:cs typeface="Trebuchet MS"/>
              </a:rPr>
              <a:t> </a:t>
            </a:r>
            <a:r>
              <a:rPr sz="2400" spc="-5" dirty="0">
                <a:latin typeface="Trebuchet MS"/>
                <a:cs typeface="Trebuchet MS"/>
              </a:rPr>
              <a:t>Dashboard</a:t>
            </a:r>
            <a:endParaRPr sz="2400">
              <a:latin typeface="Trebuchet MS"/>
              <a:cs typeface="Trebuchet MS"/>
            </a:endParaRPr>
          </a:p>
          <a:p>
            <a:pPr>
              <a:lnSpc>
                <a:spcPct val="100000"/>
              </a:lnSpc>
              <a:spcBef>
                <a:spcPts val="50"/>
              </a:spcBef>
            </a:pPr>
            <a:endParaRPr sz="2550">
              <a:latin typeface="Trebuchet MS"/>
              <a:cs typeface="Trebuchet MS"/>
            </a:endParaRPr>
          </a:p>
          <a:p>
            <a:pPr marL="12700">
              <a:lnSpc>
                <a:spcPts val="2875"/>
              </a:lnSpc>
            </a:pPr>
            <a:r>
              <a:rPr sz="2400" b="1" u="heavy" spc="-15" dirty="0">
                <a:uFill>
                  <a:solidFill>
                    <a:srgbClr val="000000"/>
                  </a:solidFill>
                </a:uFill>
                <a:latin typeface="Trebuchet MS"/>
                <a:cs typeface="Trebuchet MS"/>
              </a:rPr>
              <a:t>Feature</a:t>
            </a:r>
            <a:r>
              <a:rPr sz="2400" b="1" u="heavy" spc="-20" dirty="0">
                <a:uFill>
                  <a:solidFill>
                    <a:srgbClr val="000000"/>
                  </a:solidFill>
                </a:uFill>
                <a:latin typeface="Trebuchet MS"/>
                <a:cs typeface="Trebuchet MS"/>
              </a:rPr>
              <a:t> </a:t>
            </a:r>
            <a:r>
              <a:rPr sz="2400" b="1" u="heavy" spc="-5" dirty="0">
                <a:uFill>
                  <a:solidFill>
                    <a:srgbClr val="000000"/>
                  </a:solidFill>
                </a:uFill>
                <a:latin typeface="Trebuchet MS"/>
                <a:cs typeface="Trebuchet MS"/>
              </a:rPr>
              <a:t>Collection:</a:t>
            </a:r>
            <a:endParaRPr sz="2400">
              <a:latin typeface="Trebuchet MS"/>
              <a:cs typeface="Trebuchet MS"/>
            </a:endParaRPr>
          </a:p>
          <a:p>
            <a:pPr marL="737235" indent="-383540" algn="just">
              <a:lnSpc>
                <a:spcPts val="2875"/>
              </a:lnSpc>
              <a:buAutoNum type="arabicParenR"/>
              <a:tabLst>
                <a:tab pos="737870" algn="l"/>
              </a:tabLst>
            </a:pPr>
            <a:r>
              <a:rPr sz="2400" spc="-5" dirty="0">
                <a:latin typeface="Calibri"/>
                <a:cs typeface="Calibri"/>
              </a:rPr>
              <a:t>Emp</a:t>
            </a:r>
            <a:r>
              <a:rPr sz="2400" spc="-25" dirty="0">
                <a:latin typeface="Calibri"/>
                <a:cs typeface="Calibri"/>
              </a:rPr>
              <a:t> </a:t>
            </a:r>
            <a:r>
              <a:rPr sz="2400" spc="-5" dirty="0">
                <a:latin typeface="Calibri"/>
                <a:cs typeface="Calibri"/>
              </a:rPr>
              <a:t>ID-</a:t>
            </a:r>
            <a:r>
              <a:rPr sz="2400" spc="-20" dirty="0">
                <a:latin typeface="Calibri"/>
                <a:cs typeface="Calibri"/>
              </a:rPr>
              <a:t> </a:t>
            </a:r>
            <a:r>
              <a:rPr sz="2400" spc="-5" dirty="0">
                <a:latin typeface="Calibri"/>
                <a:cs typeface="Calibri"/>
              </a:rPr>
              <a:t>Numerical</a:t>
            </a:r>
            <a:r>
              <a:rPr sz="2400" spc="-20" dirty="0">
                <a:latin typeface="Calibri"/>
                <a:cs typeface="Calibri"/>
              </a:rPr>
              <a:t> </a:t>
            </a:r>
            <a:r>
              <a:rPr sz="2400" spc="-10" dirty="0">
                <a:latin typeface="Calibri"/>
                <a:cs typeface="Calibri"/>
              </a:rPr>
              <a:t>values</a:t>
            </a:r>
            <a:endParaRPr sz="2400">
              <a:latin typeface="Calibri"/>
              <a:cs typeface="Calibri"/>
            </a:endParaRPr>
          </a:p>
          <a:p>
            <a:pPr marL="831215" marR="2922270" indent="-477520" algn="just">
              <a:lnSpc>
                <a:spcPct val="100000"/>
              </a:lnSpc>
              <a:spcBef>
                <a:spcPts val="5"/>
              </a:spcBef>
              <a:buAutoNum type="arabicParenR"/>
              <a:tabLst>
                <a:tab pos="737870" algn="l"/>
              </a:tabLst>
            </a:pPr>
            <a:r>
              <a:rPr sz="2400" spc="-5" dirty="0">
                <a:latin typeface="Calibri"/>
                <a:cs typeface="Calibri"/>
              </a:rPr>
              <a:t>Empl</a:t>
            </a:r>
            <a:r>
              <a:rPr sz="2400" spc="-15" dirty="0">
                <a:latin typeface="Calibri"/>
                <a:cs typeface="Calibri"/>
              </a:rPr>
              <a:t>o</a:t>
            </a:r>
            <a:r>
              <a:rPr sz="2400" spc="-20" dirty="0">
                <a:latin typeface="Calibri"/>
                <a:cs typeface="Calibri"/>
              </a:rPr>
              <a:t>y</a:t>
            </a:r>
            <a:r>
              <a:rPr sz="2400" dirty="0">
                <a:latin typeface="Calibri"/>
                <a:cs typeface="Calibri"/>
              </a:rPr>
              <a:t>e</a:t>
            </a:r>
            <a:r>
              <a:rPr sz="2400" spc="5" dirty="0">
                <a:latin typeface="Calibri"/>
                <a:cs typeface="Calibri"/>
              </a:rPr>
              <a:t>e</a:t>
            </a:r>
            <a:r>
              <a:rPr sz="2400" dirty="0">
                <a:latin typeface="Calibri"/>
                <a:cs typeface="Calibri"/>
              </a:rPr>
              <a:t>s-  </a:t>
            </a:r>
            <a:r>
              <a:rPr sz="2400" spc="-15" dirty="0">
                <a:latin typeface="Calibri"/>
                <a:cs typeface="Calibri"/>
              </a:rPr>
              <a:t>First</a:t>
            </a:r>
            <a:r>
              <a:rPr sz="2400" spc="-105" dirty="0">
                <a:latin typeface="Calibri"/>
                <a:cs typeface="Calibri"/>
              </a:rPr>
              <a:t> </a:t>
            </a:r>
            <a:r>
              <a:rPr sz="2400" dirty="0">
                <a:latin typeface="Calibri"/>
                <a:cs typeface="Calibri"/>
              </a:rPr>
              <a:t>Name </a:t>
            </a:r>
            <a:r>
              <a:rPr sz="2400" spc="-530" dirty="0">
                <a:latin typeface="Calibri"/>
                <a:cs typeface="Calibri"/>
              </a:rPr>
              <a:t> </a:t>
            </a:r>
            <a:r>
              <a:rPr sz="2400" spc="-10" dirty="0">
                <a:latin typeface="Calibri"/>
                <a:cs typeface="Calibri"/>
              </a:rPr>
              <a:t>Last</a:t>
            </a:r>
            <a:r>
              <a:rPr sz="2400" spc="-60" dirty="0">
                <a:latin typeface="Calibri"/>
                <a:cs typeface="Calibri"/>
              </a:rPr>
              <a:t> </a:t>
            </a:r>
            <a:r>
              <a:rPr sz="2400" dirty="0">
                <a:latin typeface="Calibri"/>
                <a:cs typeface="Calibri"/>
              </a:rPr>
              <a:t>Name</a:t>
            </a:r>
            <a:endParaRPr sz="2400">
              <a:latin typeface="Calibri"/>
              <a:cs typeface="Calibri"/>
            </a:endParaRPr>
          </a:p>
          <a:p>
            <a:pPr marL="737235" indent="-383540">
              <a:lnSpc>
                <a:spcPct val="100000"/>
              </a:lnSpc>
              <a:buAutoNum type="arabicParenR"/>
              <a:tabLst>
                <a:tab pos="737235" algn="l"/>
                <a:tab pos="737870" algn="l"/>
              </a:tabLst>
            </a:pPr>
            <a:r>
              <a:rPr sz="2400" spc="-10" dirty="0">
                <a:latin typeface="Calibri"/>
                <a:cs typeface="Calibri"/>
              </a:rPr>
              <a:t>Employee</a:t>
            </a:r>
            <a:r>
              <a:rPr sz="2400" spc="-50" dirty="0">
                <a:latin typeface="Calibri"/>
                <a:cs typeface="Calibri"/>
              </a:rPr>
              <a:t> </a:t>
            </a:r>
            <a:r>
              <a:rPr sz="2400" dirty="0">
                <a:latin typeface="Calibri"/>
                <a:cs typeface="Calibri"/>
              </a:rPr>
              <a:t>type</a:t>
            </a:r>
            <a:endParaRPr sz="2400">
              <a:latin typeface="Calibri"/>
              <a:cs typeface="Calibri"/>
            </a:endParaRPr>
          </a:p>
          <a:p>
            <a:pPr marL="737235" indent="-383540">
              <a:lnSpc>
                <a:spcPct val="100000"/>
              </a:lnSpc>
              <a:buAutoNum type="arabicParenR"/>
              <a:tabLst>
                <a:tab pos="737235" algn="l"/>
                <a:tab pos="737870" algn="l"/>
              </a:tabLst>
            </a:pPr>
            <a:r>
              <a:rPr sz="2400" spc="-5" dirty="0">
                <a:latin typeface="Calibri"/>
                <a:cs typeface="Calibri"/>
              </a:rPr>
              <a:t>Business</a:t>
            </a:r>
            <a:r>
              <a:rPr sz="2400" spc="-20" dirty="0">
                <a:latin typeface="Calibri"/>
                <a:cs typeface="Calibri"/>
              </a:rPr>
              <a:t> </a:t>
            </a:r>
            <a:r>
              <a:rPr sz="2400" spc="-10" dirty="0">
                <a:latin typeface="Calibri"/>
                <a:cs typeface="Calibri"/>
              </a:rPr>
              <a:t>Unit</a:t>
            </a:r>
            <a:endParaRPr sz="2400">
              <a:latin typeface="Calibri"/>
              <a:cs typeface="Calibri"/>
            </a:endParaRPr>
          </a:p>
          <a:p>
            <a:pPr marL="668020" indent="-314325">
              <a:lnSpc>
                <a:spcPct val="100000"/>
              </a:lnSpc>
              <a:buAutoNum type="arabicParenR"/>
              <a:tabLst>
                <a:tab pos="668655" algn="l"/>
              </a:tabLst>
            </a:pPr>
            <a:r>
              <a:rPr sz="2400" spc="-15" dirty="0">
                <a:latin typeface="Calibri"/>
                <a:cs typeface="Calibri"/>
              </a:rPr>
              <a:t>Performance</a:t>
            </a:r>
            <a:r>
              <a:rPr sz="2400" spc="-30" dirty="0">
                <a:latin typeface="Calibri"/>
                <a:cs typeface="Calibri"/>
              </a:rPr>
              <a:t> </a:t>
            </a:r>
            <a:r>
              <a:rPr sz="2400" spc="-10" dirty="0">
                <a:latin typeface="Calibri"/>
                <a:cs typeface="Calibri"/>
              </a:rPr>
              <a:t>level</a:t>
            </a:r>
            <a:endParaRPr sz="2400">
              <a:latin typeface="Calibri"/>
              <a:cs typeface="Calibri"/>
            </a:endParaRPr>
          </a:p>
          <a:p>
            <a:pPr marL="805815" indent="-452120">
              <a:lnSpc>
                <a:spcPct val="100000"/>
              </a:lnSpc>
              <a:buAutoNum type="arabicParenR"/>
              <a:tabLst>
                <a:tab pos="805815" algn="l"/>
                <a:tab pos="806450" algn="l"/>
              </a:tabLst>
            </a:pPr>
            <a:r>
              <a:rPr sz="2400" spc="-5" dirty="0">
                <a:latin typeface="Calibri"/>
                <a:cs typeface="Calibri"/>
              </a:rPr>
              <a:t>Gender-Male,</a:t>
            </a:r>
            <a:r>
              <a:rPr sz="2400" spc="-10" dirty="0">
                <a:latin typeface="Calibri"/>
                <a:cs typeface="Calibri"/>
              </a:rPr>
              <a:t> Female</a:t>
            </a:r>
            <a:endParaRPr sz="2400">
              <a:latin typeface="Calibri"/>
              <a:cs typeface="Calibri"/>
            </a:endParaRPr>
          </a:p>
          <a:p>
            <a:pPr marL="737235" indent="-383540">
              <a:lnSpc>
                <a:spcPct val="100000"/>
              </a:lnSpc>
              <a:buAutoNum type="arabicParenR"/>
              <a:tabLst>
                <a:tab pos="737235" algn="l"/>
                <a:tab pos="737870" algn="l"/>
              </a:tabLst>
            </a:pPr>
            <a:r>
              <a:rPr sz="2400" spc="-10" dirty="0">
                <a:latin typeface="Calibri"/>
                <a:cs typeface="Calibri"/>
              </a:rPr>
              <a:t>Employee</a:t>
            </a:r>
            <a:r>
              <a:rPr sz="2400" spc="-25" dirty="0">
                <a:latin typeface="Calibri"/>
                <a:cs typeface="Calibri"/>
              </a:rPr>
              <a:t> </a:t>
            </a:r>
            <a:r>
              <a:rPr sz="2400" spc="-5" dirty="0">
                <a:latin typeface="Calibri"/>
                <a:cs typeface="Calibri"/>
              </a:rPr>
              <a:t>Rating-</a:t>
            </a:r>
            <a:r>
              <a:rPr sz="2400" spc="-25" dirty="0">
                <a:latin typeface="Calibri"/>
                <a:cs typeface="Calibri"/>
              </a:rPr>
              <a:t> </a:t>
            </a:r>
            <a:r>
              <a:rPr sz="2400" spc="-5" dirty="0">
                <a:latin typeface="Calibri"/>
                <a:cs typeface="Calibri"/>
              </a:rPr>
              <a:t>Numerical</a:t>
            </a:r>
            <a:r>
              <a:rPr sz="2400" spc="-15" dirty="0">
                <a:latin typeface="Calibri"/>
                <a:cs typeface="Calibri"/>
              </a:rPr>
              <a:t> </a:t>
            </a:r>
            <a:r>
              <a:rPr sz="2400" spc="-10" dirty="0">
                <a:latin typeface="Calibri"/>
                <a:cs typeface="Calibri"/>
              </a:rPr>
              <a:t>values</a:t>
            </a:r>
            <a:endParaRPr sz="2400">
              <a:latin typeface="Calibri"/>
              <a:cs typeface="Calibri"/>
            </a:endParaRPr>
          </a:p>
        </p:txBody>
      </p:sp>
      <p:sp>
        <p:nvSpPr>
          <p:cNvPr id="6" name="object 6"/>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6297" y="906017"/>
            <a:ext cx="5286375" cy="4886960"/>
          </a:xfrm>
          <a:prstGeom prst="rect">
            <a:avLst/>
          </a:prstGeom>
        </p:spPr>
        <p:txBody>
          <a:bodyPr vert="horz" wrap="square" lIns="0" tIns="12700" rIns="0" bIns="0" rtlCol="0">
            <a:spAutoFit/>
          </a:bodyPr>
          <a:lstStyle/>
          <a:p>
            <a:pPr marL="13335">
              <a:lnSpc>
                <a:spcPct val="100000"/>
              </a:lnSpc>
              <a:spcBef>
                <a:spcPts val="100"/>
              </a:spcBef>
            </a:pPr>
            <a:r>
              <a:rPr sz="2400" b="1" u="heavy" spc="-15" dirty="0">
                <a:uFill>
                  <a:solidFill>
                    <a:srgbClr val="000000"/>
                  </a:solidFill>
                </a:uFill>
                <a:latin typeface="Calibri"/>
                <a:cs typeface="Calibri"/>
              </a:rPr>
              <a:t>Data</a:t>
            </a:r>
            <a:r>
              <a:rPr sz="2400" b="1" u="heavy" spc="-70" dirty="0">
                <a:uFill>
                  <a:solidFill>
                    <a:srgbClr val="000000"/>
                  </a:solidFill>
                </a:uFill>
                <a:latin typeface="Calibri"/>
                <a:cs typeface="Calibri"/>
              </a:rPr>
              <a:t> </a:t>
            </a:r>
            <a:r>
              <a:rPr sz="2400" b="1" u="heavy" spc="-5" dirty="0">
                <a:uFill>
                  <a:solidFill>
                    <a:srgbClr val="000000"/>
                  </a:solidFill>
                </a:uFill>
                <a:latin typeface="Calibri"/>
                <a:cs typeface="Calibri"/>
              </a:rPr>
              <a:t>Cleaning:</a:t>
            </a:r>
            <a:endParaRPr sz="2400">
              <a:latin typeface="Calibri"/>
              <a:cs typeface="Calibri"/>
            </a:endParaRPr>
          </a:p>
          <a:p>
            <a:pPr marL="669290" indent="-384175">
              <a:lnSpc>
                <a:spcPct val="100000"/>
              </a:lnSpc>
              <a:spcBef>
                <a:spcPts val="105"/>
              </a:spcBef>
              <a:buAutoNum type="arabicParenR"/>
              <a:tabLst>
                <a:tab pos="669290" algn="l"/>
                <a:tab pos="669925" algn="l"/>
              </a:tabLst>
            </a:pPr>
            <a:r>
              <a:rPr sz="2400" spc="-5" dirty="0">
                <a:latin typeface="Calibri"/>
                <a:cs typeface="Calibri"/>
              </a:rPr>
              <a:t>Identified</a:t>
            </a:r>
            <a:r>
              <a:rPr sz="2400" spc="-10" dirty="0">
                <a:latin typeface="Calibri"/>
                <a:cs typeface="Calibri"/>
              </a:rPr>
              <a:t> </a:t>
            </a:r>
            <a:r>
              <a:rPr sz="2400" spc="-5" dirty="0">
                <a:latin typeface="Calibri"/>
                <a:cs typeface="Calibri"/>
              </a:rPr>
              <a:t>Missing</a:t>
            </a:r>
            <a:r>
              <a:rPr sz="2400" spc="-30" dirty="0">
                <a:latin typeface="Calibri"/>
                <a:cs typeface="Calibri"/>
              </a:rPr>
              <a:t> </a:t>
            </a:r>
            <a:r>
              <a:rPr sz="2400" spc="-25" dirty="0">
                <a:latin typeface="Calibri"/>
                <a:cs typeface="Calibri"/>
              </a:rPr>
              <a:t>Values</a:t>
            </a:r>
            <a:endParaRPr sz="2400">
              <a:latin typeface="Calibri"/>
              <a:cs typeface="Calibri"/>
            </a:endParaRPr>
          </a:p>
          <a:p>
            <a:pPr marL="669290" indent="-384175">
              <a:lnSpc>
                <a:spcPts val="2745"/>
              </a:lnSpc>
              <a:spcBef>
                <a:spcPts val="100"/>
              </a:spcBef>
              <a:buAutoNum type="arabicParenR"/>
              <a:tabLst>
                <a:tab pos="669290" algn="l"/>
                <a:tab pos="669925" algn="l"/>
              </a:tabLst>
            </a:pPr>
            <a:r>
              <a:rPr sz="2400" spc="-10" dirty="0">
                <a:latin typeface="Calibri"/>
                <a:cs typeface="Calibri"/>
              </a:rPr>
              <a:t>Filtered</a:t>
            </a:r>
            <a:r>
              <a:rPr sz="2400" spc="-30" dirty="0">
                <a:latin typeface="Calibri"/>
                <a:cs typeface="Calibri"/>
              </a:rPr>
              <a:t> </a:t>
            </a:r>
            <a:r>
              <a:rPr sz="2400" dirty="0">
                <a:latin typeface="Calibri"/>
                <a:cs typeface="Calibri"/>
              </a:rPr>
              <a:t>Missing</a:t>
            </a:r>
            <a:r>
              <a:rPr sz="2400" spc="-30" dirty="0">
                <a:latin typeface="Calibri"/>
                <a:cs typeface="Calibri"/>
              </a:rPr>
              <a:t> Values</a:t>
            </a:r>
            <a:endParaRPr sz="2400">
              <a:latin typeface="Calibri"/>
              <a:cs typeface="Calibri"/>
            </a:endParaRPr>
          </a:p>
          <a:p>
            <a:pPr marL="12700">
              <a:lnSpc>
                <a:spcPts val="2745"/>
              </a:lnSpc>
            </a:pPr>
            <a:r>
              <a:rPr sz="2400" b="1" u="heavy" spc="-10" dirty="0">
                <a:uFill>
                  <a:solidFill>
                    <a:srgbClr val="000000"/>
                  </a:solidFill>
                </a:uFill>
                <a:latin typeface="Calibri"/>
                <a:cs typeface="Calibri"/>
              </a:rPr>
              <a:t>Performance</a:t>
            </a:r>
            <a:r>
              <a:rPr sz="2400" b="1" u="heavy" spc="-45" dirty="0">
                <a:uFill>
                  <a:solidFill>
                    <a:srgbClr val="000000"/>
                  </a:solidFill>
                </a:uFill>
                <a:latin typeface="Calibri"/>
                <a:cs typeface="Calibri"/>
              </a:rPr>
              <a:t> </a:t>
            </a:r>
            <a:r>
              <a:rPr sz="2400" b="1" u="heavy" spc="-10" dirty="0">
                <a:uFill>
                  <a:solidFill>
                    <a:srgbClr val="000000"/>
                  </a:solidFill>
                </a:uFill>
                <a:latin typeface="Calibri"/>
                <a:cs typeface="Calibri"/>
              </a:rPr>
              <a:t>Level:</a:t>
            </a:r>
            <a:endParaRPr sz="2400">
              <a:latin typeface="Calibri"/>
              <a:cs typeface="Calibri"/>
            </a:endParaRPr>
          </a:p>
          <a:p>
            <a:pPr marL="285115">
              <a:lnSpc>
                <a:spcPct val="100000"/>
              </a:lnSpc>
              <a:spcBef>
                <a:spcPts val="110"/>
              </a:spcBef>
              <a:tabLst>
                <a:tab pos="668020" algn="l"/>
              </a:tabLst>
            </a:pPr>
            <a:r>
              <a:rPr sz="2400" dirty="0">
                <a:latin typeface="Calibri"/>
                <a:cs typeface="Calibri"/>
              </a:rPr>
              <a:t>1)	</a:t>
            </a:r>
            <a:r>
              <a:rPr sz="2400" spc="-10" dirty="0">
                <a:latin typeface="Calibri"/>
                <a:cs typeface="Calibri"/>
              </a:rPr>
              <a:t>calculated</a:t>
            </a:r>
            <a:r>
              <a:rPr sz="2400" spc="-40" dirty="0">
                <a:latin typeface="Calibri"/>
                <a:cs typeface="Calibri"/>
              </a:rPr>
              <a:t> </a:t>
            </a:r>
            <a:r>
              <a:rPr sz="2400" spc="-20" dirty="0">
                <a:latin typeface="Calibri"/>
                <a:cs typeface="Calibri"/>
              </a:rPr>
              <a:t>for</a:t>
            </a:r>
            <a:r>
              <a:rPr sz="2400" spc="-15" dirty="0">
                <a:latin typeface="Calibri"/>
                <a:cs typeface="Calibri"/>
              </a:rPr>
              <a:t> </a:t>
            </a:r>
            <a:r>
              <a:rPr sz="2400" spc="-5" dirty="0">
                <a:latin typeface="Calibri"/>
                <a:cs typeface="Calibri"/>
              </a:rPr>
              <a:t>Column’</a:t>
            </a:r>
            <a:r>
              <a:rPr sz="2400" spc="-45" dirty="0">
                <a:latin typeface="Calibri"/>
                <a:cs typeface="Calibri"/>
              </a:rPr>
              <a:t> </a:t>
            </a:r>
            <a:r>
              <a:rPr sz="2400" spc="20" dirty="0">
                <a:latin typeface="Calibri"/>
                <a:cs typeface="Calibri"/>
              </a:rPr>
              <a:t>Z’</a:t>
            </a:r>
            <a:endParaRPr sz="2400">
              <a:latin typeface="Calibri"/>
              <a:cs typeface="Calibri"/>
            </a:endParaRPr>
          </a:p>
          <a:p>
            <a:pPr marL="12700">
              <a:lnSpc>
                <a:spcPct val="100000"/>
              </a:lnSpc>
              <a:spcBef>
                <a:spcPts val="95"/>
              </a:spcBef>
            </a:pPr>
            <a:r>
              <a:rPr sz="2400" b="1" u="heavy" dirty="0">
                <a:uFill>
                  <a:solidFill>
                    <a:srgbClr val="000000"/>
                  </a:solidFill>
                </a:uFill>
                <a:latin typeface="Calibri"/>
                <a:cs typeface="Calibri"/>
              </a:rPr>
              <a:t>Summary:</a:t>
            </a:r>
            <a:endParaRPr sz="2400">
              <a:latin typeface="Calibri"/>
              <a:cs typeface="Calibri"/>
            </a:endParaRPr>
          </a:p>
          <a:p>
            <a:pPr marL="763905" marR="2694940" indent="-478790">
              <a:lnSpc>
                <a:spcPts val="2990"/>
              </a:lnSpc>
              <a:spcBef>
                <a:spcPts val="100"/>
              </a:spcBef>
              <a:tabLst>
                <a:tab pos="668020" algn="l"/>
              </a:tabLst>
            </a:pPr>
            <a:r>
              <a:rPr sz="2400" dirty="0">
                <a:latin typeface="Calibri"/>
                <a:cs typeface="Calibri"/>
              </a:rPr>
              <a:t>1)	</a:t>
            </a:r>
            <a:r>
              <a:rPr sz="2400" spc="-10" dirty="0">
                <a:latin typeface="Calibri"/>
                <a:cs typeface="Calibri"/>
              </a:rPr>
              <a:t>Pivot </a:t>
            </a:r>
            <a:r>
              <a:rPr sz="2400" spc="-35" dirty="0">
                <a:latin typeface="Calibri"/>
                <a:cs typeface="Calibri"/>
              </a:rPr>
              <a:t>Table: </a:t>
            </a:r>
            <a:r>
              <a:rPr sz="2400" spc="-30" dirty="0">
                <a:latin typeface="Calibri"/>
                <a:cs typeface="Calibri"/>
              </a:rPr>
              <a:t> </a:t>
            </a:r>
            <a:r>
              <a:rPr sz="2400" spc="-15" dirty="0">
                <a:latin typeface="Calibri"/>
                <a:cs typeface="Calibri"/>
              </a:rPr>
              <a:t>Features</a:t>
            </a:r>
            <a:r>
              <a:rPr sz="2400" spc="-75" dirty="0">
                <a:latin typeface="Calibri"/>
                <a:cs typeface="Calibri"/>
              </a:rPr>
              <a:t> </a:t>
            </a:r>
            <a:r>
              <a:rPr sz="2400" spc="-5" dirty="0">
                <a:latin typeface="Calibri"/>
                <a:cs typeface="Calibri"/>
              </a:rPr>
              <a:t>used-</a:t>
            </a:r>
            <a:endParaRPr sz="2400">
              <a:latin typeface="Calibri"/>
              <a:cs typeface="Calibri"/>
            </a:endParaRPr>
          </a:p>
          <a:p>
            <a:pPr marL="1036319">
              <a:lnSpc>
                <a:spcPts val="2860"/>
              </a:lnSpc>
            </a:pPr>
            <a:r>
              <a:rPr sz="2400" spc="-15" dirty="0">
                <a:latin typeface="Calibri"/>
                <a:cs typeface="Calibri"/>
              </a:rPr>
              <a:t>Drag</a:t>
            </a:r>
            <a:r>
              <a:rPr sz="2400" spc="-30" dirty="0">
                <a:latin typeface="Calibri"/>
                <a:cs typeface="Calibri"/>
              </a:rPr>
              <a:t> </a:t>
            </a:r>
            <a:r>
              <a:rPr sz="2400" dirty="0">
                <a:latin typeface="Calibri"/>
                <a:cs typeface="Calibri"/>
              </a:rPr>
              <a:t>Business</a:t>
            </a:r>
            <a:r>
              <a:rPr sz="2400" spc="-15" dirty="0">
                <a:latin typeface="Calibri"/>
                <a:cs typeface="Calibri"/>
              </a:rPr>
              <a:t> </a:t>
            </a:r>
            <a:r>
              <a:rPr sz="2400" spc="-5" dirty="0">
                <a:latin typeface="Calibri"/>
                <a:cs typeface="Calibri"/>
              </a:rPr>
              <a:t>Unit</a:t>
            </a:r>
            <a:r>
              <a:rPr sz="2400" spc="-35" dirty="0">
                <a:latin typeface="Calibri"/>
                <a:cs typeface="Calibri"/>
              </a:rPr>
              <a:t> </a:t>
            </a:r>
            <a:r>
              <a:rPr sz="2400" spc="-15" dirty="0">
                <a:latin typeface="Calibri"/>
                <a:cs typeface="Calibri"/>
              </a:rPr>
              <a:t>to</a:t>
            </a:r>
            <a:r>
              <a:rPr sz="2400" spc="-25" dirty="0">
                <a:latin typeface="Calibri"/>
                <a:cs typeface="Calibri"/>
              </a:rPr>
              <a:t> Row</a:t>
            </a:r>
            <a:endParaRPr sz="2400">
              <a:latin typeface="Calibri"/>
              <a:cs typeface="Calibri"/>
            </a:endParaRPr>
          </a:p>
          <a:p>
            <a:pPr marL="1036319" marR="5080">
              <a:lnSpc>
                <a:spcPts val="2990"/>
              </a:lnSpc>
              <a:spcBef>
                <a:spcPts val="105"/>
              </a:spcBef>
            </a:pPr>
            <a:r>
              <a:rPr sz="2400" spc="-15" dirty="0">
                <a:latin typeface="Calibri"/>
                <a:cs typeface="Calibri"/>
              </a:rPr>
              <a:t>Drag Performance </a:t>
            </a:r>
            <a:r>
              <a:rPr sz="2400" spc="-10" dirty="0">
                <a:latin typeface="Calibri"/>
                <a:cs typeface="Calibri"/>
              </a:rPr>
              <a:t>level </a:t>
            </a:r>
            <a:r>
              <a:rPr sz="2400" spc="-15" dirty="0">
                <a:latin typeface="Calibri"/>
                <a:cs typeface="Calibri"/>
              </a:rPr>
              <a:t>to </a:t>
            </a:r>
            <a:r>
              <a:rPr sz="2400" spc="-5" dirty="0">
                <a:latin typeface="Calibri"/>
                <a:cs typeface="Calibri"/>
              </a:rPr>
              <a:t>Column </a:t>
            </a:r>
            <a:r>
              <a:rPr sz="2400" spc="-530" dirty="0">
                <a:latin typeface="Calibri"/>
                <a:cs typeface="Calibri"/>
              </a:rPr>
              <a:t> </a:t>
            </a:r>
            <a:r>
              <a:rPr sz="2400" spc="-15" dirty="0">
                <a:latin typeface="Calibri"/>
                <a:cs typeface="Calibri"/>
              </a:rPr>
              <a:t>Drag</a:t>
            </a:r>
            <a:r>
              <a:rPr sz="2400" spc="-20" dirty="0">
                <a:latin typeface="Calibri"/>
                <a:cs typeface="Calibri"/>
              </a:rPr>
              <a:t> </a:t>
            </a:r>
            <a:r>
              <a:rPr sz="2400" spc="-15" dirty="0">
                <a:latin typeface="Calibri"/>
                <a:cs typeface="Calibri"/>
              </a:rPr>
              <a:t>First</a:t>
            </a:r>
            <a:r>
              <a:rPr sz="2400" spc="-35" dirty="0">
                <a:latin typeface="Calibri"/>
                <a:cs typeface="Calibri"/>
              </a:rPr>
              <a:t> </a:t>
            </a:r>
            <a:r>
              <a:rPr sz="2400" dirty="0">
                <a:latin typeface="Calibri"/>
                <a:cs typeface="Calibri"/>
              </a:rPr>
              <a:t>Name</a:t>
            </a:r>
            <a:r>
              <a:rPr sz="2400" spc="-15" dirty="0">
                <a:latin typeface="Calibri"/>
                <a:cs typeface="Calibri"/>
              </a:rPr>
              <a:t> to </a:t>
            </a:r>
            <a:r>
              <a:rPr sz="2400" spc="-25" dirty="0">
                <a:latin typeface="Calibri"/>
                <a:cs typeface="Calibri"/>
              </a:rPr>
              <a:t>Values</a:t>
            </a:r>
            <a:endParaRPr sz="2400">
              <a:latin typeface="Calibri"/>
              <a:cs typeface="Calibri"/>
            </a:endParaRPr>
          </a:p>
          <a:p>
            <a:pPr marL="1036319">
              <a:lnSpc>
                <a:spcPts val="2855"/>
              </a:lnSpc>
            </a:pPr>
            <a:r>
              <a:rPr sz="2400" spc="-15" dirty="0">
                <a:latin typeface="Calibri"/>
                <a:cs typeface="Calibri"/>
              </a:rPr>
              <a:t>Drag</a:t>
            </a:r>
            <a:r>
              <a:rPr sz="2400" spc="-30" dirty="0">
                <a:latin typeface="Calibri"/>
                <a:cs typeface="Calibri"/>
              </a:rPr>
              <a:t> </a:t>
            </a:r>
            <a:r>
              <a:rPr sz="2400" dirty="0">
                <a:latin typeface="Calibri"/>
                <a:cs typeface="Calibri"/>
              </a:rPr>
              <a:t>Gender</a:t>
            </a:r>
            <a:r>
              <a:rPr sz="2400" spc="-5" dirty="0">
                <a:latin typeface="Calibri"/>
                <a:cs typeface="Calibri"/>
              </a:rPr>
              <a:t> Code</a:t>
            </a:r>
            <a:r>
              <a:rPr sz="2400" spc="-25" dirty="0">
                <a:latin typeface="Calibri"/>
                <a:cs typeface="Calibri"/>
              </a:rPr>
              <a:t> </a:t>
            </a:r>
            <a:r>
              <a:rPr sz="2400" spc="-15" dirty="0">
                <a:latin typeface="Calibri"/>
                <a:cs typeface="Calibri"/>
              </a:rPr>
              <a:t>to</a:t>
            </a:r>
            <a:r>
              <a:rPr sz="2400" spc="-25" dirty="0">
                <a:latin typeface="Calibri"/>
                <a:cs typeface="Calibri"/>
              </a:rPr>
              <a:t> </a:t>
            </a:r>
            <a:r>
              <a:rPr sz="2400" spc="-15" dirty="0">
                <a:latin typeface="Calibri"/>
                <a:cs typeface="Calibri"/>
              </a:rPr>
              <a:t>filters</a:t>
            </a:r>
            <a:endParaRPr sz="2400">
              <a:latin typeface="Calibri"/>
              <a:cs typeface="Calibri"/>
            </a:endParaRPr>
          </a:p>
          <a:p>
            <a:pPr marL="1036319">
              <a:lnSpc>
                <a:spcPct val="100000"/>
              </a:lnSpc>
              <a:spcBef>
                <a:spcPts val="100"/>
              </a:spcBef>
            </a:pPr>
            <a:r>
              <a:rPr sz="2400" spc="-15" dirty="0">
                <a:latin typeface="Calibri"/>
                <a:cs typeface="Calibri"/>
              </a:rPr>
              <a:t>Remove</a:t>
            </a:r>
            <a:r>
              <a:rPr sz="2400" spc="-40" dirty="0">
                <a:latin typeface="Calibri"/>
                <a:cs typeface="Calibri"/>
              </a:rPr>
              <a:t> </a:t>
            </a:r>
            <a:r>
              <a:rPr sz="2400" spc="-5" dirty="0">
                <a:latin typeface="Calibri"/>
                <a:cs typeface="Calibri"/>
              </a:rPr>
              <a:t>Blanks</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985" y="2299842"/>
            <a:ext cx="1722755" cy="391160"/>
          </a:xfrm>
          <a:prstGeom prst="rect">
            <a:avLst/>
          </a:prstGeom>
        </p:spPr>
        <p:txBody>
          <a:bodyPr vert="horz" wrap="square" lIns="0" tIns="12700" rIns="0" bIns="0" rtlCol="0">
            <a:spAutoFit/>
          </a:bodyPr>
          <a:lstStyle/>
          <a:p>
            <a:pPr marL="12700">
              <a:lnSpc>
                <a:spcPct val="100000"/>
              </a:lnSpc>
              <a:spcBef>
                <a:spcPts val="100"/>
              </a:spcBef>
            </a:pPr>
            <a:r>
              <a:rPr sz="2400" u="heavy" spc="-10" dirty="0">
                <a:uFill>
                  <a:solidFill>
                    <a:srgbClr val="000000"/>
                  </a:solidFill>
                </a:uFill>
                <a:latin typeface="Calibri"/>
                <a:cs typeface="Calibri"/>
              </a:rPr>
              <a:t>Visualization:</a:t>
            </a:r>
            <a:endParaRPr sz="2400">
              <a:latin typeface="Calibri"/>
              <a:cs typeface="Calibri"/>
            </a:endParaRPr>
          </a:p>
        </p:txBody>
      </p:sp>
      <p:sp>
        <p:nvSpPr>
          <p:cNvPr id="3" name="object 3"/>
          <p:cNvSpPr txBox="1"/>
          <p:nvPr/>
        </p:nvSpPr>
        <p:spPr>
          <a:xfrm>
            <a:off x="2233929" y="3057271"/>
            <a:ext cx="4558665" cy="190500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1)</a:t>
            </a:r>
            <a:r>
              <a:rPr sz="2400" spc="-45" dirty="0">
                <a:latin typeface="Calibri"/>
                <a:cs typeface="Calibri"/>
              </a:rPr>
              <a:t> </a:t>
            </a:r>
            <a:r>
              <a:rPr sz="2400" spc="-5" dirty="0">
                <a:latin typeface="Calibri"/>
                <a:cs typeface="Calibri"/>
              </a:rPr>
              <a:t>Preparing</a:t>
            </a:r>
            <a:r>
              <a:rPr sz="2400" spc="-25" dirty="0">
                <a:latin typeface="Calibri"/>
                <a:cs typeface="Calibri"/>
              </a:rPr>
              <a:t> </a:t>
            </a:r>
            <a:r>
              <a:rPr sz="2400" spc="-10" dirty="0">
                <a:latin typeface="Calibri"/>
                <a:cs typeface="Calibri"/>
              </a:rPr>
              <a:t>Graph-</a:t>
            </a:r>
            <a:endParaRPr sz="2400">
              <a:latin typeface="Calibri"/>
              <a:cs typeface="Calibri"/>
            </a:endParaRPr>
          </a:p>
          <a:p>
            <a:pPr marL="654050">
              <a:lnSpc>
                <a:spcPct val="100000"/>
              </a:lnSpc>
              <a:spcBef>
                <a:spcPts val="95"/>
              </a:spcBef>
            </a:pPr>
            <a:r>
              <a:rPr sz="2400" dirty="0">
                <a:latin typeface="Calibri"/>
                <a:cs typeface="Calibri"/>
              </a:rPr>
              <a:t>Go</a:t>
            </a:r>
            <a:r>
              <a:rPr sz="2400" spc="-35" dirty="0">
                <a:latin typeface="Calibri"/>
                <a:cs typeface="Calibri"/>
              </a:rPr>
              <a:t> </a:t>
            </a:r>
            <a:r>
              <a:rPr sz="2400" spc="-15" dirty="0">
                <a:latin typeface="Calibri"/>
                <a:cs typeface="Calibri"/>
              </a:rPr>
              <a:t>to</a:t>
            </a:r>
            <a:r>
              <a:rPr sz="2400" spc="-40" dirty="0">
                <a:latin typeface="Calibri"/>
                <a:cs typeface="Calibri"/>
              </a:rPr>
              <a:t> </a:t>
            </a:r>
            <a:r>
              <a:rPr sz="2400" spc="-5" dirty="0">
                <a:latin typeface="Calibri"/>
                <a:cs typeface="Calibri"/>
              </a:rPr>
              <a:t>insert-graph</a:t>
            </a:r>
            <a:endParaRPr sz="2400">
              <a:latin typeface="Calibri"/>
              <a:cs typeface="Calibri"/>
            </a:endParaRPr>
          </a:p>
          <a:p>
            <a:pPr marL="654050" marR="2080260">
              <a:lnSpc>
                <a:spcPct val="103299"/>
              </a:lnSpc>
              <a:spcBef>
                <a:spcPts val="15"/>
              </a:spcBef>
            </a:pPr>
            <a:r>
              <a:rPr sz="2400" dirty="0">
                <a:latin typeface="Calibri"/>
                <a:cs typeface="Calibri"/>
              </a:rPr>
              <a:t>Add </a:t>
            </a:r>
            <a:r>
              <a:rPr sz="2400" spc="-5" dirty="0">
                <a:latin typeface="Calibri"/>
                <a:cs typeface="Calibri"/>
              </a:rPr>
              <a:t>Chart </a:t>
            </a:r>
            <a:r>
              <a:rPr sz="2400" dirty="0">
                <a:latin typeface="Calibri"/>
                <a:cs typeface="Calibri"/>
              </a:rPr>
              <a:t>title </a:t>
            </a:r>
            <a:r>
              <a:rPr sz="2400" spc="-535" dirty="0">
                <a:latin typeface="Calibri"/>
                <a:cs typeface="Calibri"/>
              </a:rPr>
              <a:t> </a:t>
            </a:r>
            <a:r>
              <a:rPr sz="2400" dirty="0">
                <a:latin typeface="Calibri"/>
                <a:cs typeface="Calibri"/>
              </a:rPr>
              <a:t>Add</a:t>
            </a:r>
            <a:r>
              <a:rPr sz="2400" spc="-85" dirty="0">
                <a:latin typeface="Calibri"/>
                <a:cs typeface="Calibri"/>
              </a:rPr>
              <a:t> </a:t>
            </a:r>
            <a:r>
              <a:rPr sz="2400" spc="-20" dirty="0">
                <a:latin typeface="Calibri"/>
                <a:cs typeface="Calibri"/>
              </a:rPr>
              <a:t>Trendline-</a:t>
            </a:r>
            <a:endParaRPr sz="2400">
              <a:latin typeface="Calibri"/>
              <a:cs typeface="Calibri"/>
            </a:endParaRPr>
          </a:p>
          <a:p>
            <a:pPr marL="791210">
              <a:lnSpc>
                <a:spcPct val="100000"/>
              </a:lnSpc>
              <a:spcBef>
                <a:spcPts val="95"/>
              </a:spcBef>
            </a:pPr>
            <a:r>
              <a:rPr sz="2400" spc="-15" dirty="0">
                <a:latin typeface="Calibri"/>
                <a:cs typeface="Calibri"/>
              </a:rPr>
              <a:t>to</a:t>
            </a:r>
            <a:r>
              <a:rPr sz="2400" spc="-4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Medium</a:t>
            </a:r>
            <a:r>
              <a:rPr sz="2400" spc="-25"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lowest</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1666875" y="6467475"/>
            <a:ext cx="76200" cy="177800"/>
          </a:xfrm>
          <a:prstGeom prst="rect">
            <a:avLst/>
          </a:prstGeom>
        </p:spPr>
      </p:pic>
      <p:sp>
        <p:nvSpPr>
          <p:cNvPr id="6" name="object 6"/>
          <p:cNvSpPr txBox="1">
            <a:spLocks noGrp="1"/>
          </p:cNvSpPr>
          <p:nvPr>
            <p:ph type="title"/>
          </p:nvPr>
        </p:nvSpPr>
        <p:spPr>
          <a:xfrm>
            <a:off x="754786" y="368046"/>
            <a:ext cx="2432050" cy="756920"/>
          </a:xfrm>
          <a:prstGeom prst="rect">
            <a:avLst/>
          </a:prstGeom>
        </p:spPr>
        <p:txBody>
          <a:bodyPr vert="horz" wrap="square" lIns="0" tIns="12700" rIns="0" bIns="0" rtlCol="0">
            <a:spAutoFit/>
          </a:bodyPr>
          <a:lstStyle/>
          <a:p>
            <a:pPr marL="12700">
              <a:lnSpc>
                <a:spcPct val="100000"/>
              </a:lnSpc>
              <a:spcBef>
                <a:spcPts val="100"/>
              </a:spcBef>
            </a:pPr>
            <a:r>
              <a:rPr spc="-5" dirty="0">
                <a:latin typeface="Trebuchet MS"/>
                <a:cs typeface="Trebuchet MS"/>
              </a:rPr>
              <a:t>R</a:t>
            </a:r>
            <a:r>
              <a:rPr spc="-35" dirty="0">
                <a:latin typeface="Trebuchet MS"/>
                <a:cs typeface="Trebuchet MS"/>
              </a:rPr>
              <a:t>E</a:t>
            </a:r>
            <a:r>
              <a:rPr spc="5" dirty="0">
                <a:latin typeface="Trebuchet MS"/>
                <a:cs typeface="Trebuchet MS"/>
              </a:rPr>
              <a:t>S</a:t>
            </a:r>
            <a:r>
              <a:rPr spc="-40" dirty="0">
                <a:latin typeface="Trebuchet MS"/>
                <a:cs typeface="Trebuchet MS"/>
              </a:rPr>
              <a:t>U</a:t>
            </a:r>
            <a:r>
              <a:rPr spc="-409" dirty="0">
                <a:latin typeface="Trebuchet MS"/>
                <a:cs typeface="Trebuchet MS"/>
              </a:rPr>
              <a:t>L</a:t>
            </a:r>
            <a:r>
              <a:rPr dirty="0">
                <a:latin typeface="Trebuchet MS"/>
                <a:cs typeface="Trebuchet MS"/>
              </a:rPr>
              <a:t>TS</a:t>
            </a:r>
          </a:p>
        </p:txBody>
      </p:sp>
      <p:sp>
        <p:nvSpPr>
          <p:cNvPr id="7" name="object 7"/>
          <p:cNvSpPr txBox="1"/>
          <p:nvPr/>
        </p:nvSpPr>
        <p:spPr>
          <a:xfrm>
            <a:off x="11304269" y="6464300"/>
            <a:ext cx="175260"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C926B"/>
                </a:solidFill>
                <a:latin typeface="Trebuchet MS"/>
                <a:cs typeface="Trebuchet MS"/>
              </a:rPr>
              <a:t>13</a:t>
            </a:r>
            <a:endParaRPr sz="1100">
              <a:latin typeface="Trebuchet MS"/>
              <a:cs typeface="Trebuchet MS"/>
            </a:endParaRPr>
          </a:p>
        </p:txBody>
      </p:sp>
      <p:graphicFrame>
        <p:nvGraphicFramePr>
          <p:cNvPr id="97" name="Chart 96"/>
          <p:cNvGraphicFramePr>
            <a:graphicFrameLocks/>
          </p:cNvGraphicFramePr>
          <p:nvPr>
            <p:extLst>
              <p:ext uri="{D42A27DB-BD31-4B8C-83A1-F6EECF244321}">
                <p14:modId xmlns:p14="http://schemas.microsoft.com/office/powerpoint/2010/main" val="3787639488"/>
              </p:ext>
            </p:extLst>
          </p:nvPr>
        </p:nvGraphicFramePr>
        <p:xfrm>
          <a:off x="762000" y="1676400"/>
          <a:ext cx="5715000" cy="3533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594" y="351231"/>
            <a:ext cx="2771140" cy="757555"/>
          </a:xfrm>
          <a:prstGeom prst="rect">
            <a:avLst/>
          </a:prstGeom>
        </p:spPr>
        <p:txBody>
          <a:bodyPr vert="horz" wrap="square" lIns="0" tIns="12700" rIns="0" bIns="0" rtlCol="0">
            <a:spAutoFit/>
          </a:bodyPr>
          <a:lstStyle/>
          <a:p>
            <a:pPr marL="12700">
              <a:lnSpc>
                <a:spcPct val="100000"/>
              </a:lnSpc>
              <a:spcBef>
                <a:spcPts val="100"/>
              </a:spcBef>
            </a:pPr>
            <a:r>
              <a:rPr dirty="0"/>
              <a:t>conclusion</a:t>
            </a:r>
          </a:p>
        </p:txBody>
      </p:sp>
      <p:sp>
        <p:nvSpPr>
          <p:cNvPr id="3" name="object 3"/>
          <p:cNvSpPr txBox="1"/>
          <p:nvPr/>
        </p:nvSpPr>
        <p:spPr>
          <a:xfrm>
            <a:off x="993139" y="2147442"/>
            <a:ext cx="5889625" cy="2952115"/>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Calibri"/>
                <a:cs typeface="Calibri"/>
              </a:rPr>
              <a:t>Through Excel-based </a:t>
            </a:r>
            <a:r>
              <a:rPr sz="2400" spc="-5" dirty="0">
                <a:latin typeface="Calibri"/>
                <a:cs typeface="Calibri"/>
              </a:rPr>
              <a:t>analysis of employee </a:t>
            </a:r>
            <a:r>
              <a:rPr sz="2400" dirty="0">
                <a:latin typeface="Calibri"/>
                <a:cs typeface="Calibri"/>
              </a:rPr>
              <a:t> </a:t>
            </a:r>
            <a:r>
              <a:rPr sz="2400" spc="-5" dirty="0">
                <a:latin typeface="Calibri"/>
                <a:cs typeface="Calibri"/>
              </a:rPr>
              <a:t>performance</a:t>
            </a:r>
            <a:r>
              <a:rPr sz="2400" spc="-25" dirty="0">
                <a:latin typeface="Calibri"/>
                <a:cs typeface="Calibri"/>
              </a:rPr>
              <a:t> </a:t>
            </a:r>
            <a:r>
              <a:rPr sz="2400" spc="-10" dirty="0">
                <a:latin typeface="Calibri"/>
                <a:cs typeface="Calibri"/>
              </a:rPr>
              <a:t>data,</a:t>
            </a:r>
            <a:r>
              <a:rPr sz="2400" spc="-20" dirty="0">
                <a:latin typeface="Calibri"/>
                <a:cs typeface="Calibri"/>
              </a:rPr>
              <a:t> </a:t>
            </a:r>
            <a:r>
              <a:rPr sz="2400" spc="-25" dirty="0">
                <a:latin typeface="Calibri"/>
                <a:cs typeface="Calibri"/>
              </a:rPr>
              <a:t>key</a:t>
            </a:r>
            <a:r>
              <a:rPr sz="2400" spc="-35" dirty="0">
                <a:latin typeface="Calibri"/>
                <a:cs typeface="Calibri"/>
              </a:rPr>
              <a:t> </a:t>
            </a:r>
            <a:r>
              <a:rPr sz="2400" spc="-5" dirty="0">
                <a:latin typeface="Calibri"/>
                <a:cs typeface="Calibri"/>
              </a:rPr>
              <a:t>trends</a:t>
            </a:r>
            <a:r>
              <a:rPr sz="2400" spc="-20"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metrics</a:t>
            </a:r>
            <a:r>
              <a:rPr sz="2400" spc="-40" dirty="0">
                <a:latin typeface="Calibri"/>
                <a:cs typeface="Calibri"/>
              </a:rPr>
              <a:t> </a:t>
            </a:r>
            <a:r>
              <a:rPr sz="2400" spc="-15" dirty="0">
                <a:latin typeface="Calibri"/>
                <a:cs typeface="Calibri"/>
              </a:rPr>
              <a:t>were </a:t>
            </a:r>
            <a:r>
              <a:rPr sz="2400" spc="-530" dirty="0">
                <a:latin typeface="Calibri"/>
                <a:cs typeface="Calibri"/>
              </a:rPr>
              <a:t> </a:t>
            </a:r>
            <a:r>
              <a:rPr sz="2400" spc="-5" dirty="0">
                <a:latin typeface="Calibri"/>
                <a:cs typeface="Calibri"/>
              </a:rPr>
              <a:t>identified, enabling </a:t>
            </a:r>
            <a:r>
              <a:rPr sz="2400" spc="-15" dirty="0">
                <a:latin typeface="Calibri"/>
                <a:cs typeface="Calibri"/>
              </a:rPr>
              <a:t>better</a:t>
            </a:r>
            <a:r>
              <a:rPr sz="2400" dirty="0">
                <a:latin typeface="Calibri"/>
                <a:cs typeface="Calibri"/>
              </a:rPr>
              <a:t> </a:t>
            </a:r>
            <a:r>
              <a:rPr sz="2400" spc="-5" dirty="0">
                <a:latin typeface="Calibri"/>
                <a:cs typeface="Calibri"/>
              </a:rPr>
              <a:t>decision-making.</a:t>
            </a:r>
            <a:endParaRPr sz="2400">
              <a:latin typeface="Calibri"/>
              <a:cs typeface="Calibri"/>
            </a:endParaRPr>
          </a:p>
          <a:p>
            <a:pPr marL="12700" marR="358140">
              <a:lnSpc>
                <a:spcPct val="100000"/>
              </a:lnSpc>
            </a:pPr>
            <a:r>
              <a:rPr sz="2400" spc="-5" dirty="0">
                <a:latin typeface="Calibri"/>
                <a:cs typeface="Calibri"/>
              </a:rPr>
              <a:t>This analysis </a:t>
            </a:r>
            <a:r>
              <a:rPr sz="2400" spc="-10" dirty="0">
                <a:latin typeface="Calibri"/>
                <a:cs typeface="Calibri"/>
              </a:rPr>
              <a:t>provides </a:t>
            </a:r>
            <a:r>
              <a:rPr sz="2400" dirty="0">
                <a:latin typeface="Calibri"/>
                <a:cs typeface="Calibri"/>
              </a:rPr>
              <a:t>actionable </a:t>
            </a:r>
            <a:r>
              <a:rPr sz="2400" spc="-5" dirty="0">
                <a:latin typeface="Calibri"/>
                <a:cs typeface="Calibri"/>
              </a:rPr>
              <a:t>insights </a:t>
            </a:r>
            <a:r>
              <a:rPr sz="2400" spc="-15" dirty="0">
                <a:latin typeface="Calibri"/>
                <a:cs typeface="Calibri"/>
              </a:rPr>
              <a:t>to </a:t>
            </a:r>
            <a:r>
              <a:rPr sz="2400" spc="-10" dirty="0">
                <a:latin typeface="Calibri"/>
                <a:cs typeface="Calibri"/>
              </a:rPr>
              <a:t> </a:t>
            </a:r>
            <a:r>
              <a:rPr sz="2400" spc="-15" dirty="0">
                <a:latin typeface="Calibri"/>
                <a:cs typeface="Calibri"/>
              </a:rPr>
              <a:t>improve</a:t>
            </a:r>
            <a:r>
              <a:rPr sz="2400" dirty="0">
                <a:latin typeface="Calibri"/>
                <a:cs typeface="Calibri"/>
              </a:rPr>
              <a:t> </a:t>
            </a:r>
            <a:r>
              <a:rPr sz="2400" spc="-20" dirty="0">
                <a:latin typeface="Calibri"/>
                <a:cs typeface="Calibri"/>
              </a:rPr>
              <a:t>productivity, </a:t>
            </a:r>
            <a:r>
              <a:rPr sz="2400" dirty="0">
                <a:latin typeface="Calibri"/>
                <a:cs typeface="Calibri"/>
              </a:rPr>
              <a:t>helping</a:t>
            </a:r>
            <a:r>
              <a:rPr sz="2400" spc="5" dirty="0">
                <a:latin typeface="Calibri"/>
                <a:cs typeface="Calibri"/>
              </a:rPr>
              <a:t> </a:t>
            </a:r>
            <a:r>
              <a:rPr sz="2400" dirty="0">
                <a:latin typeface="Calibri"/>
                <a:cs typeface="Calibri"/>
              </a:rPr>
              <a:t>HR,</a:t>
            </a:r>
            <a:r>
              <a:rPr sz="2400" spc="-5" dirty="0">
                <a:latin typeface="Calibri"/>
                <a:cs typeface="Calibri"/>
              </a:rPr>
              <a:t> </a:t>
            </a:r>
            <a:r>
              <a:rPr sz="2400" spc="-10" dirty="0">
                <a:latin typeface="Calibri"/>
                <a:cs typeface="Calibri"/>
              </a:rPr>
              <a:t>managers, </a:t>
            </a:r>
            <a:r>
              <a:rPr sz="2400" spc="-530" dirty="0">
                <a:latin typeface="Calibri"/>
                <a:cs typeface="Calibri"/>
              </a:rPr>
              <a:t> </a:t>
            </a:r>
            <a:r>
              <a:rPr sz="2400" dirty="0">
                <a:latin typeface="Calibri"/>
                <a:cs typeface="Calibri"/>
              </a:rPr>
              <a:t>and </a:t>
            </a:r>
            <a:r>
              <a:rPr sz="2400" spc="-5" dirty="0">
                <a:latin typeface="Calibri"/>
                <a:cs typeface="Calibri"/>
              </a:rPr>
              <a:t>employees </a:t>
            </a:r>
            <a:r>
              <a:rPr sz="2400" spc="-10" dirty="0">
                <a:latin typeface="Calibri"/>
                <a:cs typeface="Calibri"/>
              </a:rPr>
              <a:t>optimize </a:t>
            </a:r>
            <a:r>
              <a:rPr sz="2400" spc="-5" dirty="0">
                <a:latin typeface="Calibri"/>
                <a:cs typeface="Calibri"/>
              </a:rPr>
              <a:t>performance </a:t>
            </a:r>
            <a:r>
              <a:rPr sz="2400" dirty="0">
                <a:latin typeface="Calibri"/>
                <a:cs typeface="Calibri"/>
              </a:rPr>
              <a:t>and </a:t>
            </a:r>
            <a:r>
              <a:rPr sz="2400" spc="5" dirty="0">
                <a:latin typeface="Calibri"/>
                <a:cs typeface="Calibri"/>
              </a:rPr>
              <a:t> </a:t>
            </a:r>
            <a:r>
              <a:rPr sz="2400" spc="-10" dirty="0">
                <a:latin typeface="Calibri"/>
                <a:cs typeface="Calibri"/>
              </a:rPr>
              <a:t>contribute</a:t>
            </a:r>
            <a:r>
              <a:rPr sz="2400" spc="-15" dirty="0">
                <a:latin typeface="Calibri"/>
                <a:cs typeface="Calibri"/>
              </a:rPr>
              <a:t> </a:t>
            </a:r>
            <a:r>
              <a:rPr sz="2400" spc="-10" dirty="0">
                <a:latin typeface="Calibri"/>
                <a:cs typeface="Calibri"/>
              </a:rPr>
              <a:t>more</a:t>
            </a:r>
            <a:r>
              <a:rPr sz="2400" dirty="0">
                <a:latin typeface="Calibri"/>
                <a:cs typeface="Calibri"/>
              </a:rPr>
              <a:t> </a:t>
            </a:r>
            <a:r>
              <a:rPr sz="2400" spc="-10" dirty="0">
                <a:latin typeface="Calibri"/>
                <a:cs typeface="Calibri"/>
              </a:rPr>
              <a:t>effectively</a:t>
            </a:r>
            <a:r>
              <a:rPr sz="2400" dirty="0">
                <a:latin typeface="Calibri"/>
                <a:cs typeface="Calibri"/>
              </a:rPr>
              <a:t> </a:t>
            </a:r>
            <a:r>
              <a:rPr sz="2400" spc="-10" dirty="0">
                <a:latin typeface="Calibri"/>
                <a:cs typeface="Calibri"/>
              </a:rPr>
              <a:t>to</a:t>
            </a:r>
            <a:r>
              <a:rPr sz="2400" spc="-5" dirty="0">
                <a:latin typeface="Calibri"/>
                <a:cs typeface="Calibri"/>
              </a:rPr>
              <a:t> </a:t>
            </a:r>
            <a:r>
              <a:rPr sz="2400" spc="-15" dirty="0">
                <a:latin typeface="Calibri"/>
                <a:cs typeface="Calibri"/>
              </a:rPr>
              <a:t>organizational </a:t>
            </a:r>
            <a:r>
              <a:rPr sz="2400" spc="-530" dirty="0">
                <a:latin typeface="Calibri"/>
                <a:cs typeface="Calibri"/>
              </a:rPr>
              <a:t> </a:t>
            </a:r>
            <a:r>
              <a:rPr sz="2400" spc="-10" dirty="0">
                <a:latin typeface="Calibri"/>
                <a:cs typeface="Calibri"/>
              </a:rPr>
              <a:t>goals.</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241" y="818514"/>
            <a:ext cx="3891915" cy="673100"/>
          </a:xfrm>
          <a:prstGeom prst="rect">
            <a:avLst/>
          </a:prstGeom>
        </p:spPr>
        <p:txBody>
          <a:bodyPr vert="horz" wrap="square" lIns="0" tIns="12065" rIns="0" bIns="0" rtlCol="0">
            <a:spAutoFit/>
          </a:bodyPr>
          <a:lstStyle/>
          <a:p>
            <a:pPr marL="12700">
              <a:lnSpc>
                <a:spcPct val="100000"/>
              </a:lnSpc>
              <a:spcBef>
                <a:spcPts val="95"/>
              </a:spcBef>
            </a:pPr>
            <a:r>
              <a:rPr sz="4250" b="1" spc="-5" dirty="0">
                <a:latin typeface="Trebuchet MS"/>
                <a:cs typeface="Trebuchet MS"/>
              </a:rPr>
              <a:t>PROJECT</a:t>
            </a:r>
            <a:r>
              <a:rPr sz="4250" b="1" spc="-105" dirty="0">
                <a:latin typeface="Trebuchet MS"/>
                <a:cs typeface="Trebuchet MS"/>
              </a:rPr>
              <a:t> </a:t>
            </a:r>
            <a:r>
              <a:rPr sz="4250" b="1" spc="15" dirty="0">
                <a:latin typeface="Trebuchet MS"/>
                <a:cs typeface="Trebuchet MS"/>
              </a:rPr>
              <a:t>TITLE</a:t>
            </a:r>
            <a:endParaRPr sz="4250">
              <a:latin typeface="Trebuchet MS"/>
              <a:cs typeface="Trebuchet MS"/>
            </a:endParaRPr>
          </a:p>
        </p:txBody>
      </p:sp>
      <p:grpSp>
        <p:nvGrpSpPr>
          <p:cNvPr id="3" name="object 3"/>
          <p:cNvGrpSpPr/>
          <p:nvPr/>
        </p:nvGrpSpPr>
        <p:grpSpPr>
          <a:xfrm>
            <a:off x="466725" y="6410325"/>
            <a:ext cx="3705225" cy="295275"/>
            <a:chOff x="466725" y="6410325"/>
            <a:chExt cx="3705225" cy="295275"/>
          </a:xfrm>
        </p:grpSpPr>
        <p:pic>
          <p:nvPicPr>
            <p:cNvPr id="4" name="object 4"/>
            <p:cNvPicPr/>
            <p:nvPr/>
          </p:nvPicPr>
          <p:blipFill>
            <a:blip r:embed="rId2" cstate="print"/>
            <a:stretch>
              <a:fillRect/>
            </a:stretch>
          </p:blipFill>
          <p:spPr>
            <a:xfrm>
              <a:off x="676275" y="6467475"/>
              <a:ext cx="2143125" cy="200025"/>
            </a:xfrm>
            <a:prstGeom prst="rect">
              <a:avLst/>
            </a:prstGeom>
          </p:spPr>
        </p:pic>
        <p:pic>
          <p:nvPicPr>
            <p:cNvPr id="5" name="object 5"/>
            <p:cNvPicPr/>
            <p:nvPr/>
          </p:nvPicPr>
          <p:blipFill>
            <a:blip r:embed="rId3" cstate="print"/>
            <a:stretch>
              <a:fillRect/>
            </a:stretch>
          </p:blipFill>
          <p:spPr>
            <a:xfrm>
              <a:off x="466725" y="6410325"/>
              <a:ext cx="3705225" cy="295275"/>
            </a:xfrm>
            <a:prstGeom prst="rect">
              <a:avLst/>
            </a:prstGeom>
          </p:spPr>
        </p:pic>
      </p:grpSp>
      <p:sp>
        <p:nvSpPr>
          <p:cNvPr id="6" name="object 6"/>
          <p:cNvSpPr txBox="1"/>
          <p:nvPr/>
        </p:nvSpPr>
        <p:spPr>
          <a:xfrm>
            <a:off x="1296416" y="2137029"/>
            <a:ext cx="7754620" cy="1367790"/>
          </a:xfrm>
          <a:prstGeom prst="rect">
            <a:avLst/>
          </a:prstGeom>
        </p:spPr>
        <p:txBody>
          <a:bodyPr vert="horz" wrap="square" lIns="0" tIns="13335" rIns="0" bIns="0" rtlCol="0">
            <a:spAutoFit/>
          </a:bodyPr>
          <a:lstStyle/>
          <a:p>
            <a:pPr marL="12700" marR="5080">
              <a:lnSpc>
                <a:spcPct val="100000"/>
              </a:lnSpc>
              <a:spcBef>
                <a:spcPts val="105"/>
              </a:spcBef>
            </a:pPr>
            <a:r>
              <a:rPr sz="4400" b="1" dirty="0">
                <a:solidFill>
                  <a:srgbClr val="0E0E0E"/>
                </a:solidFill>
                <a:latin typeface="Times New Roman"/>
                <a:cs typeface="Times New Roman"/>
              </a:rPr>
              <a:t>Emplo</a:t>
            </a:r>
            <a:r>
              <a:rPr sz="4400" b="1" spc="10" dirty="0">
                <a:solidFill>
                  <a:srgbClr val="0E0E0E"/>
                </a:solidFill>
                <a:latin typeface="Times New Roman"/>
                <a:cs typeface="Times New Roman"/>
              </a:rPr>
              <a:t>y</a:t>
            </a:r>
            <a:r>
              <a:rPr sz="4400" b="1" dirty="0">
                <a:solidFill>
                  <a:srgbClr val="0E0E0E"/>
                </a:solidFill>
                <a:latin typeface="Times New Roman"/>
                <a:cs typeface="Times New Roman"/>
              </a:rPr>
              <a:t>ee</a:t>
            </a:r>
            <a:r>
              <a:rPr sz="4400" b="1" spc="-30" dirty="0">
                <a:solidFill>
                  <a:srgbClr val="0E0E0E"/>
                </a:solidFill>
                <a:latin typeface="Times New Roman"/>
                <a:cs typeface="Times New Roman"/>
              </a:rPr>
              <a:t> </a:t>
            </a:r>
            <a:r>
              <a:rPr sz="4400" b="1" dirty="0">
                <a:solidFill>
                  <a:srgbClr val="0E0E0E"/>
                </a:solidFill>
                <a:latin typeface="Times New Roman"/>
                <a:cs typeface="Times New Roman"/>
              </a:rPr>
              <a:t>Performance</a:t>
            </a:r>
            <a:r>
              <a:rPr sz="4400" b="1" spc="-295" dirty="0">
                <a:solidFill>
                  <a:srgbClr val="0E0E0E"/>
                </a:solidFill>
                <a:latin typeface="Times New Roman"/>
                <a:cs typeface="Times New Roman"/>
              </a:rPr>
              <a:t> </a:t>
            </a:r>
            <a:r>
              <a:rPr sz="4400" b="1" dirty="0">
                <a:solidFill>
                  <a:srgbClr val="0E0E0E"/>
                </a:solidFill>
                <a:latin typeface="Times New Roman"/>
                <a:cs typeface="Times New Roman"/>
              </a:rPr>
              <a:t>Analy</a:t>
            </a:r>
            <a:r>
              <a:rPr sz="4400" b="1" spc="5" dirty="0">
                <a:solidFill>
                  <a:srgbClr val="0E0E0E"/>
                </a:solidFill>
                <a:latin typeface="Times New Roman"/>
                <a:cs typeface="Times New Roman"/>
              </a:rPr>
              <a:t>s</a:t>
            </a:r>
            <a:r>
              <a:rPr sz="4400" b="1" dirty="0">
                <a:solidFill>
                  <a:srgbClr val="0E0E0E"/>
                </a:solidFill>
                <a:latin typeface="Times New Roman"/>
                <a:cs typeface="Times New Roman"/>
              </a:rPr>
              <a:t>is  using</a:t>
            </a:r>
            <a:r>
              <a:rPr sz="4400" b="1" spc="-5" dirty="0">
                <a:solidFill>
                  <a:srgbClr val="0E0E0E"/>
                </a:solidFill>
                <a:latin typeface="Times New Roman"/>
                <a:cs typeface="Times New Roman"/>
              </a:rPr>
              <a:t> </a:t>
            </a:r>
            <a:r>
              <a:rPr sz="4400" b="1" dirty="0">
                <a:solidFill>
                  <a:srgbClr val="0E0E0E"/>
                </a:solidFill>
                <a:latin typeface="Times New Roman"/>
                <a:cs typeface="Times New Roman"/>
              </a:rPr>
              <a:t>Excel</a:t>
            </a:r>
            <a:endParaRPr sz="4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sp>
          <p:nvSpPr>
            <p:cNvPr id="3" name="object 3"/>
            <p:cNvSpPr/>
            <p:nvPr/>
          </p:nvSpPr>
          <p:spPr>
            <a:xfrm>
              <a:off x="0" y="28577"/>
              <a:ext cx="12192000" cy="6829425"/>
            </a:xfrm>
            <a:custGeom>
              <a:avLst/>
              <a:gdLst/>
              <a:ahLst/>
              <a:cxnLst/>
              <a:rect l="l" t="t" r="r" b="b"/>
              <a:pathLst>
                <a:path w="12192000" h="6829425">
                  <a:moveTo>
                    <a:pt x="12191999" y="0"/>
                  </a:moveTo>
                  <a:lnTo>
                    <a:pt x="0" y="0"/>
                  </a:lnTo>
                  <a:lnTo>
                    <a:pt x="0" y="6829419"/>
                  </a:lnTo>
                  <a:lnTo>
                    <a:pt x="12191999" y="6829419"/>
                  </a:lnTo>
                  <a:lnTo>
                    <a:pt x="12191999" y="0"/>
                  </a:lnTo>
                  <a:close/>
                </a:path>
              </a:pathLst>
            </a:custGeom>
            <a:solidFill>
              <a:srgbClr val="F0F0F0"/>
            </a:solidFill>
          </p:spPr>
          <p:txBody>
            <a:bodyPr wrap="square" lIns="0" tIns="0" rIns="0" bIns="0" rtlCol="0"/>
            <a:lstStyle/>
            <a:p>
              <a:endParaRPr/>
            </a:p>
          </p:txBody>
        </p:sp>
        <p:sp>
          <p:nvSpPr>
            <p:cNvPr id="4" name="object 4"/>
            <p:cNvSpPr/>
            <p:nvPr/>
          </p:nvSpPr>
          <p:spPr>
            <a:xfrm>
              <a:off x="9377426" y="4825"/>
              <a:ext cx="1218565" cy="6853555"/>
            </a:xfrm>
            <a:custGeom>
              <a:avLst/>
              <a:gdLst/>
              <a:ahLst/>
              <a:cxnLst/>
              <a:rect l="l" t="t" r="r" b="b"/>
              <a:pathLst>
                <a:path w="1218565" h="6853555">
                  <a:moveTo>
                    <a:pt x="0" y="0"/>
                  </a:moveTo>
                  <a:lnTo>
                    <a:pt x="1218310" y="6853170"/>
                  </a:lnTo>
                </a:path>
              </a:pathLst>
            </a:custGeom>
            <a:ln w="9525">
              <a:solidFill>
                <a:srgbClr val="5FC9ED"/>
              </a:solidFill>
            </a:ln>
          </p:spPr>
          <p:txBody>
            <a:bodyPr wrap="square" lIns="0" tIns="0" rIns="0" bIns="0" rtlCol="0"/>
            <a:lstStyle/>
            <a:p>
              <a:endParaRPr/>
            </a:p>
          </p:txBody>
        </p:sp>
        <p:sp>
          <p:nvSpPr>
            <p:cNvPr id="5" name="object 5"/>
            <p:cNvSpPr/>
            <p:nvPr/>
          </p:nvSpPr>
          <p:spPr>
            <a:xfrm>
              <a:off x="7448550" y="3694938"/>
              <a:ext cx="4743450" cy="3163570"/>
            </a:xfrm>
            <a:custGeom>
              <a:avLst/>
              <a:gdLst/>
              <a:ahLst/>
              <a:cxnLst/>
              <a:rect l="l" t="t" r="r" b="b"/>
              <a:pathLst>
                <a:path w="4743450" h="3163570">
                  <a:moveTo>
                    <a:pt x="4743450" y="0"/>
                  </a:moveTo>
                  <a:lnTo>
                    <a:pt x="0" y="3163058"/>
                  </a:lnTo>
                </a:path>
              </a:pathLst>
            </a:custGeom>
            <a:ln w="9525">
              <a:solidFill>
                <a:srgbClr val="5FC9ED"/>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7" name="object 7"/>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9" name="object 9"/>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1" name="object 11"/>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grpSp>
      <p:sp>
        <p:nvSpPr>
          <p:cNvPr id="14" name="object 14"/>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spc="20" dirty="0">
                <a:solidFill>
                  <a:srgbClr val="2C83C3"/>
                </a:solidFill>
                <a:latin typeface="Trebuchet MS"/>
                <a:cs typeface="Trebuchet MS"/>
              </a:rPr>
              <a:t>3/21/202</a:t>
            </a:r>
            <a:r>
              <a:rPr sz="1100" dirty="0">
                <a:solidFill>
                  <a:srgbClr val="2C83C3"/>
                </a:solidFill>
                <a:latin typeface="Trebuchet MS"/>
                <a:cs typeface="Trebuchet MS"/>
              </a:rPr>
              <a:t>4 </a:t>
            </a:r>
            <a:r>
              <a:rPr sz="1100" spc="100" dirty="0">
                <a:solidFill>
                  <a:srgbClr val="2C83C3"/>
                </a:solidFill>
                <a:latin typeface="Trebuchet MS"/>
                <a:cs typeface="Trebuchet MS"/>
              </a:rPr>
              <a:t> </a:t>
            </a:r>
            <a:r>
              <a:rPr sz="1100" b="1" spc="40" dirty="0">
                <a:solidFill>
                  <a:srgbClr val="2C83C3"/>
                </a:solidFill>
                <a:latin typeface="Trebuchet MS"/>
                <a:cs typeface="Trebuchet MS"/>
              </a:rPr>
              <a:t>A</a:t>
            </a:r>
            <a:r>
              <a:rPr sz="1100" b="1" spc="10" dirty="0">
                <a:solidFill>
                  <a:srgbClr val="2C83C3"/>
                </a:solidFill>
                <a:latin typeface="Trebuchet MS"/>
                <a:cs typeface="Trebuchet MS"/>
              </a:rPr>
              <a:t>nn</a:t>
            </a:r>
            <a:r>
              <a:rPr sz="1100" b="1" spc="5" dirty="0">
                <a:solidFill>
                  <a:srgbClr val="2C83C3"/>
                </a:solidFill>
                <a:latin typeface="Trebuchet MS"/>
                <a:cs typeface="Trebuchet MS"/>
              </a:rPr>
              <a:t>u</a:t>
            </a:r>
            <a:r>
              <a:rPr sz="1100" b="1" spc="10" dirty="0">
                <a:solidFill>
                  <a:srgbClr val="2C83C3"/>
                </a:solidFill>
                <a:latin typeface="Trebuchet MS"/>
                <a:cs typeface="Trebuchet MS"/>
              </a:rPr>
              <a:t>a</a:t>
            </a:r>
            <a:r>
              <a:rPr sz="1100" b="1" dirty="0">
                <a:solidFill>
                  <a:srgbClr val="2C83C3"/>
                </a:solidFill>
                <a:latin typeface="Trebuchet MS"/>
                <a:cs typeface="Trebuchet MS"/>
              </a:rPr>
              <a:t>l</a:t>
            </a:r>
            <a:r>
              <a:rPr sz="1100" b="1" spc="-105" dirty="0">
                <a:solidFill>
                  <a:srgbClr val="2C83C3"/>
                </a:solidFill>
                <a:latin typeface="Trebuchet MS"/>
                <a:cs typeface="Trebuchet MS"/>
              </a:rPr>
              <a:t> </a:t>
            </a:r>
            <a:r>
              <a:rPr sz="1100" b="1" spc="-5" dirty="0">
                <a:solidFill>
                  <a:srgbClr val="2C83C3"/>
                </a:solidFill>
                <a:latin typeface="Trebuchet MS"/>
                <a:cs typeface="Trebuchet MS"/>
              </a:rPr>
              <a:t>R</a:t>
            </a:r>
            <a:r>
              <a:rPr sz="1100" b="1" spc="35" dirty="0">
                <a:solidFill>
                  <a:srgbClr val="2C83C3"/>
                </a:solidFill>
                <a:latin typeface="Trebuchet MS"/>
                <a:cs typeface="Trebuchet MS"/>
              </a:rPr>
              <a:t>e</a:t>
            </a:r>
            <a:r>
              <a:rPr sz="1100" b="1" spc="100" dirty="0">
                <a:solidFill>
                  <a:srgbClr val="2C83C3"/>
                </a:solidFill>
                <a:latin typeface="Trebuchet MS"/>
                <a:cs typeface="Trebuchet MS"/>
              </a:rPr>
              <a:t>v</a:t>
            </a:r>
            <a:r>
              <a:rPr sz="1100" b="1" spc="-45" dirty="0">
                <a:solidFill>
                  <a:srgbClr val="2C83C3"/>
                </a:solidFill>
                <a:latin typeface="Trebuchet MS"/>
                <a:cs typeface="Trebuchet MS"/>
              </a:rPr>
              <a:t>i</a:t>
            </a:r>
            <a:r>
              <a:rPr sz="1100" b="1" spc="3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grpSp>
        <p:nvGrpSpPr>
          <p:cNvPr id="15" name="object 15"/>
          <p:cNvGrpSpPr/>
          <p:nvPr/>
        </p:nvGrpSpPr>
        <p:grpSpPr>
          <a:xfrm>
            <a:off x="47625" y="447675"/>
            <a:ext cx="11610975" cy="6381750"/>
            <a:chOff x="47625" y="447675"/>
            <a:chExt cx="11610975" cy="6381750"/>
          </a:xfrm>
        </p:grpSpPr>
        <p:sp>
          <p:nvSpPr>
            <p:cNvPr id="16" name="object 16"/>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7" name="object 17"/>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8" name="object 18"/>
            <p:cNvPicPr/>
            <p:nvPr/>
          </p:nvPicPr>
          <p:blipFill>
            <a:blip r:embed="rId2" cstate="print"/>
            <a:stretch>
              <a:fillRect/>
            </a:stretch>
          </p:blipFill>
          <p:spPr>
            <a:xfrm>
              <a:off x="10687050" y="6134100"/>
              <a:ext cx="247650" cy="247650"/>
            </a:xfrm>
            <a:prstGeom prst="rect">
              <a:avLst/>
            </a:prstGeom>
          </p:spPr>
        </p:pic>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19"/>
              <a:ext cx="1733550" cy="3009900"/>
            </a:xfrm>
            <a:prstGeom prst="rect">
              <a:avLst/>
            </a:prstGeom>
          </p:spPr>
        </p:pic>
      </p:grpSp>
      <p:sp>
        <p:nvSpPr>
          <p:cNvPr id="21" name="object 21"/>
          <p:cNvSpPr txBox="1">
            <a:spLocks noGrp="1"/>
          </p:cNvSpPr>
          <p:nvPr>
            <p:ph type="title"/>
          </p:nvPr>
        </p:nvSpPr>
        <p:spPr>
          <a:xfrm>
            <a:off x="739241" y="427990"/>
            <a:ext cx="2353310" cy="756920"/>
          </a:xfrm>
          <a:prstGeom prst="rect">
            <a:avLst/>
          </a:prstGeom>
        </p:spPr>
        <p:txBody>
          <a:bodyPr vert="horz" wrap="square" lIns="0" tIns="12700" rIns="0" bIns="0" rtlCol="0">
            <a:spAutoFit/>
          </a:bodyPr>
          <a:lstStyle/>
          <a:p>
            <a:pPr marL="12700">
              <a:lnSpc>
                <a:spcPct val="100000"/>
              </a:lnSpc>
              <a:spcBef>
                <a:spcPts val="100"/>
              </a:spcBef>
            </a:pPr>
            <a:r>
              <a:rPr spc="20" dirty="0">
                <a:latin typeface="Trebuchet MS"/>
                <a:cs typeface="Trebuchet MS"/>
              </a:rPr>
              <a:t>A</a:t>
            </a:r>
            <a:r>
              <a:rPr spc="5" dirty="0">
                <a:latin typeface="Trebuchet MS"/>
                <a:cs typeface="Trebuchet MS"/>
              </a:rPr>
              <a:t>G</a:t>
            </a:r>
            <a:r>
              <a:rPr spc="-35" dirty="0">
                <a:latin typeface="Trebuchet MS"/>
                <a:cs typeface="Trebuchet MS"/>
              </a:rPr>
              <a:t>E</a:t>
            </a:r>
            <a:r>
              <a:rPr spc="10" dirty="0">
                <a:latin typeface="Trebuchet MS"/>
                <a:cs typeface="Trebuchet MS"/>
              </a:rPr>
              <a:t>N</a:t>
            </a:r>
            <a:r>
              <a:rPr spc="-5" dirty="0">
                <a:latin typeface="Trebuchet MS"/>
                <a:cs typeface="Trebuchet MS"/>
              </a:rPr>
              <a:t>DA</a:t>
            </a:r>
          </a:p>
        </p:txBody>
      </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3</a:t>
            </a:fld>
            <a:endParaRPr dirty="0"/>
          </a:p>
        </p:txBody>
      </p:sp>
      <p:sp>
        <p:nvSpPr>
          <p:cNvPr id="22" name="object 22"/>
          <p:cNvSpPr txBox="1"/>
          <p:nvPr/>
        </p:nvSpPr>
        <p:spPr>
          <a:xfrm>
            <a:off x="2588767" y="1489024"/>
            <a:ext cx="4471035" cy="3439795"/>
          </a:xfrm>
          <a:prstGeom prst="rect">
            <a:avLst/>
          </a:prstGeom>
        </p:spPr>
        <p:txBody>
          <a:bodyPr vert="horz" wrap="square" lIns="0" tIns="12065" rIns="0" bIns="0" rtlCol="0">
            <a:spAutoFit/>
          </a:bodyPr>
          <a:lstStyle/>
          <a:p>
            <a:pPr marL="12700" marR="1471930">
              <a:lnSpc>
                <a:spcPct val="100000"/>
              </a:lnSpc>
              <a:spcBef>
                <a:spcPts val="95"/>
              </a:spcBef>
            </a:pPr>
            <a:r>
              <a:rPr sz="2800" spc="-5" dirty="0">
                <a:solidFill>
                  <a:srgbClr val="0D0D0D"/>
                </a:solidFill>
                <a:latin typeface="Times New Roman"/>
                <a:cs typeface="Times New Roman"/>
              </a:rPr>
              <a:t>1.Problem</a:t>
            </a:r>
            <a:r>
              <a:rPr sz="2800" spc="-60" dirty="0">
                <a:solidFill>
                  <a:srgbClr val="0D0D0D"/>
                </a:solidFill>
                <a:latin typeface="Times New Roman"/>
                <a:cs typeface="Times New Roman"/>
              </a:rPr>
              <a:t> </a:t>
            </a:r>
            <a:r>
              <a:rPr sz="2800" spc="-5" dirty="0">
                <a:solidFill>
                  <a:srgbClr val="0D0D0D"/>
                </a:solidFill>
                <a:latin typeface="Times New Roman"/>
                <a:cs typeface="Times New Roman"/>
              </a:rPr>
              <a:t>Statement </a:t>
            </a:r>
            <a:r>
              <a:rPr sz="2800" spc="-685" dirty="0">
                <a:solidFill>
                  <a:srgbClr val="0D0D0D"/>
                </a:solidFill>
                <a:latin typeface="Times New Roman"/>
                <a:cs typeface="Times New Roman"/>
              </a:rPr>
              <a:t> </a:t>
            </a:r>
            <a:r>
              <a:rPr sz="2800" spc="-5" dirty="0">
                <a:solidFill>
                  <a:srgbClr val="0D0D0D"/>
                </a:solidFill>
                <a:latin typeface="Times New Roman"/>
                <a:cs typeface="Times New Roman"/>
              </a:rPr>
              <a:t>2.Project Overview </a:t>
            </a:r>
            <a:r>
              <a:rPr sz="2800" dirty="0">
                <a:solidFill>
                  <a:srgbClr val="0D0D0D"/>
                </a:solidFill>
                <a:latin typeface="Times New Roman"/>
                <a:cs typeface="Times New Roman"/>
              </a:rPr>
              <a:t> </a:t>
            </a:r>
            <a:r>
              <a:rPr sz="2800" spc="-5" dirty="0">
                <a:solidFill>
                  <a:srgbClr val="0D0D0D"/>
                </a:solidFill>
                <a:latin typeface="Times New Roman"/>
                <a:cs typeface="Times New Roman"/>
              </a:rPr>
              <a:t>3.End</a:t>
            </a:r>
            <a:r>
              <a:rPr sz="2800" spc="-10" dirty="0">
                <a:solidFill>
                  <a:srgbClr val="0D0D0D"/>
                </a:solidFill>
                <a:latin typeface="Times New Roman"/>
                <a:cs typeface="Times New Roman"/>
              </a:rPr>
              <a:t> </a:t>
            </a:r>
            <a:r>
              <a:rPr sz="2800" spc="-5" dirty="0">
                <a:solidFill>
                  <a:srgbClr val="0D0D0D"/>
                </a:solidFill>
                <a:latin typeface="Times New Roman"/>
                <a:cs typeface="Times New Roman"/>
              </a:rPr>
              <a:t>Users</a:t>
            </a:r>
            <a:endParaRPr sz="2800" dirty="0">
              <a:latin typeface="Times New Roman"/>
              <a:cs typeface="Times New Roman"/>
            </a:endParaRPr>
          </a:p>
          <a:p>
            <a:pPr marL="12700" marR="5080">
              <a:lnSpc>
                <a:spcPct val="100000"/>
              </a:lnSpc>
              <a:spcBef>
                <a:spcPts val="5"/>
              </a:spcBef>
            </a:pPr>
            <a:r>
              <a:rPr sz="2800" spc="-5" dirty="0">
                <a:solidFill>
                  <a:srgbClr val="0D0D0D"/>
                </a:solidFill>
                <a:latin typeface="Times New Roman"/>
                <a:cs typeface="Times New Roman"/>
              </a:rPr>
              <a:t>4.Our</a:t>
            </a:r>
            <a:r>
              <a:rPr sz="2800" spc="-15" dirty="0">
                <a:solidFill>
                  <a:srgbClr val="0D0D0D"/>
                </a:solidFill>
                <a:latin typeface="Times New Roman"/>
                <a:cs typeface="Times New Roman"/>
              </a:rPr>
              <a:t> </a:t>
            </a:r>
            <a:r>
              <a:rPr sz="2800" dirty="0">
                <a:solidFill>
                  <a:srgbClr val="0D0D0D"/>
                </a:solidFill>
                <a:latin typeface="Times New Roman"/>
                <a:cs typeface="Times New Roman"/>
              </a:rPr>
              <a:t>Solution</a:t>
            </a:r>
            <a:r>
              <a:rPr sz="2800" spc="-45" dirty="0">
                <a:solidFill>
                  <a:srgbClr val="0D0D0D"/>
                </a:solidFill>
                <a:latin typeface="Times New Roman"/>
                <a:cs typeface="Times New Roman"/>
              </a:rPr>
              <a:t> </a:t>
            </a:r>
            <a:r>
              <a:rPr sz="2800" spc="-5" dirty="0">
                <a:solidFill>
                  <a:srgbClr val="0D0D0D"/>
                </a:solidFill>
                <a:latin typeface="Times New Roman"/>
                <a:cs typeface="Times New Roman"/>
              </a:rPr>
              <a:t>and</a:t>
            </a:r>
            <a:r>
              <a:rPr sz="2800" spc="-30" dirty="0">
                <a:solidFill>
                  <a:srgbClr val="0D0D0D"/>
                </a:solidFill>
                <a:latin typeface="Times New Roman"/>
                <a:cs typeface="Times New Roman"/>
              </a:rPr>
              <a:t> </a:t>
            </a:r>
            <a:r>
              <a:rPr sz="2800" dirty="0">
                <a:solidFill>
                  <a:srgbClr val="0D0D0D"/>
                </a:solidFill>
                <a:latin typeface="Times New Roman"/>
                <a:cs typeface="Times New Roman"/>
              </a:rPr>
              <a:t>Proposition </a:t>
            </a:r>
            <a:r>
              <a:rPr sz="2800" spc="-685" dirty="0">
                <a:solidFill>
                  <a:srgbClr val="0D0D0D"/>
                </a:solidFill>
                <a:latin typeface="Times New Roman"/>
                <a:cs typeface="Times New Roman"/>
              </a:rPr>
              <a:t> </a:t>
            </a:r>
            <a:r>
              <a:rPr sz="2800" spc="-5" dirty="0">
                <a:solidFill>
                  <a:srgbClr val="0D0D0D"/>
                </a:solidFill>
                <a:latin typeface="Times New Roman"/>
                <a:cs typeface="Times New Roman"/>
              </a:rPr>
              <a:t>5.Dataset Description </a:t>
            </a:r>
            <a:r>
              <a:rPr sz="2800" dirty="0">
                <a:solidFill>
                  <a:srgbClr val="0D0D0D"/>
                </a:solidFill>
                <a:latin typeface="Times New Roman"/>
                <a:cs typeface="Times New Roman"/>
              </a:rPr>
              <a:t> 6</a:t>
            </a:r>
            <a:r>
              <a:rPr sz="2800" spc="-10" dirty="0">
                <a:solidFill>
                  <a:srgbClr val="0D0D0D"/>
                </a:solidFill>
                <a:latin typeface="Times New Roman"/>
                <a:cs typeface="Times New Roman"/>
              </a:rPr>
              <a:t>.</a:t>
            </a:r>
            <a:r>
              <a:rPr sz="2800" spc="-5" dirty="0">
                <a:solidFill>
                  <a:srgbClr val="0D0D0D"/>
                </a:solidFill>
                <a:latin typeface="Times New Roman"/>
                <a:cs typeface="Times New Roman"/>
              </a:rPr>
              <a:t>Mo</a:t>
            </a:r>
            <a:r>
              <a:rPr sz="2800" dirty="0">
                <a:solidFill>
                  <a:srgbClr val="0D0D0D"/>
                </a:solidFill>
                <a:latin typeface="Times New Roman"/>
                <a:cs typeface="Times New Roman"/>
              </a:rPr>
              <a:t>d</a:t>
            </a:r>
            <a:r>
              <a:rPr sz="2800" spc="-5" dirty="0">
                <a:solidFill>
                  <a:srgbClr val="0D0D0D"/>
                </a:solidFill>
                <a:latin typeface="Times New Roman"/>
                <a:cs typeface="Times New Roman"/>
              </a:rPr>
              <a:t>elli</a:t>
            </a:r>
            <a:r>
              <a:rPr sz="2800" dirty="0">
                <a:solidFill>
                  <a:srgbClr val="0D0D0D"/>
                </a:solidFill>
                <a:latin typeface="Times New Roman"/>
                <a:cs typeface="Times New Roman"/>
              </a:rPr>
              <a:t>n</a:t>
            </a:r>
            <a:r>
              <a:rPr sz="2800" spc="-5" dirty="0">
                <a:solidFill>
                  <a:srgbClr val="0D0D0D"/>
                </a:solidFill>
                <a:latin typeface="Times New Roman"/>
                <a:cs typeface="Times New Roman"/>
              </a:rPr>
              <a:t>g</a:t>
            </a:r>
            <a:r>
              <a:rPr sz="2800" spc="-180" dirty="0">
                <a:solidFill>
                  <a:srgbClr val="0D0D0D"/>
                </a:solidFill>
                <a:latin typeface="Times New Roman"/>
                <a:cs typeface="Times New Roman"/>
              </a:rPr>
              <a:t> </a:t>
            </a:r>
            <a:r>
              <a:rPr sz="2800" spc="-5" dirty="0">
                <a:solidFill>
                  <a:srgbClr val="0D0D0D"/>
                </a:solidFill>
                <a:latin typeface="Times New Roman"/>
                <a:cs typeface="Times New Roman"/>
              </a:rPr>
              <a:t>Ap</a:t>
            </a:r>
            <a:r>
              <a:rPr sz="2800" dirty="0">
                <a:solidFill>
                  <a:srgbClr val="0D0D0D"/>
                </a:solidFill>
                <a:latin typeface="Times New Roman"/>
                <a:cs typeface="Times New Roman"/>
              </a:rPr>
              <a:t>p</a:t>
            </a:r>
            <a:r>
              <a:rPr sz="2800" spc="-5" dirty="0">
                <a:solidFill>
                  <a:srgbClr val="0D0D0D"/>
                </a:solidFill>
                <a:latin typeface="Times New Roman"/>
                <a:cs typeface="Times New Roman"/>
              </a:rPr>
              <a:t>r</a:t>
            </a:r>
            <a:r>
              <a:rPr sz="2800" dirty="0">
                <a:solidFill>
                  <a:srgbClr val="0D0D0D"/>
                </a:solidFill>
                <a:latin typeface="Times New Roman"/>
                <a:cs typeface="Times New Roman"/>
              </a:rPr>
              <a:t>o</a:t>
            </a:r>
            <a:r>
              <a:rPr sz="2800" spc="-5" dirty="0">
                <a:solidFill>
                  <a:srgbClr val="0D0D0D"/>
                </a:solidFill>
                <a:latin typeface="Times New Roman"/>
                <a:cs typeface="Times New Roman"/>
              </a:rPr>
              <a:t>a</a:t>
            </a:r>
            <a:r>
              <a:rPr sz="2800" spc="-20" dirty="0">
                <a:solidFill>
                  <a:srgbClr val="0D0D0D"/>
                </a:solidFill>
                <a:latin typeface="Times New Roman"/>
                <a:cs typeface="Times New Roman"/>
              </a:rPr>
              <a:t>c</a:t>
            </a:r>
            <a:r>
              <a:rPr sz="2800" spc="-5" dirty="0">
                <a:solidFill>
                  <a:srgbClr val="0D0D0D"/>
                </a:solidFill>
                <a:latin typeface="Times New Roman"/>
                <a:cs typeface="Times New Roman"/>
              </a:rPr>
              <a:t>h  7.Results</a:t>
            </a:r>
            <a:r>
              <a:rPr sz="2800" spc="-15" dirty="0">
                <a:solidFill>
                  <a:srgbClr val="0D0D0D"/>
                </a:solidFill>
                <a:latin typeface="Times New Roman"/>
                <a:cs typeface="Times New Roman"/>
              </a:rPr>
              <a:t> </a:t>
            </a:r>
            <a:r>
              <a:rPr sz="2800" spc="-5" dirty="0">
                <a:solidFill>
                  <a:srgbClr val="0D0D0D"/>
                </a:solidFill>
                <a:latin typeface="Times New Roman"/>
                <a:cs typeface="Times New Roman"/>
              </a:rPr>
              <a:t>and</a:t>
            </a:r>
            <a:r>
              <a:rPr sz="2800" spc="5" dirty="0">
                <a:solidFill>
                  <a:srgbClr val="0D0D0D"/>
                </a:solidFill>
                <a:latin typeface="Times New Roman"/>
                <a:cs typeface="Times New Roman"/>
              </a:rPr>
              <a:t> </a:t>
            </a:r>
            <a:r>
              <a:rPr sz="2800" spc="-5" dirty="0">
                <a:solidFill>
                  <a:srgbClr val="0D0D0D"/>
                </a:solidFill>
                <a:latin typeface="Times New Roman"/>
                <a:cs typeface="Times New Roman"/>
              </a:rPr>
              <a:t>Discussion </a:t>
            </a:r>
            <a:r>
              <a:rPr sz="2800" dirty="0">
                <a:solidFill>
                  <a:srgbClr val="0D0D0D"/>
                </a:solidFill>
                <a:latin typeface="Times New Roman"/>
                <a:cs typeface="Times New Roman"/>
              </a:rPr>
              <a:t> </a:t>
            </a:r>
            <a:r>
              <a:rPr sz="2800" spc="-5" dirty="0">
                <a:solidFill>
                  <a:srgbClr val="0D0D0D"/>
                </a:solidFill>
                <a:latin typeface="Times New Roman"/>
                <a:cs typeface="Times New Roman"/>
              </a:rPr>
              <a:t>8.Conclusion</a:t>
            </a:r>
            <a:endParaRPr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833729" y="564007"/>
            <a:ext cx="562927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dirty="0">
                <a:latin typeface="Trebuchet MS"/>
                <a:cs typeface="Trebuchet MS"/>
              </a:rPr>
              <a:t>PROBLEM	</a:t>
            </a:r>
            <a:r>
              <a:rPr sz="4250" spc="-90" dirty="0">
                <a:latin typeface="Trebuchet MS"/>
                <a:cs typeface="Trebuchet MS"/>
              </a:rPr>
              <a:t>STATEMENT</a:t>
            </a:r>
            <a:endParaRPr sz="4250">
              <a:latin typeface="Trebuchet MS"/>
              <a:cs typeface="Trebuchet MS"/>
            </a:endParaRPr>
          </a:p>
        </p:txBody>
      </p:sp>
      <p:sp>
        <p:nvSpPr>
          <p:cNvPr id="8" name="object 8"/>
          <p:cNvSpPr txBox="1"/>
          <p:nvPr/>
        </p:nvSpPr>
        <p:spPr>
          <a:xfrm>
            <a:off x="833729" y="2050890"/>
            <a:ext cx="5578475" cy="3885807"/>
          </a:xfrm>
          <a:prstGeom prst="rect">
            <a:avLst/>
          </a:prstGeom>
        </p:spPr>
        <p:txBody>
          <a:bodyPr vert="horz" wrap="square" lIns="0" tIns="46990" rIns="0" bIns="0" rtlCol="0">
            <a:spAutoFit/>
          </a:bodyPr>
          <a:lstStyle/>
          <a:p>
            <a:pPr marL="12700" marR="5080" indent="162560">
              <a:lnSpc>
                <a:spcPct val="102400"/>
              </a:lnSpc>
              <a:spcBef>
                <a:spcPts val="370"/>
              </a:spcBef>
            </a:pPr>
            <a:r>
              <a:rPr lang="en-US" sz="2200" b="1" dirty="0" smtClean="0"/>
              <a:t>Description</a:t>
            </a:r>
            <a:r>
              <a:rPr lang="en-US" sz="2200" dirty="0" smtClean="0"/>
              <a:t>: Clearly define the problem you're addressing with your employee performance analysis. For example, "Our company needs to evaluate employee performance to identify high performers, areas for improvement, and optimize resource allocation.“</a:t>
            </a:r>
          </a:p>
          <a:p>
            <a:pPr marL="12700" marR="5080" indent="162560">
              <a:lnSpc>
                <a:spcPct val="102400"/>
              </a:lnSpc>
              <a:spcBef>
                <a:spcPts val="370"/>
              </a:spcBef>
            </a:pPr>
            <a:r>
              <a:rPr lang="en-US" sz="2200" b="1" dirty="0" smtClean="0"/>
              <a:t>Objective</a:t>
            </a:r>
            <a:r>
              <a:rPr lang="en-US" sz="2200" dirty="0" smtClean="0"/>
              <a:t>: Specify the objectives of the analysis, such as improving employee productivity, identifying training needs, or assessing the effectiveness of performance management strategies.</a:t>
            </a:r>
            <a:endParaRPr sz="2200" dirty="0">
              <a:latin typeface="Calibri"/>
              <a:cs typeface="Calibri"/>
            </a:endParaRPr>
          </a:p>
        </p:txBody>
      </p:sp>
      <p:pic>
        <p:nvPicPr>
          <p:cNvPr id="9" name="object 9"/>
          <p:cNvPicPr/>
          <p:nvPr/>
        </p:nvPicPr>
        <p:blipFill>
          <a:blip r:embed="rId3" cstate="print"/>
          <a:stretch>
            <a:fillRect/>
          </a:stretch>
        </p:blipFill>
        <p:spPr>
          <a:xfrm>
            <a:off x="1666875" y="6467475"/>
            <a:ext cx="76200" cy="177800"/>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739241" y="818514"/>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5" dirty="0">
                <a:latin typeface="Trebuchet MS"/>
                <a:cs typeface="Trebuchet MS"/>
              </a:rPr>
              <a:t>PRO</a:t>
            </a:r>
            <a:r>
              <a:rPr sz="4250" dirty="0">
                <a:latin typeface="Trebuchet MS"/>
                <a:cs typeface="Trebuchet MS"/>
              </a:rPr>
              <a:t>J</a:t>
            </a:r>
            <a:r>
              <a:rPr sz="4250" spc="-5" dirty="0">
                <a:latin typeface="Trebuchet MS"/>
                <a:cs typeface="Trebuchet MS"/>
              </a:rPr>
              <a:t>ECT</a:t>
            </a:r>
            <a:r>
              <a:rPr sz="4250" dirty="0">
                <a:latin typeface="Trebuchet MS"/>
                <a:cs typeface="Trebuchet MS"/>
              </a:rPr>
              <a:t>	</a:t>
            </a:r>
            <a:r>
              <a:rPr sz="4250" spc="-30" dirty="0">
                <a:latin typeface="Trebuchet MS"/>
                <a:cs typeface="Trebuchet MS"/>
              </a:rPr>
              <a:t>OV</a:t>
            </a:r>
            <a:r>
              <a:rPr sz="4250" spc="-35" dirty="0">
                <a:latin typeface="Trebuchet MS"/>
                <a:cs typeface="Trebuchet MS"/>
              </a:rPr>
              <a:t>E</a:t>
            </a:r>
            <a:r>
              <a:rPr sz="4250" spc="-30" dirty="0">
                <a:latin typeface="Trebuchet MS"/>
                <a:cs typeface="Trebuchet MS"/>
              </a:rPr>
              <a:t>RV</a:t>
            </a:r>
            <a:r>
              <a:rPr sz="4250" spc="-25" dirty="0">
                <a:latin typeface="Trebuchet MS"/>
                <a:cs typeface="Trebuchet MS"/>
              </a:rPr>
              <a:t>I</a:t>
            </a:r>
            <a:r>
              <a:rPr sz="4250" spc="-35" dirty="0">
                <a:latin typeface="Trebuchet MS"/>
                <a:cs typeface="Trebuchet MS"/>
              </a:rPr>
              <a:t>E</a:t>
            </a:r>
            <a:r>
              <a:rPr sz="4250" spc="-5" dirty="0">
                <a:latin typeface="Trebuchet MS"/>
                <a:cs typeface="Trebuchet MS"/>
              </a:rPr>
              <a:t>W</a:t>
            </a:r>
            <a:endParaRPr sz="4250">
              <a:latin typeface="Trebuchet MS"/>
              <a:cs typeface="Trebuchet MS"/>
            </a:endParaRPr>
          </a:p>
        </p:txBody>
      </p:sp>
      <p:pic>
        <p:nvPicPr>
          <p:cNvPr id="8" name="object 8"/>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069339" y="2147442"/>
            <a:ext cx="7459345" cy="3239348"/>
          </a:xfrm>
          <a:prstGeom prst="rect">
            <a:avLst/>
          </a:prstGeom>
        </p:spPr>
        <p:txBody>
          <a:bodyPr vert="horz" wrap="square" lIns="0" tIns="12700" rIns="0" bIns="0" rtlCol="0">
            <a:spAutoFit/>
          </a:bodyPr>
          <a:lstStyle/>
          <a:p>
            <a:pPr marL="12700" marR="5080">
              <a:lnSpc>
                <a:spcPct val="100000"/>
              </a:lnSpc>
              <a:spcBef>
                <a:spcPts val="100"/>
              </a:spcBef>
              <a:buSzPct val="95833"/>
              <a:buFont typeface="Arial MT"/>
              <a:buChar char="•"/>
              <a:tabLst>
                <a:tab pos="120650" algn="l"/>
              </a:tabLst>
            </a:pPr>
            <a:r>
              <a:rPr lang="en-US" sz="2600" b="1" dirty="0" smtClean="0"/>
              <a:t>Scope</a:t>
            </a:r>
            <a:r>
              <a:rPr lang="en-US" sz="2600" dirty="0" smtClean="0"/>
              <a:t>: Outline the scope of the project, including the key areas of focus (e.g., productivity metrics, performance ratings, attendance).</a:t>
            </a:r>
          </a:p>
          <a:p>
            <a:pPr marL="12700" marR="5080">
              <a:lnSpc>
                <a:spcPct val="100000"/>
              </a:lnSpc>
              <a:spcBef>
                <a:spcPts val="100"/>
              </a:spcBef>
              <a:buSzPct val="95833"/>
              <a:buFont typeface="Arial MT"/>
              <a:buChar char="•"/>
              <a:tabLst>
                <a:tab pos="120650" algn="l"/>
              </a:tabLst>
            </a:pPr>
            <a:r>
              <a:rPr lang="en-US" sz="2600" b="1" dirty="0" smtClean="0"/>
              <a:t>Tools Used</a:t>
            </a:r>
            <a:r>
              <a:rPr lang="en-US" sz="2600" dirty="0" smtClean="0"/>
              <a:t>: Mention that Excel is used for data analysis and why it’s suitable for this task (e.g., ease of use, advanced analytical functions).</a:t>
            </a:r>
          </a:p>
          <a:p>
            <a:pPr marL="12700" marR="5080">
              <a:lnSpc>
                <a:spcPct val="100000"/>
              </a:lnSpc>
              <a:spcBef>
                <a:spcPts val="100"/>
              </a:spcBef>
              <a:buSzPct val="95833"/>
              <a:buFont typeface="Arial MT"/>
              <a:buChar char="•"/>
              <a:tabLst>
                <a:tab pos="120650" algn="l"/>
              </a:tabLst>
            </a:pPr>
            <a:r>
              <a:rPr lang="en-US" sz="2600" b="1" dirty="0" smtClean="0"/>
              <a:t>Timeline</a:t>
            </a:r>
            <a:r>
              <a:rPr lang="en-US" sz="2600" dirty="0" smtClean="0"/>
              <a:t>: Provide a brief timeline for the project stages, from data collection to final reporting.</a:t>
            </a:r>
            <a:endParaRPr sz="2600" dirty="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86816" y="883665"/>
            <a:ext cx="500380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Trebuchet MS"/>
                <a:cs typeface="Trebuchet MS"/>
              </a:rPr>
              <a:t>WHO</a:t>
            </a:r>
            <a:r>
              <a:rPr sz="3200" spc="-240" dirty="0">
                <a:latin typeface="Trebuchet MS"/>
                <a:cs typeface="Trebuchet MS"/>
              </a:rPr>
              <a:t> </a:t>
            </a:r>
            <a:r>
              <a:rPr sz="3200" spc="-10" dirty="0">
                <a:latin typeface="Trebuchet MS"/>
                <a:cs typeface="Trebuchet MS"/>
              </a:rPr>
              <a:t>ARE</a:t>
            </a:r>
            <a:r>
              <a:rPr sz="3200" spc="-40" dirty="0">
                <a:latin typeface="Trebuchet MS"/>
                <a:cs typeface="Trebuchet MS"/>
              </a:rPr>
              <a:t> </a:t>
            </a:r>
            <a:r>
              <a:rPr sz="3200" spc="-10" dirty="0">
                <a:latin typeface="Trebuchet MS"/>
                <a:cs typeface="Trebuchet MS"/>
              </a:rPr>
              <a:t>THE</a:t>
            </a:r>
            <a:r>
              <a:rPr sz="3200" spc="-25" dirty="0">
                <a:latin typeface="Trebuchet MS"/>
                <a:cs typeface="Trebuchet MS"/>
              </a:rPr>
              <a:t> </a:t>
            </a:r>
            <a:r>
              <a:rPr sz="3200" dirty="0">
                <a:latin typeface="Trebuchet MS"/>
                <a:cs typeface="Trebuchet MS"/>
              </a:rPr>
              <a:t>END</a:t>
            </a:r>
            <a:r>
              <a:rPr sz="3200" spc="-45" dirty="0">
                <a:latin typeface="Trebuchet MS"/>
                <a:cs typeface="Trebuchet MS"/>
              </a:rPr>
              <a:t> </a:t>
            </a:r>
            <a:r>
              <a:rPr sz="3200" spc="-10" dirty="0">
                <a:latin typeface="Trebuchet MS"/>
                <a:cs typeface="Trebuchet MS"/>
              </a:rPr>
              <a:t>USERS?</a:t>
            </a:r>
            <a:endParaRPr sz="3200">
              <a:latin typeface="Trebuchet MS"/>
              <a:cs typeface="Trebuchet MS"/>
            </a:endParaRPr>
          </a:p>
        </p:txBody>
      </p:sp>
      <p:sp>
        <p:nvSpPr>
          <p:cNvPr id="6" name="object 6"/>
          <p:cNvSpPr txBox="1"/>
          <p:nvPr/>
        </p:nvSpPr>
        <p:spPr>
          <a:xfrm>
            <a:off x="686816" y="1845005"/>
            <a:ext cx="4988560" cy="4760919"/>
          </a:xfrm>
          <a:prstGeom prst="rect">
            <a:avLst/>
          </a:prstGeom>
        </p:spPr>
        <p:txBody>
          <a:bodyPr vert="horz" wrap="square" lIns="0" tIns="13335" rIns="0" bIns="0" rtlCol="0">
            <a:spAutoFit/>
          </a:bodyPr>
          <a:lstStyle/>
          <a:p>
            <a:pPr marL="12065">
              <a:lnSpc>
                <a:spcPct val="100000"/>
              </a:lnSpc>
              <a:spcBef>
                <a:spcPts val="105"/>
              </a:spcBef>
              <a:buSzPct val="95833"/>
              <a:tabLst>
                <a:tab pos="276225" algn="l"/>
              </a:tabLst>
            </a:pPr>
            <a:r>
              <a:rPr lang="en-US" sz="1700" b="1" dirty="0" smtClean="0"/>
              <a:t>HR Managers</a:t>
            </a:r>
            <a:r>
              <a:rPr lang="en-US" sz="1700" dirty="0" smtClean="0"/>
              <a:t>: These users will directly utilize the analysis to evaluate employee performance, identify high and low performers, and make data-driven decisions about promotions, terminations, and training needs.</a:t>
            </a:r>
          </a:p>
          <a:p>
            <a:pPr marL="12065">
              <a:lnSpc>
                <a:spcPct val="100000"/>
              </a:lnSpc>
              <a:spcBef>
                <a:spcPts val="105"/>
              </a:spcBef>
              <a:buSzPct val="95833"/>
              <a:tabLst>
                <a:tab pos="276225" algn="l"/>
              </a:tabLst>
            </a:pPr>
            <a:r>
              <a:rPr lang="en-US" sz="1700" b="1" dirty="0" smtClean="0"/>
              <a:t>Department Heads</a:t>
            </a:r>
            <a:r>
              <a:rPr lang="en-US" sz="1700" dirty="0" smtClean="0"/>
              <a:t>: They will use the insights to assess the performance of their teams, manage resources effectively, and implement strategies for improving team productivity and morale.</a:t>
            </a:r>
          </a:p>
          <a:p>
            <a:pPr marL="12065">
              <a:lnSpc>
                <a:spcPct val="100000"/>
              </a:lnSpc>
              <a:spcBef>
                <a:spcPts val="105"/>
              </a:spcBef>
              <a:buSzPct val="95833"/>
              <a:tabLst>
                <a:tab pos="276225" algn="l"/>
              </a:tabLst>
            </a:pPr>
            <a:r>
              <a:rPr lang="en-US" sz="1700" b="1" dirty="0" smtClean="0"/>
              <a:t>Team Leaders</a:t>
            </a:r>
            <a:r>
              <a:rPr lang="en-US" sz="1700" dirty="0" smtClean="0"/>
              <a:t>: They may access performance data to provide feedback to individual team members, set performance goals, and recognize outstanding contributions.</a:t>
            </a:r>
          </a:p>
          <a:p>
            <a:pPr marL="12065">
              <a:lnSpc>
                <a:spcPct val="100000"/>
              </a:lnSpc>
              <a:spcBef>
                <a:spcPts val="105"/>
              </a:spcBef>
              <a:buSzPct val="95833"/>
              <a:tabLst>
                <a:tab pos="276225" algn="l"/>
              </a:tabLst>
            </a:pPr>
            <a:r>
              <a:rPr lang="en-US" sz="1700" b="1" dirty="0" smtClean="0"/>
              <a:t>Employees</a:t>
            </a:r>
            <a:r>
              <a:rPr lang="en-US" sz="1700" dirty="0" smtClean="0"/>
              <a:t>: Though not directly accessing the analysis, employees will benefit from improved performance management practices, including fairer evaluations, targeted development opportunities, and recognition of their efforts.</a:t>
            </a:r>
            <a:endParaRPr sz="1700"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7885" y="844753"/>
            <a:ext cx="9460865" cy="574675"/>
          </a:xfrm>
          <a:prstGeom prst="rect">
            <a:avLst/>
          </a:prstGeom>
        </p:spPr>
        <p:txBody>
          <a:bodyPr vert="horz" wrap="square" lIns="0" tIns="12700" rIns="0" bIns="0" rtlCol="0">
            <a:spAutoFit/>
          </a:bodyPr>
          <a:lstStyle/>
          <a:p>
            <a:pPr marL="12700">
              <a:lnSpc>
                <a:spcPct val="100000"/>
              </a:lnSpc>
              <a:spcBef>
                <a:spcPts val="100"/>
              </a:spcBef>
            </a:pPr>
            <a:r>
              <a:rPr sz="3600" spc="10" dirty="0">
                <a:latin typeface="Trebuchet MS"/>
                <a:cs typeface="Trebuchet MS"/>
              </a:rPr>
              <a:t>O</a:t>
            </a:r>
            <a:r>
              <a:rPr sz="3600" spc="15" dirty="0">
                <a:latin typeface="Trebuchet MS"/>
                <a:cs typeface="Trebuchet MS"/>
              </a:rPr>
              <a:t>U</a:t>
            </a:r>
            <a:r>
              <a:rPr sz="3600" dirty="0">
                <a:latin typeface="Trebuchet MS"/>
                <a:cs typeface="Trebuchet MS"/>
              </a:rPr>
              <a:t>R</a:t>
            </a:r>
            <a:r>
              <a:rPr sz="3600" spc="15" dirty="0">
                <a:latin typeface="Trebuchet MS"/>
                <a:cs typeface="Trebuchet MS"/>
              </a:rPr>
              <a:t> S</a:t>
            </a:r>
            <a:r>
              <a:rPr sz="3600" spc="10" dirty="0">
                <a:latin typeface="Trebuchet MS"/>
                <a:cs typeface="Trebuchet MS"/>
              </a:rPr>
              <a:t>O</a:t>
            </a:r>
            <a:r>
              <a:rPr sz="3600" spc="20" dirty="0">
                <a:latin typeface="Trebuchet MS"/>
                <a:cs typeface="Trebuchet MS"/>
              </a:rPr>
              <a:t>L</a:t>
            </a:r>
            <a:r>
              <a:rPr sz="3600" spc="15" dirty="0">
                <a:latin typeface="Trebuchet MS"/>
                <a:cs typeface="Trebuchet MS"/>
              </a:rPr>
              <a:t>U</a:t>
            </a:r>
            <a:r>
              <a:rPr sz="3600" spc="-30" dirty="0">
                <a:latin typeface="Trebuchet MS"/>
                <a:cs typeface="Trebuchet MS"/>
              </a:rPr>
              <a:t>T</a:t>
            </a:r>
            <a:r>
              <a:rPr sz="3600" spc="-45" dirty="0">
                <a:latin typeface="Trebuchet MS"/>
                <a:cs typeface="Trebuchet MS"/>
              </a:rPr>
              <a:t>I</a:t>
            </a:r>
            <a:r>
              <a:rPr sz="3600" spc="10" dirty="0">
                <a:latin typeface="Trebuchet MS"/>
                <a:cs typeface="Trebuchet MS"/>
              </a:rPr>
              <a:t>O</a:t>
            </a:r>
            <a:r>
              <a:rPr sz="3600" dirty="0">
                <a:latin typeface="Trebuchet MS"/>
                <a:cs typeface="Trebuchet MS"/>
              </a:rPr>
              <a:t>N</a:t>
            </a:r>
            <a:r>
              <a:rPr sz="3600" spc="-335" dirty="0">
                <a:latin typeface="Trebuchet MS"/>
                <a:cs typeface="Trebuchet MS"/>
              </a:rPr>
              <a:t> </a:t>
            </a:r>
            <a:r>
              <a:rPr sz="3600" spc="-40" dirty="0">
                <a:latin typeface="Trebuchet MS"/>
                <a:cs typeface="Trebuchet MS"/>
              </a:rPr>
              <a:t>A</a:t>
            </a:r>
            <a:r>
              <a:rPr sz="3600" spc="-5" dirty="0">
                <a:latin typeface="Trebuchet MS"/>
                <a:cs typeface="Trebuchet MS"/>
              </a:rPr>
              <a:t>N</a:t>
            </a:r>
            <a:r>
              <a:rPr sz="3600" dirty="0">
                <a:latin typeface="Trebuchet MS"/>
                <a:cs typeface="Trebuchet MS"/>
              </a:rPr>
              <a:t>D</a:t>
            </a:r>
            <a:r>
              <a:rPr sz="3600" spc="20" dirty="0">
                <a:latin typeface="Trebuchet MS"/>
                <a:cs typeface="Trebuchet MS"/>
              </a:rPr>
              <a:t> </a:t>
            </a:r>
            <a:r>
              <a:rPr sz="3600" spc="-45" dirty="0">
                <a:latin typeface="Trebuchet MS"/>
                <a:cs typeface="Trebuchet MS"/>
              </a:rPr>
              <a:t>I</a:t>
            </a:r>
            <a:r>
              <a:rPr sz="3600" spc="-30" dirty="0">
                <a:latin typeface="Trebuchet MS"/>
                <a:cs typeface="Trebuchet MS"/>
              </a:rPr>
              <a:t>T</a:t>
            </a:r>
            <a:r>
              <a:rPr sz="3600" dirty="0">
                <a:latin typeface="Trebuchet MS"/>
                <a:cs typeface="Trebuchet MS"/>
              </a:rPr>
              <a:t>S</a:t>
            </a:r>
            <a:r>
              <a:rPr sz="3600" spc="60" dirty="0">
                <a:latin typeface="Trebuchet MS"/>
                <a:cs typeface="Trebuchet MS"/>
              </a:rPr>
              <a:t> </a:t>
            </a:r>
            <a:r>
              <a:rPr sz="3600" spc="-310" dirty="0">
                <a:latin typeface="Trebuchet MS"/>
                <a:cs typeface="Trebuchet MS"/>
              </a:rPr>
              <a:t>V</a:t>
            </a:r>
            <a:r>
              <a:rPr sz="3600" spc="-40" dirty="0">
                <a:latin typeface="Trebuchet MS"/>
                <a:cs typeface="Trebuchet MS"/>
              </a:rPr>
              <a:t>A</a:t>
            </a:r>
            <a:r>
              <a:rPr sz="3600" spc="20" dirty="0">
                <a:latin typeface="Trebuchet MS"/>
                <a:cs typeface="Trebuchet MS"/>
              </a:rPr>
              <a:t>L</a:t>
            </a:r>
            <a:r>
              <a:rPr sz="3600" spc="15" dirty="0">
                <a:latin typeface="Trebuchet MS"/>
                <a:cs typeface="Trebuchet MS"/>
              </a:rPr>
              <a:t>U</a:t>
            </a:r>
            <a:r>
              <a:rPr sz="3600" dirty="0">
                <a:latin typeface="Trebuchet MS"/>
                <a:cs typeface="Trebuchet MS"/>
              </a:rPr>
              <a:t>E</a:t>
            </a:r>
            <a:r>
              <a:rPr sz="3600" spc="-50" dirty="0">
                <a:latin typeface="Trebuchet MS"/>
                <a:cs typeface="Trebuchet MS"/>
              </a:rPr>
              <a:t> </a:t>
            </a:r>
            <a:r>
              <a:rPr sz="3600" spc="-15" dirty="0">
                <a:latin typeface="Trebuchet MS"/>
                <a:cs typeface="Trebuchet MS"/>
              </a:rPr>
              <a:t>P</a:t>
            </a:r>
            <a:r>
              <a:rPr sz="3600" spc="-40" dirty="0">
                <a:latin typeface="Trebuchet MS"/>
                <a:cs typeface="Trebuchet MS"/>
              </a:rPr>
              <a:t>R</a:t>
            </a:r>
            <a:r>
              <a:rPr sz="3600" spc="10" dirty="0">
                <a:latin typeface="Trebuchet MS"/>
                <a:cs typeface="Trebuchet MS"/>
              </a:rPr>
              <a:t>O</a:t>
            </a:r>
            <a:r>
              <a:rPr sz="3600" spc="-15" dirty="0">
                <a:latin typeface="Trebuchet MS"/>
                <a:cs typeface="Trebuchet MS"/>
              </a:rPr>
              <a:t>P</a:t>
            </a:r>
            <a:r>
              <a:rPr sz="3600" spc="10" dirty="0">
                <a:latin typeface="Trebuchet MS"/>
                <a:cs typeface="Trebuchet MS"/>
              </a:rPr>
              <a:t>O</a:t>
            </a:r>
            <a:r>
              <a:rPr sz="3600" spc="15" dirty="0">
                <a:latin typeface="Trebuchet MS"/>
                <a:cs typeface="Trebuchet MS"/>
              </a:rPr>
              <a:t>S</a:t>
            </a:r>
            <a:r>
              <a:rPr sz="3600" spc="-45" dirty="0">
                <a:latin typeface="Trebuchet MS"/>
                <a:cs typeface="Trebuchet MS"/>
              </a:rPr>
              <a:t>I</a:t>
            </a:r>
            <a:r>
              <a:rPr sz="3600" spc="-35" dirty="0">
                <a:latin typeface="Trebuchet MS"/>
                <a:cs typeface="Trebuchet MS"/>
              </a:rPr>
              <a:t>T</a:t>
            </a:r>
            <a:r>
              <a:rPr sz="3600" spc="-45" dirty="0">
                <a:latin typeface="Trebuchet MS"/>
                <a:cs typeface="Trebuchet MS"/>
              </a:rPr>
              <a:t>I</a:t>
            </a:r>
            <a:r>
              <a:rPr sz="3600" spc="10" dirty="0">
                <a:latin typeface="Trebuchet MS"/>
                <a:cs typeface="Trebuchet MS"/>
              </a:rPr>
              <a:t>O</a:t>
            </a:r>
            <a:r>
              <a:rPr sz="3600" dirty="0">
                <a:latin typeface="Trebuchet MS"/>
                <a:cs typeface="Trebuchet MS"/>
              </a:rPr>
              <a:t>N</a:t>
            </a:r>
            <a:endParaRPr sz="3600">
              <a:latin typeface="Trebuchet MS"/>
              <a:cs typeface="Trebuchet MS"/>
            </a:endParaRPr>
          </a:p>
        </p:txBody>
      </p:sp>
      <p:sp>
        <p:nvSpPr>
          <p:cNvPr id="7" name="object 7"/>
          <p:cNvSpPr txBox="1"/>
          <p:nvPr/>
        </p:nvSpPr>
        <p:spPr>
          <a:xfrm>
            <a:off x="3597021" y="2618994"/>
            <a:ext cx="5101590" cy="1903730"/>
          </a:xfrm>
          <a:prstGeom prst="rect">
            <a:avLst/>
          </a:prstGeom>
        </p:spPr>
        <p:txBody>
          <a:bodyPr vert="horz" wrap="square" lIns="0" tIns="12700" rIns="0" bIns="0" rtlCol="0">
            <a:spAutoFit/>
          </a:bodyPr>
          <a:lstStyle/>
          <a:p>
            <a:pPr marL="45720" marR="5080" indent="-33655">
              <a:lnSpc>
                <a:spcPct val="106700"/>
              </a:lnSpc>
              <a:spcBef>
                <a:spcPts val="100"/>
              </a:spcBef>
              <a:tabLst>
                <a:tab pos="982980" algn="l"/>
                <a:tab pos="3124835" algn="l"/>
              </a:tabLst>
            </a:pPr>
            <a:r>
              <a:rPr sz="2400" spc="-5" dirty="0">
                <a:latin typeface="Calibri"/>
                <a:cs typeface="Calibri"/>
              </a:rPr>
              <a:t>Conditional</a:t>
            </a:r>
            <a:r>
              <a:rPr sz="2400" spc="-10" dirty="0">
                <a:latin typeface="Calibri"/>
                <a:cs typeface="Calibri"/>
              </a:rPr>
              <a:t> </a:t>
            </a:r>
            <a:r>
              <a:rPr sz="2400" spc="-5" dirty="0">
                <a:latin typeface="Calibri"/>
                <a:cs typeface="Calibri"/>
              </a:rPr>
              <a:t>formatting-	for</a:t>
            </a:r>
            <a:r>
              <a:rPr sz="2400" spc="-40" dirty="0">
                <a:latin typeface="Calibri"/>
                <a:cs typeface="Calibri"/>
              </a:rPr>
              <a:t> </a:t>
            </a:r>
            <a:r>
              <a:rPr sz="2400" dirty="0">
                <a:latin typeface="Calibri"/>
                <a:cs typeface="Calibri"/>
              </a:rPr>
              <a:t>missing</a:t>
            </a:r>
            <a:r>
              <a:rPr sz="2400" spc="-65" dirty="0">
                <a:latin typeface="Calibri"/>
                <a:cs typeface="Calibri"/>
              </a:rPr>
              <a:t> </a:t>
            </a:r>
            <a:r>
              <a:rPr sz="2400" dirty="0">
                <a:latin typeface="Calibri"/>
                <a:cs typeface="Calibri"/>
              </a:rPr>
              <a:t>cells </a:t>
            </a:r>
            <a:r>
              <a:rPr sz="2400" spc="-530" dirty="0">
                <a:latin typeface="Calibri"/>
                <a:cs typeface="Calibri"/>
              </a:rPr>
              <a:t> </a:t>
            </a:r>
            <a:r>
              <a:rPr sz="2400" spc="-5" dirty="0">
                <a:latin typeface="Calibri"/>
                <a:cs typeface="Calibri"/>
              </a:rPr>
              <a:t>Filter-	</a:t>
            </a:r>
            <a:r>
              <a:rPr sz="2400" dirty="0">
                <a:latin typeface="Calibri"/>
                <a:cs typeface="Calibri"/>
              </a:rPr>
              <a:t>to</a:t>
            </a:r>
            <a:r>
              <a:rPr sz="2400" spc="-5" dirty="0">
                <a:latin typeface="Calibri"/>
                <a:cs typeface="Calibri"/>
              </a:rPr>
              <a:t> </a:t>
            </a:r>
            <a:r>
              <a:rPr sz="2400" dirty="0">
                <a:latin typeface="Calibri"/>
                <a:cs typeface="Calibri"/>
              </a:rPr>
              <a:t>remove</a:t>
            </a:r>
            <a:r>
              <a:rPr sz="2400" spc="-5" dirty="0">
                <a:latin typeface="Calibri"/>
                <a:cs typeface="Calibri"/>
              </a:rPr>
              <a:t> </a:t>
            </a:r>
            <a:r>
              <a:rPr sz="2400" dirty="0">
                <a:latin typeface="Calibri"/>
                <a:cs typeface="Calibri"/>
              </a:rPr>
              <a:t>missing</a:t>
            </a:r>
            <a:r>
              <a:rPr sz="2400" spc="-30" dirty="0">
                <a:latin typeface="Calibri"/>
                <a:cs typeface="Calibri"/>
              </a:rPr>
              <a:t> </a:t>
            </a:r>
            <a:r>
              <a:rPr sz="2400" dirty="0">
                <a:latin typeface="Calibri"/>
                <a:cs typeface="Calibri"/>
              </a:rPr>
              <a:t>cells</a:t>
            </a:r>
          </a:p>
          <a:p>
            <a:pPr marL="45720" marR="1134745">
              <a:lnSpc>
                <a:spcPct val="100000"/>
              </a:lnSpc>
              <a:tabLst>
                <a:tab pos="1109345" algn="l"/>
                <a:tab pos="1368425" algn="l"/>
                <a:tab pos="1718310" algn="l"/>
              </a:tabLst>
            </a:pPr>
            <a:r>
              <a:rPr sz="2400" spc="-5" dirty="0">
                <a:latin typeface="Calibri"/>
                <a:cs typeface="Calibri"/>
              </a:rPr>
              <a:t>Formula-	</a:t>
            </a:r>
            <a:r>
              <a:rPr sz="2400" dirty="0">
                <a:latin typeface="Calibri"/>
                <a:cs typeface="Calibri"/>
              </a:rPr>
              <a:t>to</a:t>
            </a:r>
            <a:r>
              <a:rPr sz="2400" spc="-45" dirty="0">
                <a:latin typeface="Calibri"/>
                <a:cs typeface="Calibri"/>
              </a:rPr>
              <a:t> </a:t>
            </a:r>
            <a:r>
              <a:rPr sz="2400" spc="-5" dirty="0">
                <a:latin typeface="Calibri"/>
                <a:cs typeface="Calibri"/>
              </a:rPr>
              <a:t>performance</a:t>
            </a:r>
            <a:r>
              <a:rPr sz="2400" spc="-45" dirty="0">
                <a:latin typeface="Calibri"/>
                <a:cs typeface="Calibri"/>
              </a:rPr>
              <a:t> </a:t>
            </a:r>
            <a:r>
              <a:rPr sz="2400" dirty="0">
                <a:latin typeface="Calibri"/>
                <a:cs typeface="Calibri"/>
              </a:rPr>
              <a:t>level </a:t>
            </a:r>
            <a:r>
              <a:rPr sz="2400" spc="-530" dirty="0">
                <a:latin typeface="Calibri"/>
                <a:cs typeface="Calibri"/>
              </a:rPr>
              <a:t> </a:t>
            </a:r>
            <a:r>
              <a:rPr sz="2400" spc="-5" dirty="0">
                <a:latin typeface="Calibri"/>
                <a:cs typeface="Calibri"/>
              </a:rPr>
              <a:t>Pivot</a:t>
            </a:r>
            <a:r>
              <a:rPr sz="2400" dirty="0">
                <a:latin typeface="Calibri"/>
                <a:cs typeface="Calibri"/>
              </a:rPr>
              <a:t> </a:t>
            </a:r>
            <a:r>
              <a:rPr sz="2400" spc="-5" dirty="0">
                <a:latin typeface="Calibri"/>
                <a:cs typeface="Calibri"/>
              </a:rPr>
              <a:t>Table-	for Summary </a:t>
            </a:r>
            <a:r>
              <a:rPr sz="2400" dirty="0">
                <a:latin typeface="Calibri"/>
                <a:cs typeface="Calibri"/>
              </a:rPr>
              <a:t> Graph-	</a:t>
            </a:r>
            <a:r>
              <a:rPr sz="2400" spc="-5" dirty="0">
                <a:latin typeface="Calibri"/>
                <a:cs typeface="Calibri"/>
              </a:rPr>
              <a:t>Data</a:t>
            </a:r>
            <a:r>
              <a:rPr sz="2400" spc="-20" dirty="0">
                <a:latin typeface="Calibri"/>
                <a:cs typeface="Calibri"/>
              </a:rPr>
              <a:t> </a:t>
            </a:r>
            <a:r>
              <a:rPr sz="2400" spc="-10" dirty="0">
                <a:latin typeface="Calibri"/>
                <a:cs typeface="Calibri"/>
              </a:rPr>
              <a:t>Visualization</a:t>
            </a:r>
            <a:endParaRPr sz="2400" dirty="0">
              <a:latin typeface="Calibri"/>
              <a:cs typeface="Calibri"/>
            </a:endParaRPr>
          </a:p>
        </p:txBody>
      </p:sp>
      <p:pic>
        <p:nvPicPr>
          <p:cNvPr id="8" name="object 8"/>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594" y="354279"/>
            <a:ext cx="5595620" cy="757555"/>
          </a:xfrm>
          <a:prstGeom prst="rect">
            <a:avLst/>
          </a:prstGeom>
        </p:spPr>
        <p:txBody>
          <a:bodyPr vert="horz" wrap="square" lIns="0" tIns="12700" rIns="0" bIns="0" rtlCol="0">
            <a:spAutoFit/>
          </a:bodyPr>
          <a:lstStyle/>
          <a:p>
            <a:pPr marL="12700">
              <a:lnSpc>
                <a:spcPct val="100000"/>
              </a:lnSpc>
              <a:spcBef>
                <a:spcPts val="100"/>
              </a:spcBef>
            </a:pPr>
            <a:r>
              <a:rPr dirty="0">
                <a:latin typeface="Trebuchet MS"/>
                <a:cs typeface="Trebuchet MS"/>
              </a:rPr>
              <a:t>Dataset</a:t>
            </a:r>
            <a:r>
              <a:rPr spc="-100" dirty="0">
                <a:latin typeface="Trebuchet MS"/>
                <a:cs typeface="Trebuchet MS"/>
              </a:rPr>
              <a:t> </a:t>
            </a:r>
            <a:r>
              <a:rPr dirty="0">
                <a:latin typeface="Trebuchet MS"/>
                <a:cs typeface="Trebuchet MS"/>
              </a:rPr>
              <a:t>Description</a:t>
            </a:r>
          </a:p>
        </p:txBody>
      </p:sp>
      <p:sp>
        <p:nvSpPr>
          <p:cNvPr id="3" name="object 3"/>
          <p:cNvSpPr txBox="1"/>
          <p:nvPr/>
        </p:nvSpPr>
        <p:spPr>
          <a:xfrm>
            <a:off x="742594" y="1331722"/>
            <a:ext cx="7040880" cy="4900295"/>
          </a:xfrm>
          <a:prstGeom prst="rect">
            <a:avLst/>
          </a:prstGeom>
        </p:spPr>
        <p:txBody>
          <a:bodyPr vert="horz" wrap="square" lIns="0" tIns="71755" rIns="0" bIns="0" rtlCol="0">
            <a:spAutoFit/>
          </a:bodyPr>
          <a:lstStyle/>
          <a:p>
            <a:pPr marL="12700">
              <a:lnSpc>
                <a:spcPct val="100000"/>
              </a:lnSpc>
              <a:spcBef>
                <a:spcPts val="565"/>
              </a:spcBef>
            </a:pPr>
            <a:r>
              <a:rPr sz="2400" b="1" u="heavy" spc="-5" dirty="0">
                <a:uFill>
                  <a:solidFill>
                    <a:srgbClr val="000000"/>
                  </a:solidFill>
                </a:uFill>
                <a:latin typeface="Calibri"/>
                <a:cs typeface="Calibri"/>
              </a:rPr>
              <a:t>Downloaded</a:t>
            </a:r>
            <a:r>
              <a:rPr sz="2400" b="1" u="heavy" spc="-40" dirty="0">
                <a:uFill>
                  <a:solidFill>
                    <a:srgbClr val="000000"/>
                  </a:solidFill>
                </a:uFill>
                <a:latin typeface="Calibri"/>
                <a:cs typeface="Calibri"/>
              </a:rPr>
              <a:t> </a:t>
            </a:r>
            <a:r>
              <a:rPr sz="2400" b="1" u="heavy" spc="-5" dirty="0">
                <a:uFill>
                  <a:solidFill>
                    <a:srgbClr val="000000"/>
                  </a:solidFill>
                </a:uFill>
                <a:latin typeface="Calibri"/>
                <a:cs typeface="Calibri"/>
              </a:rPr>
              <a:t>from:</a:t>
            </a:r>
            <a:endParaRPr sz="2400">
              <a:latin typeface="Calibri"/>
              <a:cs typeface="Calibri"/>
            </a:endParaRPr>
          </a:p>
          <a:p>
            <a:pPr marL="12700">
              <a:lnSpc>
                <a:spcPct val="100000"/>
              </a:lnSpc>
              <a:spcBef>
                <a:spcPts val="470"/>
              </a:spcBef>
            </a:pPr>
            <a:r>
              <a:rPr sz="2400" dirty="0">
                <a:latin typeface="Calibri"/>
                <a:cs typeface="Calibri"/>
              </a:rPr>
              <a:t>Employee</a:t>
            </a:r>
            <a:r>
              <a:rPr sz="2400" spc="-10" dirty="0">
                <a:latin typeface="Calibri"/>
                <a:cs typeface="Calibri"/>
              </a:rPr>
              <a:t> </a:t>
            </a:r>
            <a:r>
              <a:rPr sz="2400" spc="-5" dirty="0">
                <a:latin typeface="Calibri"/>
                <a:cs typeface="Calibri"/>
              </a:rPr>
              <a:t>data</a:t>
            </a:r>
            <a:r>
              <a:rPr sz="2400" spc="-10" dirty="0">
                <a:latin typeface="Calibri"/>
                <a:cs typeface="Calibri"/>
              </a:rPr>
              <a:t> </a:t>
            </a:r>
            <a:r>
              <a:rPr sz="2400" spc="-5" dirty="0">
                <a:latin typeface="Calibri"/>
                <a:cs typeface="Calibri"/>
              </a:rPr>
              <a:t>set</a:t>
            </a:r>
            <a:r>
              <a:rPr sz="2400" dirty="0">
                <a:latin typeface="Calibri"/>
                <a:cs typeface="Calibri"/>
              </a:rPr>
              <a:t> </a:t>
            </a:r>
            <a:r>
              <a:rPr sz="2400" spc="-5" dirty="0">
                <a:latin typeface="Calibri"/>
                <a:cs typeface="Calibri"/>
              </a:rPr>
              <a:t>from</a:t>
            </a:r>
            <a:r>
              <a:rPr sz="2400" spc="-20" dirty="0">
                <a:latin typeface="Calibri"/>
                <a:cs typeface="Calibri"/>
              </a:rPr>
              <a:t> </a:t>
            </a:r>
            <a:r>
              <a:rPr sz="2400" spc="-5" dirty="0">
                <a:latin typeface="Calibri"/>
                <a:cs typeface="Calibri"/>
              </a:rPr>
              <a:t>Edunet dashboard.(26</a:t>
            </a:r>
            <a:r>
              <a:rPr sz="2400" spc="-30" dirty="0">
                <a:latin typeface="Calibri"/>
                <a:cs typeface="Calibri"/>
              </a:rPr>
              <a:t> </a:t>
            </a:r>
            <a:r>
              <a:rPr sz="2400" spc="-5" dirty="0">
                <a:latin typeface="Calibri"/>
                <a:cs typeface="Calibri"/>
              </a:rPr>
              <a:t>Features)</a:t>
            </a:r>
            <a:endParaRPr sz="2400">
              <a:latin typeface="Calibri"/>
              <a:cs typeface="Calibri"/>
            </a:endParaRPr>
          </a:p>
          <a:p>
            <a:pPr>
              <a:lnSpc>
                <a:spcPct val="100000"/>
              </a:lnSpc>
              <a:spcBef>
                <a:spcPts val="10"/>
              </a:spcBef>
            </a:pPr>
            <a:endParaRPr sz="2350">
              <a:latin typeface="Calibri"/>
              <a:cs typeface="Calibri"/>
            </a:endParaRPr>
          </a:p>
          <a:p>
            <a:pPr marL="12700">
              <a:lnSpc>
                <a:spcPct val="100000"/>
              </a:lnSpc>
            </a:pPr>
            <a:r>
              <a:rPr sz="2400" b="1" u="heavy" dirty="0">
                <a:uFill>
                  <a:solidFill>
                    <a:srgbClr val="000000"/>
                  </a:solidFill>
                </a:uFill>
                <a:latin typeface="Calibri"/>
                <a:cs typeface="Calibri"/>
              </a:rPr>
              <a:t>Used</a:t>
            </a:r>
            <a:r>
              <a:rPr sz="2400" b="1" u="heavy" spc="-30" dirty="0">
                <a:uFill>
                  <a:solidFill>
                    <a:srgbClr val="000000"/>
                  </a:solidFill>
                </a:uFill>
                <a:latin typeface="Calibri"/>
                <a:cs typeface="Calibri"/>
              </a:rPr>
              <a:t> </a:t>
            </a:r>
            <a:r>
              <a:rPr sz="2400" b="1" u="heavy" dirty="0">
                <a:uFill>
                  <a:solidFill>
                    <a:srgbClr val="000000"/>
                  </a:solidFill>
                </a:uFill>
                <a:latin typeface="Calibri"/>
                <a:cs typeface="Calibri"/>
              </a:rPr>
              <a:t>9</a:t>
            </a:r>
            <a:r>
              <a:rPr sz="2400" b="1" u="heavy" spc="-40" dirty="0">
                <a:uFill>
                  <a:solidFill>
                    <a:srgbClr val="000000"/>
                  </a:solidFill>
                </a:uFill>
                <a:latin typeface="Calibri"/>
                <a:cs typeface="Calibri"/>
              </a:rPr>
              <a:t> </a:t>
            </a:r>
            <a:r>
              <a:rPr sz="2400" b="1" u="heavy" dirty="0">
                <a:uFill>
                  <a:solidFill>
                    <a:srgbClr val="000000"/>
                  </a:solidFill>
                </a:uFill>
                <a:latin typeface="Calibri"/>
                <a:cs typeface="Calibri"/>
              </a:rPr>
              <a:t>Features:</a:t>
            </a:r>
            <a:endParaRPr sz="2400">
              <a:latin typeface="Calibri"/>
              <a:cs typeface="Calibri"/>
            </a:endParaRPr>
          </a:p>
          <a:p>
            <a:pPr marL="491490" marR="3368675">
              <a:lnSpc>
                <a:spcPct val="100000"/>
              </a:lnSpc>
              <a:spcBef>
                <a:spcPts val="5"/>
              </a:spcBef>
            </a:pPr>
            <a:r>
              <a:rPr sz="2400" spc="-5" dirty="0">
                <a:latin typeface="Calibri"/>
                <a:cs typeface="Calibri"/>
              </a:rPr>
              <a:t>Emp</a:t>
            </a:r>
            <a:r>
              <a:rPr sz="2400" spc="-35" dirty="0">
                <a:latin typeface="Calibri"/>
                <a:cs typeface="Calibri"/>
              </a:rPr>
              <a:t> </a:t>
            </a:r>
            <a:r>
              <a:rPr sz="2400" spc="-5" dirty="0">
                <a:latin typeface="Calibri"/>
                <a:cs typeface="Calibri"/>
              </a:rPr>
              <a:t>ID-</a:t>
            </a:r>
            <a:r>
              <a:rPr sz="2400" spc="-35" dirty="0">
                <a:latin typeface="Calibri"/>
                <a:cs typeface="Calibri"/>
              </a:rPr>
              <a:t> </a:t>
            </a:r>
            <a:r>
              <a:rPr sz="2400" dirty="0">
                <a:latin typeface="Calibri"/>
                <a:cs typeface="Calibri"/>
              </a:rPr>
              <a:t>Numerical</a:t>
            </a:r>
            <a:r>
              <a:rPr sz="2400" spc="-50" dirty="0">
                <a:latin typeface="Calibri"/>
                <a:cs typeface="Calibri"/>
              </a:rPr>
              <a:t> </a:t>
            </a:r>
            <a:r>
              <a:rPr sz="2400" dirty="0">
                <a:latin typeface="Calibri"/>
                <a:cs typeface="Calibri"/>
              </a:rPr>
              <a:t>values </a:t>
            </a:r>
            <a:r>
              <a:rPr sz="2400" spc="-530" dirty="0">
                <a:latin typeface="Calibri"/>
                <a:cs typeface="Calibri"/>
              </a:rPr>
              <a:t> </a:t>
            </a:r>
            <a:r>
              <a:rPr sz="2400" spc="-5" dirty="0">
                <a:latin typeface="Calibri"/>
                <a:cs typeface="Calibri"/>
              </a:rPr>
              <a:t>Employees-</a:t>
            </a:r>
            <a:endParaRPr sz="2400">
              <a:latin typeface="Calibri"/>
              <a:cs typeface="Calibri"/>
            </a:endParaRPr>
          </a:p>
          <a:p>
            <a:pPr marL="695325" marR="4994275">
              <a:lnSpc>
                <a:spcPct val="100000"/>
              </a:lnSpc>
            </a:pPr>
            <a:r>
              <a:rPr sz="2400" spc="-5" dirty="0">
                <a:latin typeface="Calibri"/>
                <a:cs typeface="Calibri"/>
              </a:rPr>
              <a:t>First</a:t>
            </a:r>
            <a:r>
              <a:rPr sz="2400" spc="-105" dirty="0">
                <a:latin typeface="Calibri"/>
                <a:cs typeface="Calibri"/>
              </a:rPr>
              <a:t> </a:t>
            </a:r>
            <a:r>
              <a:rPr sz="2400" dirty="0">
                <a:latin typeface="Calibri"/>
                <a:cs typeface="Calibri"/>
              </a:rPr>
              <a:t>Name </a:t>
            </a:r>
            <a:r>
              <a:rPr sz="2400" spc="-530" dirty="0">
                <a:latin typeface="Calibri"/>
                <a:cs typeface="Calibri"/>
              </a:rPr>
              <a:t> </a:t>
            </a:r>
            <a:r>
              <a:rPr sz="2400" spc="-5" dirty="0">
                <a:latin typeface="Calibri"/>
                <a:cs typeface="Calibri"/>
              </a:rPr>
              <a:t>Last</a:t>
            </a:r>
            <a:r>
              <a:rPr sz="2400" spc="-55" dirty="0">
                <a:latin typeface="Calibri"/>
                <a:cs typeface="Calibri"/>
              </a:rPr>
              <a:t> </a:t>
            </a:r>
            <a:r>
              <a:rPr sz="2400" spc="-5" dirty="0">
                <a:latin typeface="Calibri"/>
                <a:cs typeface="Calibri"/>
              </a:rPr>
              <a:t>Name</a:t>
            </a:r>
            <a:endParaRPr sz="2400">
              <a:latin typeface="Calibri"/>
              <a:cs typeface="Calibri"/>
            </a:endParaRPr>
          </a:p>
          <a:p>
            <a:pPr marL="491490" marR="3847465">
              <a:lnSpc>
                <a:spcPct val="100000"/>
              </a:lnSpc>
            </a:pPr>
            <a:r>
              <a:rPr sz="2400" spc="-5" dirty="0">
                <a:latin typeface="Calibri"/>
                <a:cs typeface="Calibri"/>
              </a:rPr>
              <a:t>Employee </a:t>
            </a:r>
            <a:r>
              <a:rPr sz="2400" dirty="0">
                <a:latin typeface="Calibri"/>
                <a:cs typeface="Calibri"/>
              </a:rPr>
              <a:t>type </a:t>
            </a:r>
            <a:r>
              <a:rPr sz="2400" spc="5" dirty="0">
                <a:latin typeface="Calibri"/>
                <a:cs typeface="Calibri"/>
              </a:rPr>
              <a:t> </a:t>
            </a:r>
            <a:r>
              <a:rPr sz="2400" dirty="0">
                <a:latin typeface="Calibri"/>
                <a:cs typeface="Calibri"/>
              </a:rPr>
              <a:t>Business Unit </a:t>
            </a:r>
            <a:r>
              <a:rPr sz="2400" spc="5" dirty="0">
                <a:latin typeface="Calibri"/>
                <a:cs typeface="Calibri"/>
              </a:rPr>
              <a:t> </a:t>
            </a:r>
            <a:r>
              <a:rPr sz="2400" dirty="0">
                <a:latin typeface="Calibri"/>
                <a:cs typeface="Calibri"/>
              </a:rPr>
              <a:t>Performance level </a:t>
            </a:r>
            <a:r>
              <a:rPr sz="2400" spc="5" dirty="0">
                <a:latin typeface="Calibri"/>
                <a:cs typeface="Calibri"/>
              </a:rPr>
              <a:t> </a:t>
            </a:r>
            <a:r>
              <a:rPr sz="2400" dirty="0">
                <a:latin typeface="Calibri"/>
                <a:cs typeface="Calibri"/>
              </a:rPr>
              <a:t>Gender-Male,</a:t>
            </a:r>
            <a:r>
              <a:rPr sz="2400" spc="-80" dirty="0">
                <a:latin typeface="Calibri"/>
                <a:cs typeface="Calibri"/>
              </a:rPr>
              <a:t> </a:t>
            </a:r>
            <a:r>
              <a:rPr sz="2400" spc="-5" dirty="0">
                <a:latin typeface="Calibri"/>
                <a:cs typeface="Calibri"/>
              </a:rPr>
              <a:t>Female</a:t>
            </a:r>
            <a:endParaRPr sz="2400">
              <a:latin typeface="Calibri"/>
              <a:cs typeface="Calibri"/>
            </a:endParaRPr>
          </a:p>
          <a:p>
            <a:pPr marL="491490">
              <a:lnSpc>
                <a:spcPct val="100000"/>
              </a:lnSpc>
              <a:spcBef>
                <a:spcPts val="5"/>
              </a:spcBef>
            </a:pPr>
            <a:r>
              <a:rPr sz="2400" spc="-5" dirty="0">
                <a:latin typeface="Calibri"/>
                <a:cs typeface="Calibri"/>
              </a:rPr>
              <a:t>Employee</a:t>
            </a:r>
            <a:r>
              <a:rPr sz="2400" spc="-25" dirty="0">
                <a:latin typeface="Calibri"/>
                <a:cs typeface="Calibri"/>
              </a:rPr>
              <a:t> </a:t>
            </a:r>
            <a:r>
              <a:rPr sz="2400" dirty="0">
                <a:latin typeface="Calibri"/>
                <a:cs typeface="Calibri"/>
              </a:rPr>
              <a:t>Rating-</a:t>
            </a:r>
            <a:r>
              <a:rPr sz="2400" spc="-45" dirty="0">
                <a:latin typeface="Calibri"/>
                <a:cs typeface="Calibri"/>
              </a:rPr>
              <a:t> </a:t>
            </a:r>
            <a:r>
              <a:rPr sz="2400" dirty="0">
                <a:latin typeface="Calibri"/>
                <a:cs typeface="Calibri"/>
              </a:rPr>
              <a:t>Numerical</a:t>
            </a:r>
            <a:r>
              <a:rPr sz="2400" spc="-30" dirty="0">
                <a:latin typeface="Calibri"/>
                <a:cs typeface="Calibri"/>
              </a:rPr>
              <a:t> </a:t>
            </a:r>
            <a:r>
              <a:rPr sz="2400" dirty="0">
                <a:latin typeface="Calibri"/>
                <a:cs typeface="Calibri"/>
              </a:rPr>
              <a:t>values</a:t>
            </a:r>
            <a:endParaRPr sz="24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spc="20" dirty="0">
                <a:solidFill>
                  <a:srgbClr val="2C83C3"/>
                </a:solidFill>
                <a:latin typeface="Trebuchet MS"/>
                <a:cs typeface="Trebuchet MS"/>
              </a:rPr>
              <a:t>3/21/202</a:t>
            </a:r>
            <a:r>
              <a:rPr sz="1100" dirty="0">
                <a:solidFill>
                  <a:srgbClr val="2C83C3"/>
                </a:solidFill>
                <a:latin typeface="Trebuchet MS"/>
                <a:cs typeface="Trebuchet MS"/>
              </a:rPr>
              <a:t>4 </a:t>
            </a:r>
            <a:r>
              <a:rPr sz="1100" spc="100" dirty="0">
                <a:solidFill>
                  <a:srgbClr val="2C83C3"/>
                </a:solidFill>
                <a:latin typeface="Trebuchet MS"/>
                <a:cs typeface="Trebuchet MS"/>
              </a:rPr>
              <a:t> </a:t>
            </a:r>
            <a:r>
              <a:rPr sz="1100" b="1" spc="40" dirty="0">
                <a:solidFill>
                  <a:srgbClr val="2C83C3"/>
                </a:solidFill>
                <a:latin typeface="Trebuchet MS"/>
                <a:cs typeface="Trebuchet MS"/>
              </a:rPr>
              <a:t>A</a:t>
            </a:r>
            <a:r>
              <a:rPr sz="1100" b="1" spc="10" dirty="0">
                <a:solidFill>
                  <a:srgbClr val="2C83C3"/>
                </a:solidFill>
                <a:latin typeface="Trebuchet MS"/>
                <a:cs typeface="Trebuchet MS"/>
              </a:rPr>
              <a:t>nn</a:t>
            </a:r>
            <a:r>
              <a:rPr sz="1100" b="1" spc="5" dirty="0">
                <a:solidFill>
                  <a:srgbClr val="2C83C3"/>
                </a:solidFill>
                <a:latin typeface="Trebuchet MS"/>
                <a:cs typeface="Trebuchet MS"/>
              </a:rPr>
              <a:t>u</a:t>
            </a:r>
            <a:r>
              <a:rPr sz="1100" b="1" spc="10" dirty="0">
                <a:solidFill>
                  <a:srgbClr val="2C83C3"/>
                </a:solidFill>
                <a:latin typeface="Trebuchet MS"/>
                <a:cs typeface="Trebuchet MS"/>
              </a:rPr>
              <a:t>a</a:t>
            </a:r>
            <a:r>
              <a:rPr sz="1100" b="1" dirty="0">
                <a:solidFill>
                  <a:srgbClr val="2C83C3"/>
                </a:solidFill>
                <a:latin typeface="Trebuchet MS"/>
                <a:cs typeface="Trebuchet MS"/>
              </a:rPr>
              <a:t>l</a:t>
            </a:r>
            <a:r>
              <a:rPr sz="1100" b="1" spc="-105" dirty="0">
                <a:solidFill>
                  <a:srgbClr val="2C83C3"/>
                </a:solidFill>
                <a:latin typeface="Trebuchet MS"/>
                <a:cs typeface="Trebuchet MS"/>
              </a:rPr>
              <a:t> </a:t>
            </a:r>
            <a:r>
              <a:rPr sz="1100" b="1" spc="-5" dirty="0">
                <a:solidFill>
                  <a:srgbClr val="2C83C3"/>
                </a:solidFill>
                <a:latin typeface="Trebuchet MS"/>
                <a:cs typeface="Trebuchet MS"/>
              </a:rPr>
              <a:t>R</a:t>
            </a:r>
            <a:r>
              <a:rPr sz="1100" b="1" spc="35" dirty="0">
                <a:solidFill>
                  <a:srgbClr val="2C83C3"/>
                </a:solidFill>
                <a:latin typeface="Trebuchet MS"/>
                <a:cs typeface="Trebuchet MS"/>
              </a:rPr>
              <a:t>e</a:t>
            </a:r>
            <a:r>
              <a:rPr sz="1100" b="1" spc="100" dirty="0">
                <a:solidFill>
                  <a:srgbClr val="2C83C3"/>
                </a:solidFill>
                <a:latin typeface="Trebuchet MS"/>
                <a:cs typeface="Trebuchet MS"/>
              </a:rPr>
              <a:t>v</a:t>
            </a:r>
            <a:r>
              <a:rPr sz="1100" b="1" spc="-45" dirty="0">
                <a:solidFill>
                  <a:srgbClr val="2C83C3"/>
                </a:solidFill>
                <a:latin typeface="Trebuchet MS"/>
                <a:cs typeface="Trebuchet MS"/>
              </a:rPr>
              <a:t>i</a:t>
            </a:r>
            <a:r>
              <a:rPr sz="1100" b="1" spc="3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2"/>
            <a:ext cx="2466975" cy="3419475"/>
          </a:xfrm>
          <a:prstGeom prst="rect">
            <a:avLst/>
          </a:prstGeom>
        </p:spPr>
      </p:pic>
      <p:sp>
        <p:nvSpPr>
          <p:cNvPr id="7" name="object 7"/>
          <p:cNvSpPr txBox="1">
            <a:spLocks noGrp="1"/>
          </p:cNvSpPr>
          <p:nvPr>
            <p:ph type="title"/>
          </p:nvPr>
        </p:nvSpPr>
        <p:spPr>
          <a:xfrm>
            <a:off x="739241" y="643889"/>
            <a:ext cx="7585709" cy="673100"/>
          </a:xfrm>
          <a:prstGeom prst="rect">
            <a:avLst/>
          </a:prstGeom>
        </p:spPr>
        <p:txBody>
          <a:bodyPr vert="horz" wrap="square" lIns="0" tIns="12065" rIns="0" bIns="0" rtlCol="0">
            <a:spAutoFit/>
          </a:bodyPr>
          <a:lstStyle/>
          <a:p>
            <a:pPr marL="12700">
              <a:lnSpc>
                <a:spcPct val="100000"/>
              </a:lnSpc>
              <a:spcBef>
                <a:spcPts val="95"/>
              </a:spcBef>
              <a:tabLst>
                <a:tab pos="3772535" algn="l"/>
              </a:tabLst>
            </a:pPr>
            <a:r>
              <a:rPr sz="4250" spc="5" dirty="0">
                <a:latin typeface="Trebuchet MS"/>
                <a:cs typeface="Trebuchet MS"/>
              </a:rPr>
              <a:t>THE</a:t>
            </a:r>
            <a:r>
              <a:rPr sz="4250" spc="30" dirty="0">
                <a:latin typeface="Trebuchet MS"/>
                <a:cs typeface="Trebuchet MS"/>
              </a:rPr>
              <a:t> </a:t>
            </a:r>
            <a:r>
              <a:rPr sz="4250" spc="10" dirty="0">
                <a:latin typeface="Trebuchet MS"/>
                <a:cs typeface="Trebuchet MS"/>
              </a:rPr>
              <a:t>"WOW"</a:t>
            </a:r>
            <a:r>
              <a:rPr sz="4250" spc="80" dirty="0">
                <a:latin typeface="Trebuchet MS"/>
                <a:cs typeface="Trebuchet MS"/>
              </a:rPr>
              <a:t> </a:t>
            </a:r>
            <a:r>
              <a:rPr sz="4250" spc="5" dirty="0">
                <a:latin typeface="Trebuchet MS"/>
                <a:cs typeface="Trebuchet MS"/>
              </a:rPr>
              <a:t>IN	</a:t>
            </a:r>
            <a:r>
              <a:rPr sz="4250" dirty="0">
                <a:latin typeface="Trebuchet MS"/>
                <a:cs typeface="Trebuchet MS"/>
              </a:rPr>
              <a:t>OUR</a:t>
            </a:r>
            <a:r>
              <a:rPr sz="4250" spc="-65" dirty="0">
                <a:latin typeface="Trebuchet MS"/>
                <a:cs typeface="Trebuchet MS"/>
              </a:rPr>
              <a:t> </a:t>
            </a:r>
            <a:r>
              <a:rPr sz="4250" spc="15" dirty="0">
                <a:latin typeface="Trebuchet MS"/>
                <a:cs typeface="Trebuchet MS"/>
              </a:rPr>
              <a:t>SOLUTION</a:t>
            </a:r>
            <a:endParaRPr sz="425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9</a:t>
            </a:fld>
            <a:endParaRPr dirty="0"/>
          </a:p>
        </p:txBody>
      </p:sp>
      <p:sp>
        <p:nvSpPr>
          <p:cNvPr id="8" name="object 8"/>
          <p:cNvSpPr txBox="1">
            <a:spLocks noGrp="1"/>
          </p:cNvSpPr>
          <p:nvPr>
            <p:ph type="body" idx="1"/>
          </p:nvPr>
        </p:nvSpPr>
        <p:spPr>
          <a:prstGeom prst="rect">
            <a:avLst/>
          </a:prstGeom>
        </p:spPr>
        <p:txBody>
          <a:bodyPr vert="horz" wrap="square" lIns="0" tIns="12065" rIns="0" bIns="0" rtlCol="0">
            <a:spAutoFit/>
          </a:bodyPr>
          <a:lstStyle/>
          <a:p>
            <a:pPr marL="534670" indent="-125095">
              <a:lnSpc>
                <a:spcPct val="100000"/>
              </a:lnSpc>
              <a:spcBef>
                <a:spcPts val="95"/>
              </a:spcBef>
              <a:buSzPct val="96428"/>
              <a:buFont typeface="Arial MT"/>
              <a:buChar char="•"/>
              <a:tabLst>
                <a:tab pos="535940" algn="l"/>
              </a:tabLst>
            </a:pPr>
            <a:r>
              <a:rPr spc="-10" dirty="0"/>
              <a:t>Calculation</a:t>
            </a:r>
            <a:r>
              <a:rPr spc="30" dirty="0"/>
              <a:t> </a:t>
            </a:r>
            <a:r>
              <a:rPr spc="-5" dirty="0"/>
              <a:t>of</a:t>
            </a:r>
            <a:r>
              <a:rPr dirty="0"/>
              <a:t> </a:t>
            </a:r>
            <a:r>
              <a:rPr spc="-15" dirty="0"/>
              <a:t>Performance</a:t>
            </a:r>
            <a:r>
              <a:rPr spc="30" dirty="0"/>
              <a:t> </a:t>
            </a:r>
            <a:r>
              <a:rPr spc="-15" dirty="0"/>
              <a:t>Level:</a:t>
            </a:r>
          </a:p>
          <a:p>
            <a:pPr marL="397510">
              <a:lnSpc>
                <a:spcPct val="100000"/>
              </a:lnSpc>
              <a:spcBef>
                <a:spcPts val="35"/>
              </a:spcBef>
            </a:pPr>
            <a:endParaRPr sz="2400"/>
          </a:p>
          <a:p>
            <a:pPr marL="943610" marR="5080" indent="-178435">
              <a:lnSpc>
                <a:spcPct val="100000"/>
              </a:lnSpc>
            </a:pPr>
            <a:r>
              <a:rPr b="0" spc="-15" dirty="0">
                <a:latin typeface="Times New Roman"/>
                <a:cs typeface="Times New Roman"/>
              </a:rPr>
              <a:t>=IFS(Z8=&gt;5,”VERY</a:t>
            </a:r>
            <a:r>
              <a:rPr b="0" spc="-114" dirty="0">
                <a:latin typeface="Times New Roman"/>
                <a:cs typeface="Times New Roman"/>
              </a:rPr>
              <a:t> </a:t>
            </a:r>
            <a:r>
              <a:rPr b="0" spc="-5" dirty="0">
                <a:latin typeface="Times New Roman"/>
                <a:cs typeface="Times New Roman"/>
              </a:rPr>
              <a:t>HIGH”,Z8=&gt;4,”HIGH”, </a:t>
            </a:r>
            <a:r>
              <a:rPr b="0" spc="-685" dirty="0">
                <a:latin typeface="Times New Roman"/>
                <a:cs typeface="Times New Roman"/>
              </a:rPr>
              <a:t> </a:t>
            </a:r>
            <a:r>
              <a:rPr b="0" spc="-5" dirty="0">
                <a:latin typeface="Times New Roman"/>
                <a:cs typeface="Times New Roman"/>
              </a:rPr>
              <a:t>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533</Words>
  <Application>Microsoft Office PowerPoint</Application>
  <PresentationFormat>Custom</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PowerPoint Presentation</vt:lpstr>
      <vt:lpstr>Visualization: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2</cp:revision>
  <dcterms:created xsi:type="dcterms:W3CDTF">2024-09-11T11:40:04Z</dcterms:created>
  <dcterms:modified xsi:type="dcterms:W3CDTF">2024-09-11T11:45:31Z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2024-08-26T00:00:00Z</vt:filetime>
  </property>
  <property fmtid="{D5CDD505-2E9C-101B-9397-08002B2CF9AE}" pid="3" name="Creator">
    <vt:lpwstr>Microsoft® PowerPoint® 2021</vt:lpwstr>
  </property>
  <property fmtid="{D5CDD505-2E9C-101B-9397-08002B2CF9AE}" pid="4" name="LastSaved">
    <vt:filetime>2024-09-11T00:00:00Z</vt:filetime>
  </property>
</Properties>
</file>