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42A2-1E70-4770-9D20-9DD6CE61E5B2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7B432-58AE-4F81-B6C6-49E86553DD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1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6EC04-8D71-438D-A2B4-6D878D22A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51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02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3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9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3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1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95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3C78-A52F-406E-A72F-EF7BFA6E22C8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243B-25F1-415B-B1DF-D43FE958DF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2428253" y="2871648"/>
            <a:ext cx="1997163" cy="1420245"/>
          </a:xfrm>
          <a:prstGeom prst="rightArrow">
            <a:avLst>
              <a:gd name="adj1" fmla="val 100000"/>
              <a:gd name="adj2" fmla="val 20442"/>
            </a:avLst>
          </a:prstGeom>
          <a:solidFill>
            <a:srgbClr val="FFFFE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01" dirty="0">
              <a:solidFill>
                <a:schemeClr val="bg1"/>
              </a:solidFill>
              <a:latin typeface="Calibri Light" panose="020F0302020204030204"/>
            </a:endParaRPr>
          </a:p>
          <a:p>
            <a:pPr lvl="0" algn="r"/>
            <a:r>
              <a:rPr lang="en-US" sz="1401" b="1" dirty="0" err="1">
                <a:solidFill>
                  <a:srgbClr val="2CB5B2"/>
                </a:solidFill>
                <a:latin typeface="Calibri Light" panose="020F0302020204030204"/>
              </a:rPr>
              <a:t>bed_to_granges</a:t>
            </a:r>
            <a:r>
              <a:rPr lang="en-US" sz="1401" b="1" dirty="0">
                <a:solidFill>
                  <a:srgbClr val="2CB5B2"/>
                </a:solidFill>
                <a:latin typeface="Calibri Light" panose="020F0302020204030204"/>
              </a:rPr>
              <a:t>()</a:t>
            </a:r>
          </a:p>
          <a:p>
            <a:pPr lvl="0" algn="r"/>
            <a:r>
              <a:rPr lang="en-US" sz="1300" dirty="0" err="1" smtClean="0">
                <a:solidFill>
                  <a:schemeClr val="tx1"/>
                </a:solidFill>
                <a:latin typeface="Calibri Light" panose="020F0302020204030204"/>
              </a:rPr>
              <a:t>genes_to_granges</a:t>
            </a:r>
            <a:r>
              <a:rPr lang="en-US" sz="1300" dirty="0">
                <a:solidFill>
                  <a:schemeClr val="tx1"/>
                </a:solidFill>
                <a:latin typeface="Calibri Light" panose="020F0302020204030204"/>
              </a:rPr>
              <a:t>()</a:t>
            </a:r>
          </a:p>
          <a:p>
            <a:pPr lvl="0" algn="r"/>
            <a:r>
              <a:rPr lang="en-US" sz="1300" dirty="0" err="1">
                <a:solidFill>
                  <a:schemeClr val="tx1"/>
                </a:solidFill>
                <a:latin typeface="Calibri Light" panose="020F0302020204030204"/>
              </a:rPr>
              <a:t>genefile_to_granges</a:t>
            </a:r>
            <a:r>
              <a:rPr lang="en-US" sz="1300" dirty="0" smtClean="0">
                <a:solidFill>
                  <a:schemeClr val="tx1"/>
                </a:solidFill>
                <a:latin typeface="Calibri Light" panose="020F0302020204030204"/>
              </a:rPr>
              <a:t>()</a:t>
            </a:r>
          </a:p>
          <a:p>
            <a:pPr algn="r"/>
            <a:r>
              <a:rPr lang="en-US" sz="1401" b="1" dirty="0" err="1">
                <a:solidFill>
                  <a:srgbClr val="FF6569"/>
                </a:solidFill>
                <a:latin typeface="Calibri Light" panose="020F0302020204030204"/>
              </a:rPr>
              <a:t>char_to_granges</a:t>
            </a:r>
            <a:r>
              <a:rPr lang="en-US" sz="1401" b="1" dirty="0">
                <a:solidFill>
                  <a:srgbClr val="FF6569"/>
                </a:solidFill>
                <a:latin typeface="Calibri Light" panose="020F0302020204030204"/>
              </a:rPr>
              <a:t>()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535594" y="2871648"/>
            <a:ext cx="1769151" cy="1420245"/>
          </a:xfrm>
          <a:prstGeom prst="rightArrow">
            <a:avLst>
              <a:gd name="adj1" fmla="val 100000"/>
              <a:gd name="adj2" fmla="val 21525"/>
            </a:avLst>
          </a:prstGeom>
          <a:solidFill>
            <a:srgbClr val="FFFFE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1" b="1" dirty="0" err="1">
                <a:solidFill>
                  <a:srgbClr val="2CB5B2"/>
                </a:solidFill>
                <a:latin typeface="Calibri Light" panose="020F0302020204030204"/>
              </a:rPr>
              <a:t>find_spacers</a:t>
            </a:r>
            <a:r>
              <a:rPr lang="en-US" sz="1401" b="1" dirty="0">
                <a:solidFill>
                  <a:srgbClr val="2CB5B2"/>
                </a:solidFill>
                <a:latin typeface="Calibri Light" panose="020F0302020204030204"/>
              </a:rPr>
              <a:t>()</a:t>
            </a:r>
          </a:p>
          <a:p>
            <a:pPr algn="r"/>
            <a:r>
              <a:rPr lang="en-US" sz="1401" b="1" dirty="0" err="1">
                <a:solidFill>
                  <a:srgbClr val="FF6569"/>
                </a:solidFill>
                <a:latin typeface="Calibri Light" panose="020F0302020204030204"/>
              </a:rPr>
              <a:t>find_pe_spacers</a:t>
            </a:r>
            <a:r>
              <a:rPr lang="en-US" sz="1401" b="1" dirty="0">
                <a:solidFill>
                  <a:srgbClr val="FF6569"/>
                </a:solidFill>
                <a:latin typeface="Calibri Light" panose="020F0302020204030204"/>
              </a:rPr>
              <a:t>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8444982" y="2849554"/>
            <a:ext cx="2008844" cy="1465964"/>
          </a:xfrm>
          <a:prstGeom prst="rightArrow">
            <a:avLst>
              <a:gd name="adj1" fmla="val 100000"/>
              <a:gd name="adj2" fmla="val 16193"/>
            </a:avLst>
          </a:prstGeom>
          <a:solidFill>
            <a:srgbClr val="FFFFE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tx1"/>
              </a:solidFill>
              <a:latin typeface="Calibri Light" panose="020F0302020204030204"/>
            </a:endParaRPr>
          </a:p>
          <a:p>
            <a:pPr algn="r"/>
            <a:r>
              <a:rPr lang="en-US" sz="1401" b="1" dirty="0" err="1">
                <a:solidFill>
                  <a:srgbClr val="2CB5B2"/>
                </a:solidFill>
                <a:latin typeface="Calibri Light" panose="020F0302020204030204"/>
              </a:rPr>
              <a:t>add_specificity</a:t>
            </a:r>
            <a:r>
              <a:rPr lang="en-US" sz="1401" b="1" dirty="0">
                <a:solidFill>
                  <a:srgbClr val="2CB5B2"/>
                </a:solidFill>
                <a:latin typeface="Calibri Light" panose="020F0302020204030204"/>
              </a:rPr>
              <a:t>()</a:t>
            </a:r>
          </a:p>
          <a:p>
            <a:pPr algn="r"/>
            <a:r>
              <a:rPr lang="en-US" sz="1401" b="1" dirty="0" err="1">
                <a:solidFill>
                  <a:srgbClr val="FF7C80"/>
                </a:solidFill>
                <a:latin typeface="Calibri Light" panose="020F0302020204030204"/>
              </a:rPr>
              <a:t>add_genome_counts</a:t>
            </a:r>
            <a:r>
              <a:rPr lang="en-US" sz="1401" b="1" dirty="0">
                <a:solidFill>
                  <a:srgbClr val="FF7C80"/>
                </a:solidFill>
                <a:latin typeface="Calibri Light" panose="020F0302020204030204"/>
              </a:rPr>
              <a:t>()</a:t>
            </a:r>
          </a:p>
          <a:p>
            <a:pPr algn="ctr"/>
            <a:endParaRPr lang="en-US" sz="1401" dirty="0">
              <a:solidFill>
                <a:schemeClr val="tx1"/>
              </a:solidFill>
              <a:latin typeface="Calibri Light" panose="020F0302020204030204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558336" y="2849555"/>
            <a:ext cx="1595731" cy="1477726"/>
          </a:xfrm>
          <a:prstGeom prst="rightArrow">
            <a:avLst>
              <a:gd name="adj1" fmla="val 100000"/>
              <a:gd name="adj2" fmla="val 15552"/>
            </a:avLst>
          </a:prstGeom>
          <a:solidFill>
            <a:srgbClr val="FFFFE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  <a:latin typeface="Calibri Light" panose="020F0302020204030204"/>
              </a:rPr>
              <a:t>  </a:t>
            </a:r>
            <a:r>
              <a:rPr lang="en-US" sz="1401" dirty="0" err="1">
                <a:solidFill>
                  <a:schemeClr val="tx1"/>
                </a:solidFill>
                <a:latin typeface="Calibri Light" panose="020F0302020204030204"/>
              </a:rPr>
              <a:t>add_efficiency</a:t>
            </a:r>
            <a:r>
              <a:rPr lang="en-US" sz="1401" dirty="0">
                <a:solidFill>
                  <a:schemeClr val="tx1"/>
                </a:solidFill>
                <a:latin typeface="Calibri Light" panose="020F0302020204030204"/>
              </a:rPr>
              <a:t>()</a:t>
            </a:r>
            <a:endParaRPr lang="de-DE" sz="1401" dirty="0">
              <a:solidFill>
                <a:schemeClr val="tx1"/>
              </a:solidFill>
              <a:latin typeface="Calibri Light" panose="020F0302020204030204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4577028" y="2871648"/>
            <a:ext cx="1818329" cy="1420245"/>
          </a:xfrm>
          <a:prstGeom prst="rightArrow">
            <a:avLst>
              <a:gd name="adj1" fmla="val 100000"/>
              <a:gd name="adj2" fmla="val 24240"/>
            </a:avLst>
          </a:prstGeom>
          <a:solidFill>
            <a:srgbClr val="FFFFE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tx1"/>
              </a:solidFill>
              <a:latin typeface="Calibri Light" panose="020F0302020204030204"/>
            </a:endParaRPr>
          </a:p>
          <a:p>
            <a:pPr algn="r"/>
            <a:r>
              <a:rPr lang="en-US" sz="1401" b="1" dirty="0">
                <a:solidFill>
                  <a:srgbClr val="2CB5B2"/>
                </a:solidFill>
                <a:latin typeface="Calibri Light" panose="020F0302020204030204"/>
              </a:rPr>
              <a:t>extend()</a:t>
            </a:r>
          </a:p>
          <a:p>
            <a:pPr algn="r"/>
            <a:r>
              <a:rPr lang="en-US" sz="1401" dirty="0" err="1">
                <a:solidFill>
                  <a:schemeClr val="tx1"/>
                </a:solidFill>
                <a:latin typeface="Calibri Light" panose="020F0302020204030204"/>
              </a:rPr>
              <a:t>up_flank</a:t>
            </a:r>
            <a:r>
              <a:rPr lang="en-US" sz="1401" dirty="0">
                <a:solidFill>
                  <a:schemeClr val="tx1"/>
                </a:solidFill>
                <a:latin typeface="Calibri Light" panose="020F0302020204030204"/>
              </a:rPr>
              <a:t>()</a:t>
            </a:r>
          </a:p>
          <a:p>
            <a:pPr algn="r"/>
            <a:r>
              <a:rPr lang="en-US" sz="1401" dirty="0" err="1">
                <a:solidFill>
                  <a:schemeClr val="tx1"/>
                </a:solidFill>
                <a:latin typeface="Calibri Light" panose="020F0302020204030204"/>
              </a:rPr>
              <a:t>down_flank</a:t>
            </a:r>
            <a:r>
              <a:rPr lang="en-US" sz="1401" dirty="0">
                <a:solidFill>
                  <a:schemeClr val="tx1"/>
                </a:solidFill>
                <a:latin typeface="Calibri Light" panose="020F0302020204030204"/>
              </a:rPr>
              <a:t>()</a:t>
            </a:r>
          </a:p>
          <a:p>
            <a:pPr algn="r"/>
            <a:r>
              <a:rPr lang="en-US" sz="1401" dirty="0" err="1">
                <a:solidFill>
                  <a:schemeClr val="tx1"/>
                </a:solidFill>
                <a:latin typeface="Calibri Light" panose="020F0302020204030204"/>
              </a:rPr>
              <a:t>double_flank</a:t>
            </a:r>
            <a:r>
              <a:rPr lang="en-US" sz="1401" dirty="0">
                <a:solidFill>
                  <a:schemeClr val="tx1"/>
                </a:solidFill>
                <a:latin typeface="Calibri Light" panose="020F0302020204030204"/>
              </a:rPr>
              <a:t>()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67" y="4551774"/>
            <a:ext cx="1721095" cy="14081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18" y="4583753"/>
            <a:ext cx="1721095" cy="1408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14" y="4551774"/>
            <a:ext cx="1721095" cy="1408168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8711127" y="1554938"/>
            <a:ext cx="1543050" cy="27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24" name="Rectangle 123"/>
          <p:cNvSpPr/>
          <p:nvPr/>
        </p:nvSpPr>
        <p:spPr>
          <a:xfrm>
            <a:off x="8690807" y="1956259"/>
            <a:ext cx="154305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0" name="TextBox 19"/>
          <p:cNvSpPr txBox="1"/>
          <p:nvPr/>
        </p:nvSpPr>
        <p:spPr>
          <a:xfrm>
            <a:off x="1186095" y="4867994"/>
            <a:ext cx="61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Prime </a:t>
            </a:r>
          </a:p>
          <a:p>
            <a:r>
              <a:rPr lang="en-US" sz="1200" dirty="0"/>
              <a:t>Editing</a:t>
            </a:r>
            <a:endParaRPr lang="de-DE" sz="1200" dirty="0"/>
          </a:p>
        </p:txBody>
      </p:sp>
      <p:sp>
        <p:nvSpPr>
          <p:cNvPr id="225" name="Rectangle 224"/>
          <p:cNvSpPr/>
          <p:nvPr/>
        </p:nvSpPr>
        <p:spPr>
          <a:xfrm>
            <a:off x="980058" y="5973798"/>
            <a:ext cx="10932870" cy="762148"/>
          </a:xfrm>
          <a:prstGeom prst="rect">
            <a:avLst/>
          </a:prstGeom>
          <a:solidFill>
            <a:srgbClr val="FFE7E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/>
          </a:p>
        </p:txBody>
      </p:sp>
      <p:sp>
        <p:nvSpPr>
          <p:cNvPr id="238" name="Rectangle 237"/>
          <p:cNvSpPr/>
          <p:nvPr/>
        </p:nvSpPr>
        <p:spPr>
          <a:xfrm>
            <a:off x="1007653" y="180082"/>
            <a:ext cx="10932869" cy="829888"/>
          </a:xfrm>
          <a:prstGeom prst="rect">
            <a:avLst/>
          </a:prstGeom>
          <a:solidFill>
            <a:srgbClr val="D1F4F3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/>
          </a:p>
        </p:txBody>
      </p:sp>
      <p:pic>
        <p:nvPicPr>
          <p:cNvPr id="368" name="Picture 36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7" b="40085"/>
          <a:stretch/>
        </p:blipFill>
        <p:spPr>
          <a:xfrm>
            <a:off x="963873" y="1521521"/>
            <a:ext cx="1351592" cy="1002561"/>
          </a:xfrm>
          <a:prstGeom prst="ellipse">
            <a:avLst/>
          </a:prstGeom>
        </p:spPr>
      </p:pic>
      <p:sp>
        <p:nvSpPr>
          <p:cNvPr id="369" name="TextBox 368"/>
          <p:cNvSpPr txBox="1"/>
          <p:nvPr/>
        </p:nvSpPr>
        <p:spPr>
          <a:xfrm>
            <a:off x="1212198" y="1772077"/>
            <a:ext cx="7582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Parallel</a:t>
            </a:r>
          </a:p>
          <a:p>
            <a:r>
              <a:rPr lang="en-US" sz="1200" dirty="0"/>
              <a:t>Targeting</a:t>
            </a:r>
            <a:endParaRPr lang="de-DE" sz="12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27" y="4510380"/>
            <a:ext cx="1721095" cy="1408168"/>
          </a:xfrm>
          <a:prstGeom prst="rect">
            <a:avLst/>
          </a:prstGeom>
        </p:spPr>
      </p:pic>
      <p:sp>
        <p:nvSpPr>
          <p:cNvPr id="382" name="Moon 381"/>
          <p:cNvSpPr/>
          <p:nvPr/>
        </p:nvSpPr>
        <p:spPr>
          <a:xfrm rot="10800000">
            <a:off x="1598224" y="4734534"/>
            <a:ext cx="491410" cy="792480"/>
          </a:xfrm>
          <a:prstGeom prst="moon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/>
          </a:p>
        </p:txBody>
      </p:sp>
      <p:sp>
        <p:nvSpPr>
          <p:cNvPr id="32" name="Rectangle 31"/>
          <p:cNvSpPr/>
          <p:nvPr/>
        </p:nvSpPr>
        <p:spPr>
          <a:xfrm>
            <a:off x="8780620" y="2993118"/>
            <a:ext cx="127470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b="1" dirty="0">
                <a:latin typeface="Calibri Light" panose="020F0302020204030204"/>
              </a:rPr>
              <a:t>ADD SPECIFICITY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57393" y="2979886"/>
            <a:ext cx="113819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b="1" dirty="0">
                <a:latin typeface="Calibri Light" panose="020F0302020204030204"/>
              </a:rPr>
              <a:t>FIND  SPACERS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60266" y="2949531"/>
            <a:ext cx="1095043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1" b="1" dirty="0">
                <a:latin typeface="Calibri Light" panose="020F0302020204030204"/>
              </a:rPr>
              <a:t>TRANSFORM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9521" y="2944899"/>
            <a:ext cx="1427956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1" b="1" dirty="0">
                <a:latin typeface="Calibri Light" panose="020F0302020204030204"/>
              </a:rPr>
              <a:t>DEFINE  TARGETS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602585" y="2993759"/>
            <a:ext cx="12971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>
                <a:latin typeface="Calibri Light" panose="020F0302020204030204"/>
              </a:rPr>
              <a:t>ADD  EFFICIENCY</a:t>
            </a:r>
            <a:endParaRPr lang="de-DE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0" y="1322658"/>
            <a:ext cx="1714504" cy="137160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18" y="1315025"/>
            <a:ext cx="1714504" cy="13716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59" y="1334494"/>
            <a:ext cx="1714504" cy="137160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22" y="1337065"/>
            <a:ext cx="1714504" cy="13716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857" y="1364888"/>
            <a:ext cx="1714504" cy="137160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27" y="2976889"/>
            <a:ext cx="1309488" cy="112868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554136" y="285116"/>
            <a:ext cx="1966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u="sng" dirty="0"/>
              <a:t>spacer</a:t>
            </a:r>
          </a:p>
          <a:p>
            <a:pPr algn="r"/>
            <a:r>
              <a:rPr lang="en-US" sz="1200" dirty="0"/>
              <a:t>AGATGGACAGAAAGCAACAG</a:t>
            </a:r>
          </a:p>
          <a:p>
            <a:pPr algn="r"/>
            <a:r>
              <a:rPr lang="de-DE" sz="1200" dirty="0"/>
              <a:t>CACCAGGGGGCGCTATTGTG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74111" y="294594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err="1"/>
              <a:t>seqnames</a:t>
            </a:r>
            <a:endParaRPr lang="en-US" sz="1200" u="sng" dirty="0"/>
          </a:p>
          <a:p>
            <a:pPr algn="ctr"/>
            <a:r>
              <a:rPr lang="en-US" sz="1200" dirty="0"/>
              <a:t>chr1</a:t>
            </a:r>
          </a:p>
          <a:p>
            <a:pPr algn="ctr"/>
            <a:r>
              <a:rPr lang="en-US" sz="1200" dirty="0"/>
              <a:t>chr1</a:t>
            </a:r>
            <a:endParaRPr lang="de-DE" sz="1200" dirty="0"/>
          </a:p>
        </p:txBody>
      </p:sp>
      <p:sp>
        <p:nvSpPr>
          <p:cNvPr id="125" name="Rectangle 124"/>
          <p:cNvSpPr/>
          <p:nvPr/>
        </p:nvSpPr>
        <p:spPr>
          <a:xfrm>
            <a:off x="1904989" y="312159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/>
              <a:t>ranges</a:t>
            </a:r>
            <a:endParaRPr lang="de-DE" sz="1200" u="sng" dirty="0"/>
          </a:p>
          <a:p>
            <a:pPr algn="ctr"/>
            <a:r>
              <a:rPr lang="de-DE" sz="1200" dirty="0"/>
              <a:t>191289032-191289051</a:t>
            </a:r>
          </a:p>
          <a:p>
            <a:pPr algn="ctr"/>
            <a:r>
              <a:rPr lang="de-DE" sz="1200" dirty="0"/>
              <a:t>191289007-191289026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450614" y="317453"/>
            <a:ext cx="578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strand</a:t>
            </a:r>
            <a:endParaRPr lang="de-DE" sz="1200" dirty="0"/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-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962586" y="313453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err="1"/>
              <a:t>targetranges</a:t>
            </a:r>
            <a:endParaRPr lang="de-DE" sz="1200" dirty="0"/>
          </a:p>
          <a:p>
            <a:pPr algn="ctr"/>
            <a:r>
              <a:rPr lang="en-US" sz="1200" dirty="0" smtClean="0"/>
              <a:t>191289025-191289040</a:t>
            </a:r>
            <a:endParaRPr lang="en-US" sz="1200" dirty="0"/>
          </a:p>
          <a:p>
            <a:pPr algn="ctr"/>
            <a:r>
              <a:rPr lang="en-US" sz="1200" dirty="0" smtClean="0"/>
              <a:t>191289025-191289040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686481" y="31215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T0   T1   T2   G0   G1   G2</a:t>
            </a:r>
          </a:p>
          <a:p>
            <a:r>
              <a:rPr lang="en-US" sz="1200" dirty="0"/>
              <a:t> 1     </a:t>
            </a:r>
            <a:r>
              <a:rPr lang="en-US" sz="1200" dirty="0" smtClean="0"/>
              <a:t>0      </a:t>
            </a:r>
            <a:r>
              <a:rPr lang="en-US" sz="1200" dirty="0"/>
              <a:t>0     1      </a:t>
            </a:r>
            <a:r>
              <a:rPr lang="en-US" sz="1200" dirty="0" smtClean="0"/>
              <a:t>0     </a:t>
            </a:r>
            <a:r>
              <a:rPr lang="en-US" sz="1200" dirty="0"/>
              <a:t>0</a:t>
            </a:r>
          </a:p>
          <a:p>
            <a:r>
              <a:rPr lang="en-US" sz="1200" dirty="0"/>
              <a:t> 1     </a:t>
            </a:r>
            <a:r>
              <a:rPr lang="en-US" sz="1200" dirty="0" smtClean="0"/>
              <a:t>0      </a:t>
            </a:r>
            <a:r>
              <a:rPr lang="en-US" sz="1200" dirty="0"/>
              <a:t>0     1      </a:t>
            </a:r>
            <a:r>
              <a:rPr lang="en-US" sz="1200" dirty="0" smtClean="0"/>
              <a:t>0     </a:t>
            </a:r>
            <a:r>
              <a:rPr lang="en-US" sz="1200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757991" y="31215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Doench2016</a:t>
            </a:r>
          </a:p>
          <a:p>
            <a:pPr algn="ctr"/>
            <a:r>
              <a:rPr lang="en-US" sz="1200" dirty="0" smtClean="0"/>
              <a:t>0.65</a:t>
            </a:r>
            <a:endParaRPr lang="en-US" sz="1200" dirty="0"/>
          </a:p>
          <a:p>
            <a:pPr algn="ctr"/>
            <a:r>
              <a:rPr lang="en-US" sz="1200" dirty="0" smtClean="0"/>
              <a:t>0.65</a:t>
            </a:r>
            <a:endParaRPr lang="de-DE" sz="1200" dirty="0"/>
          </a:p>
        </p:txBody>
      </p:sp>
      <p:sp>
        <p:nvSpPr>
          <p:cNvPr id="134" name="Rectangle 133"/>
          <p:cNvSpPr/>
          <p:nvPr/>
        </p:nvSpPr>
        <p:spPr>
          <a:xfrm>
            <a:off x="7516695" y="284442"/>
            <a:ext cx="478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/>
              <a:t>pam</a:t>
            </a:r>
          </a:p>
          <a:p>
            <a:r>
              <a:rPr lang="en-US" sz="1200" dirty="0"/>
              <a:t>GGG</a:t>
            </a:r>
          </a:p>
          <a:p>
            <a:r>
              <a:rPr lang="en-US" sz="1200" dirty="0" smtClean="0"/>
              <a:t>AGG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43706" y="6220851"/>
            <a:ext cx="580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/>
              <a:t>CCACG</a:t>
            </a:r>
            <a:r>
              <a:rPr lang="de-DE" sz="1200" dirty="0">
                <a:solidFill>
                  <a:srgbClr val="FF5050"/>
                </a:solidFill>
              </a:rPr>
              <a:t>TTCACCTTGCCCC</a:t>
            </a:r>
            <a:r>
              <a:rPr lang="de-DE" sz="1200" dirty="0">
                <a:solidFill>
                  <a:srgbClr val="00B050"/>
                </a:solidFill>
              </a:rPr>
              <a:t>ACA</a:t>
            </a:r>
            <a:r>
              <a:rPr lang="de-DE" sz="1200" b="1" dirty="0">
                <a:solidFill>
                  <a:srgbClr val="00B050"/>
                </a:solidFill>
              </a:rPr>
              <a:t>GGG</a:t>
            </a:r>
            <a:r>
              <a:rPr lang="de-DE" sz="1200" dirty="0">
                <a:solidFill>
                  <a:srgbClr val="00B050"/>
                </a:solidFill>
              </a:rPr>
              <a:t>CAGTAACGGCAGACTTCTCCTCAGGAGTCAGATGCACCATGG</a:t>
            </a:r>
          </a:p>
          <a:p>
            <a:pPr algn="r"/>
            <a:r>
              <a:rPr lang="de-DE" sz="1200" dirty="0"/>
              <a:t>GTAAC</a:t>
            </a:r>
            <a:r>
              <a:rPr lang="de-DE" sz="1200" dirty="0">
                <a:solidFill>
                  <a:srgbClr val="FF5050"/>
                </a:solidFill>
              </a:rPr>
              <a:t>CGGCAGACTTCTC</a:t>
            </a:r>
            <a:r>
              <a:rPr lang="de-DE" sz="1200" dirty="0">
                <a:solidFill>
                  <a:srgbClr val="00B050"/>
                </a:solidFill>
              </a:rPr>
              <a:t>CTC</a:t>
            </a:r>
            <a:r>
              <a:rPr lang="de-DE" sz="1200" b="1" dirty="0">
                <a:solidFill>
                  <a:srgbClr val="00B050"/>
                </a:solidFill>
              </a:rPr>
              <a:t>AGG</a:t>
            </a:r>
            <a:r>
              <a:rPr lang="de-DE" sz="1200" dirty="0">
                <a:solidFill>
                  <a:srgbClr val="00B050"/>
                </a:solidFill>
              </a:rPr>
              <a:t>AGTCAGATGCACCATGGTGTCTGTTTGAGGTTGCTAGTGAAC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89221" y="601367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sp</a:t>
            </a:r>
            <a:r>
              <a:rPr lang="en-US" sz="1200" u="sng" dirty="0">
                <a:solidFill>
                  <a:srgbClr val="FF5050"/>
                </a:solidFill>
              </a:rPr>
              <a:t>ac</a:t>
            </a:r>
            <a:r>
              <a:rPr lang="en-US" sz="1200" u="sng" dirty="0">
                <a:solidFill>
                  <a:srgbClr val="00B050"/>
                </a:solidFill>
              </a:rPr>
              <a:t>er</a:t>
            </a:r>
            <a:endParaRPr lang="de-DE" sz="1200" u="sng" dirty="0">
              <a:solidFill>
                <a:srgbClr val="00B05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13436" y="600971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FF5050"/>
                </a:solidFill>
              </a:rPr>
              <a:t>primer</a:t>
            </a:r>
            <a:endParaRPr lang="de-DE" sz="1200" u="sng" dirty="0">
              <a:solidFill>
                <a:srgbClr val="FF505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31202" y="6006989"/>
            <a:ext cx="1243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>
                <a:solidFill>
                  <a:srgbClr val="00B050"/>
                </a:solidFill>
              </a:rPr>
              <a:t>reversetranscript</a:t>
            </a:r>
            <a:endParaRPr lang="de-DE" sz="1200" u="sng" dirty="0">
              <a:solidFill>
                <a:srgbClr val="00B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0059" y="6026584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err="1"/>
              <a:t>seqnames</a:t>
            </a:r>
            <a:endParaRPr lang="en-US" sz="1200" u="sng" dirty="0"/>
          </a:p>
          <a:p>
            <a:pPr algn="ctr"/>
            <a:r>
              <a:rPr lang="en-US" sz="1200" dirty="0"/>
              <a:t>chr11</a:t>
            </a:r>
          </a:p>
          <a:p>
            <a:pPr algn="ctr"/>
            <a:r>
              <a:rPr lang="en-US" sz="1200" dirty="0"/>
              <a:t>chr11</a:t>
            </a:r>
            <a:endParaRPr lang="de-DE" sz="1200" dirty="0"/>
          </a:p>
        </p:txBody>
      </p:sp>
      <p:sp>
        <p:nvSpPr>
          <p:cNvPr id="140" name="Rectangle 139"/>
          <p:cNvSpPr/>
          <p:nvPr/>
        </p:nvSpPr>
        <p:spPr>
          <a:xfrm>
            <a:off x="1783273" y="6036530"/>
            <a:ext cx="1330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/>
              <a:t>ranges</a:t>
            </a:r>
            <a:endParaRPr lang="de-DE" sz="1200" u="sng" dirty="0"/>
          </a:p>
          <a:p>
            <a:pPr algn="ctr"/>
            <a:r>
              <a:rPr lang="de-DE" sz="1200" dirty="0"/>
              <a:t>5226984-5227003</a:t>
            </a:r>
          </a:p>
          <a:p>
            <a:pPr algn="ctr"/>
            <a:r>
              <a:rPr lang="de-DE" sz="1200" dirty="0"/>
              <a:t>5226959-5226978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103221" y="6026584"/>
            <a:ext cx="578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strand</a:t>
            </a:r>
            <a:endParaRPr lang="de-DE" sz="1200" dirty="0"/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+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690965" y="6022584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/>
              <a:t>targetranges</a:t>
            </a:r>
            <a:endParaRPr lang="de-DE" sz="1200" dirty="0"/>
          </a:p>
          <a:p>
            <a:pPr algn="ctr"/>
            <a:r>
              <a:rPr lang="en-US" sz="1200" dirty="0"/>
              <a:t>5227002</a:t>
            </a:r>
          </a:p>
          <a:p>
            <a:pPr algn="ctr"/>
            <a:r>
              <a:rPr lang="en-US" sz="1200" dirty="0"/>
              <a:t>5227002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0527119" y="6021290"/>
            <a:ext cx="36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G0</a:t>
            </a:r>
          </a:p>
          <a:p>
            <a:pPr algn="ctr"/>
            <a:r>
              <a:rPr lang="en-US" sz="1200" dirty="0"/>
              <a:t>1</a:t>
            </a:r>
          </a:p>
          <a:p>
            <a:pPr algn="ctr"/>
            <a:r>
              <a:rPr lang="en-US" sz="1200" dirty="0"/>
              <a:t>1</a:t>
            </a:r>
            <a:endParaRPr lang="de-DE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934774" y="602890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Doench2016</a:t>
            </a:r>
          </a:p>
          <a:p>
            <a:pPr algn="ctr"/>
            <a:r>
              <a:rPr lang="en-US" sz="1200" dirty="0"/>
              <a:t>0.61</a:t>
            </a:r>
          </a:p>
          <a:p>
            <a:pPr algn="ctr"/>
            <a:r>
              <a:rPr lang="en-US" sz="1200" dirty="0"/>
              <a:t>0.52</a:t>
            </a:r>
            <a:endParaRPr lang="de-DE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530943" y="600290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pam</a:t>
            </a:r>
            <a:endParaRPr lang="de-DE" sz="1200" b="1" u="sng" dirty="0">
              <a:solidFill>
                <a:srgbClr val="00B05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007653" y="4028942"/>
            <a:ext cx="478572" cy="51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007653" y="2706097"/>
            <a:ext cx="345714" cy="39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9652" y="4161295"/>
            <a:ext cx="0" cy="19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0"/>
          </p:cNvCxnSpPr>
          <p:nvPr/>
        </p:nvCxnSpPr>
        <p:spPr>
          <a:xfrm flipV="1">
            <a:off x="726971" y="2730752"/>
            <a:ext cx="17654" cy="24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29114" y="2790565"/>
            <a:ext cx="118098" cy="15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2227" y="3378631"/>
            <a:ext cx="15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29114" y="4037308"/>
            <a:ext cx="118098" cy="12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241753" y="3363133"/>
            <a:ext cx="202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Bhagwat, Aditya</dc:creator>
  <cp:lastModifiedBy>Bhagwat, Aditya</cp:lastModifiedBy>
  <cp:revision>1</cp:revision>
  <dcterms:created xsi:type="dcterms:W3CDTF">2020-04-15T11:50:26Z</dcterms:created>
  <dcterms:modified xsi:type="dcterms:W3CDTF">2020-04-15T11:50:44Z</dcterms:modified>
</cp:coreProperties>
</file>